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af07b6b0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af07b6b0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70a37010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70a37010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70a37010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070a37010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070a37010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070a37010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af07b6b08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af07b6b08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70a37010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70a37010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af07b6b0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af07b6b0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70a37010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70a37010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70a37010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70a37010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0af07b6b08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0af07b6b0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70a370106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70a370106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70a37010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70a37010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af07b6b08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af07b6b08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af07b6b0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af07b6b0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b09f9df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b09f9df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0b09f9df0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0b09f9df0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b09f9df0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0b09f9df0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b14d31a2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b14d31a2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b14d31a2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0b14d31a2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b14d31a2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0b14d31a2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0b09f9df0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0b09f9df0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70a3701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70a3701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af07b6b0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af07b6b0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70a37010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70a37010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af07b6b0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af07b6b0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0af07b6b0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0af07b6b0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70a3701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70a3701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af07b6b0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0af07b6b0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Relationship Id="rId5" Type="http://schemas.openxmlformats.org/officeDocument/2006/relationships/image" Target="../media/image40.png"/><Relationship Id="rId6" Type="http://schemas.openxmlformats.org/officeDocument/2006/relationships/hyperlink" Target="https://edis.com.ua/ua/p513198326-astra-kustarnikovaya-sredneroslaya.html#:~:text=%D0%90%D0%B9%D1%81%D1%82%D1%80%D0%B0%20%D1%87%D0%B0%D0%B3%D0%B0%D1%80%D0%BD%D0%B8%D0%BA%D0%BE%D0%B2%D0%B0%20%D0%BD%D0%B8%D0%B7%D1%8C%D0%BA%D0%BE%D1%80%D0%BE%D1%81%D0%BB%D0%B0%20Blaubox%20(%D1%81%D0%B5%D0%BD%D1%82%D1%8F%D0%B1%D1%80%D0%B8%D0%BD%D0%BA%D0%B0)%2C%20%D1%81%D0%B0%D0%B4%D0%B6%D0%B0%D0%BD%D0%B5%D1%86%D1%8C,-%D0%93%D0%BE%D1%82%D0%BE%D0%B2%D0%BE%20%D0%B4%D0%BE%20%D0%B2%D1%96%D0%B4%D0%BF%D1%80%D0%B0%D0%B2%D0%BA%D0%B8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9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42.png"/><Relationship Id="rId5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Relationship Id="rId4" Type="http://schemas.openxmlformats.org/officeDocument/2006/relationships/image" Target="../media/image52.png"/><Relationship Id="rId5" Type="http://schemas.openxmlformats.org/officeDocument/2006/relationships/image" Target="../media/image43.png"/><Relationship Id="rId6" Type="http://schemas.openxmlformats.org/officeDocument/2006/relationships/hyperlink" Target="https://edis.com.ua/ua/p513198326-astra-kustarnikovaya-sredneroslaya.html#:~:text=%D0%90%D0%B9%D1%81%D1%82%D1%80%D0%B0%20%D1%87%D0%B0%D0%B3%D0%B0%D1%80%D0%BD%D0%B8%D0%BA%D0%BE%D0%B2%D0%B0%20%D0%BD%D0%B8%D0%B7%D1%8C%D0%BA%D0%BE%D1%80%D0%BE%D1%81%D0%BB%D0%B0%20Blaubox%20(%D1%81%D0%B5%D0%BD%D1%82%D1%8F%D0%B1%D1%80%D0%B8%D0%BD%D0%BA%D0%B0)%2C%20%D1%81%D0%B0%D0%B4%D0%B6%D0%B0%D0%BD%D0%B5%D1%86%D1%8C,-%D0%93%D0%BE%D1%82%D0%BE%D0%B2%D0%BE%20%D0%B4%D0%BE%20%D0%B2%D1%96%D0%B4%D0%BF%D1%80%D0%B0%D0%B2%D0%BA%D0%B8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8.png"/><Relationship Id="rId4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jpg"/><Relationship Id="rId4" Type="http://schemas.openxmlformats.org/officeDocument/2006/relationships/image" Target="../media/image47.jp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hyperlink" Target="https://uk.wikipedia.org/wiki/%D0%A1%D1%82%D0%B5%D0%B1%D0%BB%D0%BE" TargetMode="External"/><Relationship Id="rId10" Type="http://schemas.openxmlformats.org/officeDocument/2006/relationships/hyperlink" Target="https://uk.wikipedia.org/wiki/%D0%9A%D0%B2%D1%96%D1%82%D0%BA%D0%B0" TargetMode="External"/><Relationship Id="rId13" Type="http://schemas.openxmlformats.org/officeDocument/2006/relationships/hyperlink" Target="https://uk.wikipedia.org/wiki/%D0%A0%D0%BE%D0%B4%D0%B8%D0%BD%D0%B0_(%D0%B1%D1%96%D0%BE%D0%BB%D0%BE%D0%B3%D1%96%D1%8F)" TargetMode="External"/><Relationship Id="rId12" Type="http://schemas.openxmlformats.org/officeDocument/2006/relationships/hyperlink" Target="https://uk.wikipedia.org/wiki/%D0%91%D1%83%D0%BB%D1%8C%D0%B1%D0%BE%D1%86%D0%B8%D0%B1%D1%83%D0%BB%D0%B8%D0%BD%D0%B8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uk.wikipedia.org/wiki/%D0%9F%D0%B5%D0%BB%D1%8E%D1%81%D1%82%D0%BA%D0%B0" TargetMode="External"/><Relationship Id="rId4" Type="http://schemas.openxmlformats.org/officeDocument/2006/relationships/hyperlink" Target="https://uk.wikipedia.org/wiki/%D0%A0%D1%96%D0%B4_(%D0%B1%D1%96%D0%BE%D0%BB%D0%BE%D0%B3%D1%96%D1%8F)" TargetMode="External"/><Relationship Id="rId9" Type="http://schemas.openxmlformats.org/officeDocument/2006/relationships/hyperlink" Target="https://uk.wikipedia.org/wiki/%D0%9B%D0%B8%D1%81%D1%82%D0%BE%D0%BA" TargetMode="External"/><Relationship Id="rId15" Type="http://schemas.openxmlformats.org/officeDocument/2006/relationships/hyperlink" Target="https://uk.wikipedia.org/wiki/%D0%9A%D0%B2%D1%96%D1%82%D0%BA%D0%B8" TargetMode="External"/><Relationship Id="rId14" Type="http://schemas.openxmlformats.org/officeDocument/2006/relationships/hyperlink" Target="https://uk.wikipedia.org/wiki/%D0%9F%D1%96%D0%B2%D0%BD%D0%B8%D0%BA%D0%BE%D0%B2%D1%96" TargetMode="External"/><Relationship Id="rId17" Type="http://schemas.openxmlformats.org/officeDocument/2006/relationships/hyperlink" Target="https://uk.wikipedia.org/wiki/%D0%A0%D1%96%D0%B4_(%D0%B1%D1%96%D0%BE%D0%BB%D0%BE%D0%B3%D1%96%D1%8F)" TargetMode="External"/><Relationship Id="rId16" Type="http://schemas.openxmlformats.org/officeDocument/2006/relationships/hyperlink" Target="https://uk.wikipedia.org/wiki/%D0%A1%D1%83%D1%86%D0%B2%D1%96%D1%82%D1%82%D1%8F" TargetMode="External"/><Relationship Id="rId5" Type="http://schemas.openxmlformats.org/officeDocument/2006/relationships/hyperlink" Target="https://uk.wikipedia.org/wiki/%D0%9E%D0%B4%D0%BD%D0%BE%D0%B4%D0%BE%D0%BB%D1%8C%D0%BD%D1%96" TargetMode="External"/><Relationship Id="rId19" Type="http://schemas.openxmlformats.org/officeDocument/2006/relationships/hyperlink" Target="https://uk.wikipedia.org/wiki/%D0%90%D0%B9%D1%81%D1%82%D1%80%D0%BE%D0%B2%D1%96" TargetMode="External"/><Relationship Id="rId6" Type="http://schemas.openxmlformats.org/officeDocument/2006/relationships/hyperlink" Target="https://uk.wikipedia.org/wiki/%D0%A0%D0%BE%D0%B4%D0%B8%D0%BD%D0%B0_(%D0%B1%D1%96%D0%BE%D0%BB%D0%BE%D0%B3%D1%96%D1%8F)" TargetMode="External"/><Relationship Id="rId18" Type="http://schemas.openxmlformats.org/officeDocument/2006/relationships/hyperlink" Target="https://uk.wikipedia.org/wiki/%D0%A2%D1%80%D0%B0%D0%B2%27%D1%8F%D0%BD%D0%B8%D1%81%D1%82%D1%96_%D1%80%D0%BE%D1%81%D0%BB%D0%B8%D0%BD%D0%B8" TargetMode="External"/><Relationship Id="rId7" Type="http://schemas.openxmlformats.org/officeDocument/2006/relationships/hyperlink" Target="https://uk.wikipedia.org/wiki/%D0%90%D0%BC%D0%B0%D1%80%D0%B8%D0%BB%D1%96%D1%81%D0%BE%D0%B2%D1%96" TargetMode="External"/><Relationship Id="rId8" Type="http://schemas.openxmlformats.org/officeDocument/2006/relationships/hyperlink" Target="https://uk.wikipedia.org/wiki/%D0%A6%D0%B8%D0%B1%D1%83%D0%BB%D0%B8%D0%BD%D0%B0" TargetMode="External"/></Relationships>
</file>

<file path=ppt/slides/_rels/slide27.xml.rels><?xml version="1.0" encoding="UTF-8" standalone="yes"?><Relationships xmlns="http://schemas.openxmlformats.org/package/2006/relationships"><Relationship Id="rId20" Type="http://schemas.openxmlformats.org/officeDocument/2006/relationships/hyperlink" Target="https://uk.wikipedia.org/wiki/%D0%A0%D1%96%D0%B4_(%D0%B1%D1%96%D0%BE%D0%BB%D0%BE%D0%B3%D1%96%D1%8F)" TargetMode="External"/><Relationship Id="rId22" Type="http://schemas.openxmlformats.org/officeDocument/2006/relationships/hyperlink" Target="https://uk.wikipedia.org/w/index.php?title=%D0%93%D1%96%D0%B0%D1%86%D0%B8%D0%BD%D1%82%D0%BE%D0%B2%D1%96&amp;action=edit&amp;redlink=1" TargetMode="External"/><Relationship Id="rId21" Type="http://schemas.openxmlformats.org/officeDocument/2006/relationships/hyperlink" Target="https://uk.wikipedia.org/wiki/%D0%A0%D0%BE%D1%81%D0%BB%D0%B8%D0%BD%D0%B8" TargetMode="External"/><Relationship Id="rId24" Type="http://schemas.openxmlformats.org/officeDocument/2006/relationships/hyperlink" Target="https://uk.wikipedia.org/wiki/%D0%9A%D0%B2%D1%96%D1%82%D0%BA%D0%B0" TargetMode="External"/><Relationship Id="rId23" Type="http://schemas.openxmlformats.org/officeDocument/2006/relationships/hyperlink" Target="https://uk.wikipedia.org/wiki/%D0%A5%D0%BE%D0%BB%D0%BE%D0%B4%D0%BA%D0%BE%D0%B2%D1%96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uk.wikipedia.org/wiki/%D0%9E%D0%B4%D0%BD%D0%BE%D1%80%D1%96%D1%87%D0%BD%D0%B8%D0%BA%D0%B8" TargetMode="External"/><Relationship Id="rId4" Type="http://schemas.openxmlformats.org/officeDocument/2006/relationships/hyperlink" Target="https://uk.wikipedia.org/wiki/%D0%A2%D1%80%D0%B0%D0%B2%27%D1%8F%D0%BD%D0%B8%D1%81%D1%82%D1%96_%D1%80%D0%BE%D1%81%D0%BB%D0%B8%D0%BD%D0%B8" TargetMode="External"/><Relationship Id="rId9" Type="http://schemas.openxmlformats.org/officeDocument/2006/relationships/hyperlink" Target="https://uk.wikipedia.org/wiki/%D0%A1%D1%83%D1%86%D0%B2%D1%96%D1%82%D1%82%D1%8F" TargetMode="External"/><Relationship Id="rId26" Type="http://schemas.openxmlformats.org/officeDocument/2006/relationships/hyperlink" Target="https://uk.wikipedia.org/wiki/%D0%A2%D1%80%D0%B0%D0%B2%27%D1%8F%D0%BD%D0%B8%D1%81%D1%82%D1%96_%D1%80%D0%BE%D1%81%D0%BB%D0%B8%D0%BD%D0%B8" TargetMode="External"/><Relationship Id="rId25" Type="http://schemas.openxmlformats.org/officeDocument/2006/relationships/hyperlink" Target="https://uk.wikipedia.org/wiki/%D0%A0%D1%96%D0%B4" TargetMode="External"/><Relationship Id="rId28" Type="http://schemas.openxmlformats.org/officeDocument/2006/relationships/hyperlink" Target="https://uk.wikipedia.org/wiki/%D0%94%D0%B7%D0%B2%D0%BE%D0%BD%D0%B8%D0%BA%D0%BE%D0%B2%D1%96" TargetMode="External"/><Relationship Id="rId27" Type="http://schemas.openxmlformats.org/officeDocument/2006/relationships/hyperlink" Target="https://uk.wikipedia.org/wiki/%D0%A0%D0%BE%D0%B4%D0%B8%D0%BD%D0%B0_(%D0%B1%D1%96%D0%BE%D0%BB%D0%BE%D0%B3%D1%96%D1%8F)" TargetMode="External"/><Relationship Id="rId5" Type="http://schemas.openxmlformats.org/officeDocument/2006/relationships/hyperlink" Target="https://uk.wikipedia.org/wiki/%D0%90%D0%B9%D1%81%D1%82%D1%80%D0%BE%D0%B2%D1%96" TargetMode="External"/><Relationship Id="rId6" Type="http://schemas.openxmlformats.org/officeDocument/2006/relationships/hyperlink" Target="https://uk.wikipedia.org/wiki/%D0%AE%D0%BF%D1%96%D1%82%D0%B5%D1%80_(%D0%BC%D1%96%D1%84%D0%BE%D0%BB%D0%BE%D0%B3%D1%96%D1%8F)" TargetMode="External"/><Relationship Id="rId29" Type="http://schemas.openxmlformats.org/officeDocument/2006/relationships/hyperlink" Target="https://uk.wikipedia.org/wiki/%D0%9A%D0%B2%D1%96%D1%82%D0%BA%D0%B0" TargetMode="External"/><Relationship Id="rId7" Type="http://schemas.openxmlformats.org/officeDocument/2006/relationships/hyperlink" Target="https://uk.wikipedia.org/wiki/%D0%9E%D0%B4%D0%BE%D0%BC%D0%B0%D1%88%D0%BD%D0%B5%D0%BD%D0%BD%D1%8F" TargetMode="External"/><Relationship Id="rId8" Type="http://schemas.openxmlformats.org/officeDocument/2006/relationships/hyperlink" Target="https://uk.wikipedia.org/wiki/%D0%94%D0%B5%D0%BA%D0%BE%D1%80%D0%B0%D1%82%D0%B8%D0%B2%D0%BD%D1%96_%D1%80%D0%BE%D1%81%D0%BB%D0%B8%D0%BD%D0%B8" TargetMode="External"/><Relationship Id="rId31" Type="http://schemas.openxmlformats.org/officeDocument/2006/relationships/hyperlink" Target="https://uk.wikipedia.org/wiki/%D0%9C%D0%B0%D0%BA%D0%BE%D0%B2%D1%96" TargetMode="External"/><Relationship Id="rId30" Type="http://schemas.openxmlformats.org/officeDocument/2006/relationships/hyperlink" Target="https://uk.wikipedia.org/wiki/%D0%A0%D0%BE%D1%81%D0%BB%D0%B8%D0%BD%D0%B0" TargetMode="External"/><Relationship Id="rId11" Type="http://schemas.openxmlformats.org/officeDocument/2006/relationships/hyperlink" Target="https://uk.wikipedia.org/wiki/%D0%91%D0%B0%D0%B3%D0%B0%D1%82%D0%BE%D1%80%D1%96%D1%87%D0%BD%D1%96_%D1%80%D0%BE%D1%81%D0%BB%D0%B8%D0%BD%D0%B8" TargetMode="External"/><Relationship Id="rId33" Type="http://schemas.openxmlformats.org/officeDocument/2006/relationships/hyperlink" Target="https://uk.wikipedia.org/wiki/%D0%9A%D0%B2%D1%96%D1%82%D0%BA%D0%B0" TargetMode="External"/><Relationship Id="rId10" Type="http://schemas.openxmlformats.org/officeDocument/2006/relationships/hyperlink" Target="https://uk.wikipedia.org/wiki/%D0%A0%D1%96%D0%B4_(%D0%B1%D1%96%D0%BE%D0%BB%D0%BE%D0%B3%D1%96%D1%8F)" TargetMode="External"/><Relationship Id="rId32" Type="http://schemas.openxmlformats.org/officeDocument/2006/relationships/hyperlink" Target="https://uk.wikipedia.org/wiki/%D0%9A%D0%B2%D1%96%D1%82%D0%BA%D0%B0" TargetMode="External"/><Relationship Id="rId13" Type="http://schemas.openxmlformats.org/officeDocument/2006/relationships/hyperlink" Target="https://uk.wikipedia.org/wiki/%D0%A0%D0%BE%D0%B4%D0%B8%D0%BD%D0%B0_(%D0%B1%D1%96%D0%BE%D0%BB%D0%BE%D0%B3%D1%96%D1%8F)" TargetMode="External"/><Relationship Id="rId35" Type="http://schemas.openxmlformats.org/officeDocument/2006/relationships/hyperlink" Target="https://uk.wikipedia.org/wiki/%D0%90%D0%B9%D1%81%D1%82%D1%80%D0%BE%D0%B2%D1%96" TargetMode="External"/><Relationship Id="rId12" Type="http://schemas.openxmlformats.org/officeDocument/2006/relationships/hyperlink" Target="https://uk.wikipedia.org/wiki/%D0%A0%D0%BE%D1%81%D0%BB%D0%B8%D0%BD%D0%B8" TargetMode="External"/><Relationship Id="rId34" Type="http://schemas.openxmlformats.org/officeDocument/2006/relationships/hyperlink" Target="https://uk.wikipedia.org/wiki/%D0%A0%D1%96%D0%B4_(%D0%B1%D1%96%D0%BE%D0%BB%D0%BE%D0%B3%D1%96%D1%8F)" TargetMode="External"/><Relationship Id="rId15" Type="http://schemas.openxmlformats.org/officeDocument/2006/relationships/hyperlink" Target="https://uk.wikipedia.org/wiki/%D0%91%D0%B0%D0%B3%D0%B0%D1%82%D0%BE%D1%80%D1%96%D1%87%D0%BD%D1%96_%D1%82%D1%80%D0%B0%D0%B2%D0%B8" TargetMode="External"/><Relationship Id="rId37" Type="http://schemas.openxmlformats.org/officeDocument/2006/relationships/hyperlink" Target="https://uk.wikipedia.org/wiki/%D0%90%D0%B2%D1%81%D1%82%D1%80%D0%B0%D0%BB%D1%96%D1%8F" TargetMode="External"/><Relationship Id="rId14" Type="http://schemas.openxmlformats.org/officeDocument/2006/relationships/hyperlink" Target="https://uk.wikipedia.org/wiki/%D0%93%D0%B2%D0%BE%D0%B7%D0%B4%D0%B8%D0%BA%D0%BE%D0%B2%D1%96" TargetMode="External"/><Relationship Id="rId36" Type="http://schemas.openxmlformats.org/officeDocument/2006/relationships/hyperlink" Target="https://uk.wikipedia.org/wiki/%D0%90%D1%84%D1%80%D0%B8%D0%BA%D0%B0" TargetMode="External"/><Relationship Id="rId17" Type="http://schemas.openxmlformats.org/officeDocument/2006/relationships/hyperlink" Target="https://uk.wikipedia.org/wiki/%D0%9B%D0%B8%D1%81%D1%82%D1%8F" TargetMode="External"/><Relationship Id="rId16" Type="http://schemas.openxmlformats.org/officeDocument/2006/relationships/hyperlink" Target="https://uk.wikipedia.org/wiki/%D0%9D%D0%B0%D0%BF%D1%96%D0%B2%D1%87%D0%B0%D0%B3%D0%B0%D1%80%D0%BD%D0%B8%D0%BA" TargetMode="External"/><Relationship Id="rId19" Type="http://schemas.openxmlformats.org/officeDocument/2006/relationships/hyperlink" Target="https://uk.wikipedia.org/wiki/%D0%9F%D0%B5%D0%BB%D1%8E%D1%81%D1%82%D0%BA%D0%B0" TargetMode="External"/><Relationship Id="rId18" Type="http://schemas.openxmlformats.org/officeDocument/2006/relationships/hyperlink" Target="https://uk.wikipedia.org/wiki/%D0%9A%D0%B2%D1%96%D1%82%D0%BA%D0%B8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uk.wikipedia.org/wiki/%D0%9A%D0%B2%D1%96%D1%82%D0%BA%D0%B8" TargetMode="External"/><Relationship Id="rId4" Type="http://schemas.openxmlformats.org/officeDocument/2006/relationships/hyperlink" Target="https://uk.wikipedia.org/wiki/%D0%A1%D1%83%D1%86%D0%B2%D1%96%D1%82%D1%82%D1%8F" TargetMode="External"/><Relationship Id="rId9" Type="http://schemas.openxmlformats.org/officeDocument/2006/relationships/hyperlink" Target="https://uk.wikipedia.org/wiki/%D0%9F%D0%B5%D0%BB%D1%8E%D1%81%D1%82%D0%BA%D0%B0" TargetMode="External"/><Relationship Id="rId5" Type="http://schemas.openxmlformats.org/officeDocument/2006/relationships/hyperlink" Target="https://uk.wikipedia.org/wiki/%D0%9F%D0%BE%D0%BA%D1%80%D0%B8%D1%82%D0%BE%D0%BD%D0%B0%D1%81%D1%96%D0%BD%D0%BD%D1%96" TargetMode="External"/><Relationship Id="rId6" Type="http://schemas.openxmlformats.org/officeDocument/2006/relationships/hyperlink" Target="https://uk.wikipedia.org/wiki/%D0%96%D0%BE%D0%B2%D1%82%D0%B5%D1%86%D0%B5%D0%B2%D1%96" TargetMode="External"/><Relationship Id="rId7" Type="http://schemas.openxmlformats.org/officeDocument/2006/relationships/hyperlink" Target="https://uk.wikipedia.org/wiki/%D0%9D%D0%B5%D0%B7%D0%B0%D0%B1%D1%83%D0%B4%D0%BA%D0%B0" TargetMode="External"/><Relationship Id="rId8" Type="http://schemas.openxmlformats.org/officeDocument/2006/relationships/hyperlink" Target="https://uk.wikipedia.org/wiki/%D0%9A%D0%B2%D1%96%D1%82%D0%BA%D0%B8" TargetMode="External"/><Relationship Id="rId11" Type="http://schemas.openxmlformats.org/officeDocument/2006/relationships/hyperlink" Target="https://uk.wikipedia.org/wiki/%D0%9F%D0%BE%D0%BA%D1%80%D0%B8%D1%82%D0%BE%D0%BD%D0%B0%D1%81%D1%96%D0%BD%D0%BD%D1%96" TargetMode="External"/><Relationship Id="rId10" Type="http://schemas.openxmlformats.org/officeDocument/2006/relationships/hyperlink" Target="https://uk.wikipedia.org/wiki/%D0%A0%D1%96%D0%B4_(%D0%B1%D1%96%D0%BE%D0%BB%D0%BE%D0%B3%D1%96%D1%8F)" TargetMode="External"/><Relationship Id="rId13" Type="http://schemas.openxmlformats.org/officeDocument/2006/relationships/hyperlink" Target="https://uk.wikipedia.org/wiki/%D0%91%D0%B0%D0%B3%D0%B0%D1%82%D0%BE%D1%80%D1%96%D1%87%D0%BD%D1%96_%D1%80%D0%BE%D1%81%D0%BB%D0%B8%D0%BD%D0%B8" TargetMode="External"/><Relationship Id="rId12" Type="http://schemas.openxmlformats.org/officeDocument/2006/relationships/hyperlink" Target="https://uk.wikipedia.org/wiki/%D0%A4%D1%96%D0%B0%D0%BB%D0%BA%D0%BE%D0%B2%D1%96" TargetMode="External"/><Relationship Id="rId15" Type="http://schemas.openxmlformats.org/officeDocument/2006/relationships/hyperlink" Target="https://uk.wikipedia.org/wiki/%D0%9A%D1%83%D1%89" TargetMode="External"/><Relationship Id="rId14" Type="http://schemas.openxmlformats.org/officeDocument/2006/relationships/hyperlink" Target="https://uk.wikipedia.org/wiki/%D0%9E%D0%B4%D0%BD%D0%BE%D1%80%D1%96%D1%87%D0%BD%D1%96_%D1%80%D0%BE%D1%81%D0%BB%D0%B8%D0%BD%D0%B8" TargetMode="External"/><Relationship Id="rId17" Type="http://schemas.openxmlformats.org/officeDocument/2006/relationships/hyperlink" Target="https://uk.wikipedia.org/wiki/%D0%9A%D0%B2%D1%96%D1%82%D0%BA%D0%B0" TargetMode="External"/><Relationship Id="rId16" Type="http://schemas.openxmlformats.org/officeDocument/2006/relationships/hyperlink" Target="https://uk.wikipedia.org/wiki/%D0%9B%D0%B8%D1%81%D1%82%D0%BE%D0%BA" TargetMode="External"/><Relationship Id="rId18" Type="http://schemas.openxmlformats.org/officeDocument/2006/relationships/hyperlink" Target="https://uk.wikipedia.org/wiki/%D0%9F%D0%B5%D0%BB%D1%8E%D1%81%D1%82%D0%BA%D0%B0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060400"/>
            <a:ext cx="8520600" cy="130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Квіти</a:t>
            </a:r>
            <a:endParaRPr b="1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0329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КРЗ для розвитку кольоросприйняття </a:t>
            </a:r>
            <a:endParaRPr b="1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та зорового гнозису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0" l="0" r="-8554" t="4242"/>
          <a:stretch/>
        </p:blipFill>
        <p:spPr>
          <a:xfrm>
            <a:off x="6558025" y="329025"/>
            <a:ext cx="2721775" cy="46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4">
            <a:alphaModFix/>
          </a:blip>
          <a:srcRect b="0" l="0" r="0" t="12869"/>
          <a:stretch/>
        </p:blipFill>
        <p:spPr>
          <a:xfrm>
            <a:off x="246857" y="329025"/>
            <a:ext cx="2993344" cy="463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4585" y="329025"/>
            <a:ext cx="3089052" cy="463357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6279800" y="4322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Гвоздика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81550" y="4322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Гербера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3399113" y="4407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Космея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547" y="152400"/>
            <a:ext cx="272357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8681" y="152400"/>
            <a:ext cx="24193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5902525" y="42522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Айстра чагарникова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        (альпійська)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3071988" y="4330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Айстра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0" y="2247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Диморфотека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(золотоцвіт)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6569" y="152400"/>
            <a:ext cx="266767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 rotWithShape="1">
          <a:blip r:embed="rId4">
            <a:alphaModFix/>
          </a:blip>
          <a:srcRect b="0" l="0" r="14617" t="0"/>
          <a:stretch/>
        </p:blipFill>
        <p:spPr>
          <a:xfrm>
            <a:off x="5846650" y="152400"/>
            <a:ext cx="3097575" cy="48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721768" cy="48370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4"/>
          <p:cNvSpPr txBox="1"/>
          <p:nvPr/>
        </p:nvSpPr>
        <p:spPr>
          <a:xfrm>
            <a:off x="-125825" y="440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Тюльпан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2763050" y="44660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Айстра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5846650" y="440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Дзвіночок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2176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6543" y="152400"/>
            <a:ext cx="3230905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5">
            <a:alphaModFix/>
          </a:blip>
          <a:srcRect b="0" l="0" r="15761" t="0"/>
          <a:stretch/>
        </p:blipFill>
        <p:spPr>
          <a:xfrm>
            <a:off x="6269825" y="150463"/>
            <a:ext cx="2721775" cy="484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6130700" y="43309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Півник (ірис)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13275" y="4384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Фіалка (братки)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3071975" y="4384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Гіацинт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50" y="152400"/>
            <a:ext cx="460984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600" y="223175"/>
            <a:ext cx="3575950" cy="4767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/>
        </p:nvSpPr>
        <p:spPr>
          <a:xfrm>
            <a:off x="1149725" y="40975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Косарик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 (гладіолус) 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5428575" y="4220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Троянда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7"/>
          <p:cNvPicPr preferRelativeResize="0"/>
          <p:nvPr/>
        </p:nvPicPr>
        <p:blipFill rotWithShape="1">
          <a:blip r:embed="rId3">
            <a:alphaModFix/>
          </a:blip>
          <a:srcRect b="0" l="10730" r="0" t="0"/>
          <a:stretch/>
        </p:blipFill>
        <p:spPr>
          <a:xfrm>
            <a:off x="247825" y="152400"/>
            <a:ext cx="28796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7001" y="152413"/>
            <a:ext cx="271370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0175" y="152400"/>
            <a:ext cx="2713699" cy="48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7"/>
          <p:cNvSpPr txBox="1"/>
          <p:nvPr/>
        </p:nvSpPr>
        <p:spPr>
          <a:xfrm>
            <a:off x="416875" y="4293475"/>
            <a:ext cx="2541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Гортензія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6051175" y="4402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Нарциз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123850" y="3455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Хризантема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75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199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8"/>
          <p:cNvSpPr txBox="1"/>
          <p:nvPr/>
        </p:nvSpPr>
        <p:spPr>
          <a:xfrm>
            <a:off x="6860875" y="498500"/>
            <a:ext cx="20055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Конвалія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94" name="Google Shape;194;p28"/>
          <p:cNvSpPr txBox="1"/>
          <p:nvPr/>
        </p:nvSpPr>
        <p:spPr>
          <a:xfrm>
            <a:off x="1568300" y="4371275"/>
            <a:ext cx="26367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Краспедія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348" y="705650"/>
            <a:ext cx="2821254" cy="423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4442" y="584625"/>
            <a:ext cx="2469706" cy="371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900" y="302511"/>
            <a:ext cx="3335350" cy="284121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/>
        </p:nvSpPr>
        <p:spPr>
          <a:xfrm>
            <a:off x="6080975" y="44000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Півник (ірис)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342575" y="32212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Орхідея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3359300" y="4303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Космея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35" y="148613"/>
            <a:ext cx="3217220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456" y="152400"/>
            <a:ext cx="4831120" cy="483112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5266450" y="4284825"/>
            <a:ext cx="2541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Ліл</a:t>
            </a:r>
            <a:r>
              <a:rPr b="1" lang="ru" sz="1800">
                <a:solidFill>
                  <a:schemeClr val="lt1"/>
                </a:solidFill>
              </a:rPr>
              <a:t>ія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549825" y="4393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Петунія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25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6783" y="152400"/>
            <a:ext cx="395161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3483750" y="45294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Орхідея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051750" y="622350"/>
            <a:ext cx="73653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Цілі: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пізнавального інтересу до об’єктів і явищ навколишньої дійсності;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формування мисленнєвих операцій порівняння, класифікації, узагальнення під час вивчення квіткових рослин;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зорового гнозису;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поповнення лексичного запасу;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зорової пам’яті та уваги при вивченні квіткового матеріалу;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виховання бережливого ставлення до рослин;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розвиток естетичного смаку і кольоросприйняття тощо.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227" y="182725"/>
            <a:ext cx="272357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80764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7050" y="182725"/>
            <a:ext cx="30242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 txBox="1"/>
          <p:nvPr/>
        </p:nvSpPr>
        <p:spPr>
          <a:xfrm>
            <a:off x="-39950" y="2679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Волошка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3178225" y="425220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Айстра чагарникова</a:t>
            </a:r>
            <a:endParaRPr b="1"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         (альпійська)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6269213" y="4420500"/>
            <a:ext cx="2541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Гортензія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5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800" y="152400"/>
            <a:ext cx="3904187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3"/>
          <p:cNvSpPr txBox="1"/>
          <p:nvPr/>
        </p:nvSpPr>
        <p:spPr>
          <a:xfrm>
            <a:off x="786763" y="439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Немофіла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7" name="Google Shape;237;p33"/>
          <p:cNvSpPr txBox="1"/>
          <p:nvPr/>
        </p:nvSpPr>
        <p:spPr>
          <a:xfrm>
            <a:off x="5110925" y="28942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Печіночниця звичайна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(підліски)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1" type="body"/>
          </p:nvPr>
        </p:nvSpPr>
        <p:spPr>
          <a:xfrm>
            <a:off x="311700" y="1700100"/>
            <a:ext cx="8520600" cy="28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Квітки якого кольору тобі сподобалися найбільше?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Які квіти ростуть біля твого помешкання?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Яка твоя найулюбленіша квітка?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Які квіти ти побачив сьогодні вперше?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/>
        </p:nvSpPr>
        <p:spPr>
          <a:xfrm>
            <a:off x="291025" y="265100"/>
            <a:ext cx="8584200" cy="45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Вгадай квітку за пелюстками.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</a:rPr>
              <a:t>                 1                             2 </a:t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975" y="1239262"/>
            <a:ext cx="2774574" cy="277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7146" y="1499139"/>
            <a:ext cx="3383050" cy="22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6"/>
          <p:cNvSpPr txBox="1"/>
          <p:nvPr/>
        </p:nvSpPr>
        <p:spPr>
          <a:xfrm>
            <a:off x="213225" y="420700"/>
            <a:ext cx="8661900" cy="4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Вгадай квітку за пелюстками.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</a:rPr>
              <a:t>               3                                 4</a:t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3">
            <a:alphaModFix/>
          </a:blip>
          <a:srcRect b="19016" l="20106" r="17374" t="18015"/>
          <a:stretch/>
        </p:blipFill>
        <p:spPr>
          <a:xfrm>
            <a:off x="761650" y="1250600"/>
            <a:ext cx="2943974" cy="29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4">
            <a:alphaModFix/>
          </a:blip>
          <a:srcRect b="2714" l="0" r="0" t="0"/>
          <a:stretch/>
        </p:blipFill>
        <p:spPr>
          <a:xfrm rot="5400000">
            <a:off x="5190663" y="765376"/>
            <a:ext cx="2698200" cy="393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/>
          <p:nvPr/>
        </p:nvSpPr>
        <p:spPr>
          <a:xfrm>
            <a:off x="213225" y="420700"/>
            <a:ext cx="8661900" cy="4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</a:rPr>
              <a:t>Вгадай квітку за пелюстками.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dk1"/>
                </a:solidFill>
              </a:rPr>
              <a:t>                  5                              6</a:t>
            </a:r>
            <a:endParaRPr b="1" sz="3600">
              <a:solidFill>
                <a:schemeClr val="dk1"/>
              </a:solidFill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925" y="1078927"/>
            <a:ext cx="3321425" cy="28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925" y="1394250"/>
            <a:ext cx="2430075" cy="21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311700" y="230525"/>
            <a:ext cx="8520600" cy="46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Інформація для вчителя: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Існує ознака загальна для всіх</a:t>
            </a:r>
            <a:r>
              <a:rPr b="1" lang="ru" sz="1200">
                <a:solidFill>
                  <a:schemeClr val="dk1"/>
                </a:solidFill>
              </a:rPr>
              <a:t> орхідей</a:t>
            </a:r>
            <a:r>
              <a:rPr lang="ru" sz="1200">
                <a:solidFill>
                  <a:schemeClr val="dk1"/>
                </a:solidFill>
              </a:rPr>
              <a:t> — це паралельні жилки на листі. Квітки орхідей шестичленні (елементи розташовані у два кола). Перший (зовнішній) утворений трьома чашолистками, які, як правило, схожі між собою; рідше 2 або всі 3 пелюстки зростаються. Друге (внутрішнє) коло утворений трьома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пелюстками</a:t>
            </a:r>
            <a:r>
              <a:rPr lang="ru" sz="1200">
                <a:solidFill>
                  <a:schemeClr val="dk1"/>
                </a:solidFill>
              </a:rPr>
              <a:t>, з яких середня сильно відрізняється за формою.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Забарвлення сортових </a:t>
            </a:r>
            <a:r>
              <a:rPr b="1" lang="ru" sz="1200">
                <a:solidFill>
                  <a:schemeClr val="dk1"/>
                </a:solidFill>
              </a:rPr>
              <a:t>тюльпанів </a:t>
            </a:r>
            <a:r>
              <a:rPr lang="ru" sz="1200">
                <a:solidFill>
                  <a:schemeClr val="dk1"/>
                </a:solidFill>
              </a:rPr>
              <a:t>найрізноманітніше: від чисто-білої, жовтої, червоної, пурпурової, фіолетової і майже чорної до поєднання двох, трьох або декількох барв. Квітки великі, завдовжки до 12 см, діаметром від 3 до 10 см, а в повному розкритті у видових тюльпанів до 20 см. Квітки тюльпанів широко розкриваються на сонці і закриваються вночі і в похмуру погоду.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Нарци́с, нарциз, марциз</a:t>
            </a:r>
            <a:r>
              <a:rPr baseline="30000"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—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однодольних</a:t>
            </a:r>
            <a:r>
              <a:rPr lang="ru" sz="1200">
                <a:solidFill>
                  <a:schemeClr val="dk1"/>
                </a:solidFill>
              </a:rPr>
              <a:t> рослин з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родини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амарилісових</a:t>
            </a:r>
            <a:r>
              <a:rPr lang="ru" sz="1200">
                <a:solidFill>
                  <a:schemeClr val="dk1"/>
                </a:solidFill>
              </a:rPr>
              <a:t>. Це трави із щільними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цибулинами</a:t>
            </a:r>
            <a:r>
              <a:rPr lang="ru" sz="1200">
                <a:solidFill>
                  <a:schemeClr val="dk1"/>
                </a:solidFill>
              </a:rPr>
              <a:t> і стрічкоподібними різної довжини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листками</a:t>
            </a:r>
            <a:r>
              <a:rPr lang="ru" sz="1200">
                <a:solidFill>
                  <a:schemeClr val="dk1"/>
                </a:solidFill>
              </a:rPr>
              <a:t>.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Квіти</a:t>
            </a:r>
            <a:r>
              <a:rPr lang="ru" sz="1200">
                <a:solidFill>
                  <a:schemeClr val="dk1"/>
                </a:solidFill>
              </a:rPr>
              <a:t> знаходяться на верхівках безлистих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стебел</a:t>
            </a:r>
            <a:r>
              <a:rPr lang="ru" sz="1200">
                <a:solidFill>
                  <a:schemeClr val="dk1"/>
                </a:solidFill>
              </a:rPr>
              <a:t>. Ці квіти жовтувато-білі, з маленькою блюдцеподібною коронкою такого ж кольору і дуже ароматні.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Коса́рики</a:t>
            </a:r>
            <a:r>
              <a:rPr lang="ru" sz="1200">
                <a:solidFill>
                  <a:schemeClr val="dk1"/>
                </a:solidFill>
              </a:rPr>
              <a:t>, або </a:t>
            </a:r>
            <a:r>
              <a:rPr b="1" lang="ru" sz="1200">
                <a:solidFill>
                  <a:schemeClr val="dk1"/>
                </a:solidFill>
              </a:rPr>
              <a:t>гладіо́лус</a:t>
            </a:r>
            <a:r>
              <a:rPr lang="ru" sz="1200">
                <a:solidFill>
                  <a:schemeClr val="dk1"/>
                </a:solidFill>
              </a:rPr>
              <a:t> — рід багаторічних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бульбоцибулинних</a:t>
            </a:r>
            <a:r>
              <a:rPr lang="ru" sz="1200">
                <a:solidFill>
                  <a:schemeClr val="dk1"/>
                </a:solidFill>
              </a:rPr>
              <a:t> рослин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родини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півникових</a:t>
            </a:r>
            <a:r>
              <a:rPr lang="ru" sz="1200">
                <a:solidFill>
                  <a:schemeClr val="dk1"/>
                </a:solidFill>
              </a:rPr>
              <a:t> з гарними квітами.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200">
                <a:solidFill>
                  <a:schemeClr val="dk1"/>
                </a:solidFill>
              </a:rPr>
              <a:t> зібрані в однобічне, двостороннє або спіральне колосоподібне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суцвіття</a:t>
            </a:r>
            <a:r>
              <a:rPr lang="ru" sz="1200">
                <a:solidFill>
                  <a:schemeClr val="dk1"/>
                </a:solidFill>
              </a:rPr>
              <a:t> до 80 см довжиною, середньощільне або щільне. Квітки сидячі з простою лійкоподібною оцвітиною з шести неоднакових зрощених частин, різної величини і форми.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Воло́шка</a:t>
            </a:r>
            <a:r>
              <a:rPr lang="ru" sz="1200">
                <a:solidFill>
                  <a:schemeClr val="dk1"/>
                </a:solidFill>
              </a:rPr>
              <a:t> —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трав'янистих рослин</a:t>
            </a:r>
            <a:r>
              <a:rPr lang="ru" sz="1200">
                <a:solidFill>
                  <a:schemeClr val="dk1"/>
                </a:solidFill>
              </a:rPr>
              <a:t> родини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айстрових</a:t>
            </a:r>
            <a:r>
              <a:rPr lang="ru" sz="1200">
                <a:solidFill>
                  <a:schemeClr val="dk1"/>
                </a:solidFill>
              </a:rPr>
              <a:t>, або складноцвітих. Чашоподібні квіткові голови розміщені окремо або в суцвіттях. Обгортка прилистків має сферичну, овальну, дзвоноподібну або чашоподібну форму.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>
            <p:ph idx="1" type="body"/>
          </p:nvPr>
        </p:nvSpPr>
        <p:spPr>
          <a:xfrm>
            <a:off x="311700" y="265100"/>
            <a:ext cx="8520600" cy="468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Чорнобри́вці</a:t>
            </a:r>
            <a:r>
              <a:rPr lang="ru" sz="1200">
                <a:solidFill>
                  <a:schemeClr val="dk1"/>
                </a:solidFill>
              </a:rPr>
              <a:t>, </a:t>
            </a:r>
            <a:r>
              <a:rPr b="1" lang="ru" sz="1200">
                <a:solidFill>
                  <a:schemeClr val="dk1"/>
                </a:solidFill>
              </a:rPr>
              <a:t>оксами́тець</a:t>
            </a:r>
            <a:r>
              <a:rPr baseline="30000"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 — рід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однорічних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трав'янистих рослин</a:t>
            </a:r>
            <a:r>
              <a:rPr lang="ru" sz="1200">
                <a:solidFill>
                  <a:schemeClr val="dk1"/>
                </a:solidFill>
              </a:rPr>
              <a:t> родини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айстрових</a:t>
            </a:r>
            <a:r>
              <a:rPr lang="ru" sz="1200">
                <a:solidFill>
                  <a:schemeClr val="dk1"/>
                </a:solidFill>
              </a:rPr>
              <a:t>. Латинська назва рослини пішла від імені онука давньоримського бога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Юпітера</a:t>
            </a:r>
            <a:r>
              <a:rPr lang="ru" sz="1200">
                <a:solidFill>
                  <a:schemeClr val="dk1"/>
                </a:solidFill>
              </a:rPr>
              <a:t> — Тагеса. Давно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одомашнена</a:t>
            </a:r>
            <a:r>
              <a:rPr lang="ru" sz="1200">
                <a:solidFill>
                  <a:schemeClr val="dk1"/>
                </a:solidFill>
              </a:rPr>
              <a:t>, переважно культивується як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декоративна культура</a:t>
            </a:r>
            <a:r>
              <a:rPr lang="ru" sz="1200">
                <a:solidFill>
                  <a:schemeClr val="dk1"/>
                </a:solidFill>
              </a:rPr>
              <a:t>. Численні гібридні форми мають квіти різних відтінків від світло—жовтих до насичено жовтогарячих і коричневих.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Суцвіття</a:t>
            </a:r>
            <a:r>
              <a:rPr lang="ru" sz="1200">
                <a:solidFill>
                  <a:schemeClr val="dk1"/>
                </a:solidFill>
              </a:rPr>
              <a:t> складне, має і купчасті форми.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Гвоздики</a:t>
            </a:r>
            <a:r>
              <a:rPr lang="ru" sz="1200">
                <a:solidFill>
                  <a:schemeClr val="dk1"/>
                </a:solidFill>
              </a:rPr>
              <a:t>, </a:t>
            </a:r>
            <a:r>
              <a:rPr b="1" lang="ru" sz="1200">
                <a:solidFill>
                  <a:schemeClr val="dk1"/>
                </a:solidFill>
              </a:rPr>
              <a:t>гвозди́ка</a:t>
            </a:r>
            <a:r>
              <a:rPr baseline="30000"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 —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багаторічних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рослин</a:t>
            </a:r>
            <a:r>
              <a:rPr lang="ru" sz="1200">
                <a:solidFill>
                  <a:schemeClr val="dk1"/>
                </a:solidFill>
              </a:rPr>
              <a:t> із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родини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гвоздикових</a:t>
            </a:r>
            <a:r>
              <a:rPr lang="ru" sz="1200">
                <a:solidFill>
                  <a:schemeClr val="dk1"/>
                </a:solidFill>
              </a:rPr>
              <a:t>.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Багаторічні трави</a:t>
            </a:r>
            <a:r>
              <a:rPr lang="ru" sz="1200">
                <a:solidFill>
                  <a:schemeClr val="dk1"/>
                </a:solidFill>
              </a:rPr>
              <a:t> і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напівкущі</a:t>
            </a:r>
            <a:r>
              <a:rPr lang="ru" sz="1200">
                <a:solidFill>
                  <a:schemeClr val="dk1"/>
                </a:solidFill>
              </a:rPr>
              <a:t> з лінійним або лінійно-ланцетоподібним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листям</a:t>
            </a:r>
            <a:r>
              <a:rPr lang="ru" sz="1200">
                <a:solidFill>
                  <a:schemeClr val="dk1"/>
                </a:solidFill>
              </a:rPr>
              <a:t>.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Квітки</a:t>
            </a:r>
            <a:r>
              <a:rPr lang="ru" sz="1200">
                <a:solidFill>
                  <a:schemeClr val="dk1"/>
                </a:solidFill>
              </a:rPr>
              <a:t> поодинокі або по 2—3 на кінцях гілочок.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Пелюсток</a:t>
            </a:r>
            <a:r>
              <a:rPr lang="ru" sz="1200">
                <a:solidFill>
                  <a:schemeClr val="dk1"/>
                </a:solidFill>
              </a:rPr>
              <a:t> п'ять, з довгими нігтиками і зубчастим, торочкувато розсіченим відгином, зрідка цілісним.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Гіаци́нт</a:t>
            </a:r>
            <a:r>
              <a:rPr lang="ru" sz="1200">
                <a:solidFill>
                  <a:schemeClr val="dk1"/>
                </a:solidFill>
              </a:rPr>
              <a:t> —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</a:rPr>
              <a:t> багаторічних цибулинних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рослин</a:t>
            </a:r>
            <a:r>
              <a:rPr lang="ru" sz="1200">
                <a:solidFill>
                  <a:schemeClr val="dk1"/>
                </a:solidFill>
              </a:rPr>
              <a:t> родини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гіацинтових</a:t>
            </a:r>
            <a:r>
              <a:rPr lang="ru" sz="1200">
                <a:solidFill>
                  <a:schemeClr val="dk1"/>
                </a:solidFill>
              </a:rPr>
              <a:t> або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холодкових</a:t>
            </a:r>
            <a:r>
              <a:rPr lang="ru" sz="1200">
                <a:solidFill>
                  <a:schemeClr val="dk1"/>
                </a:solidFill>
              </a:rPr>
              <a:t>. Гіацинти — цибулинні багаторічні трави. Дзвоникоподібні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квіти</a:t>
            </a:r>
            <a:r>
              <a:rPr lang="ru" sz="1200">
                <a:solidFill>
                  <a:schemeClr val="dk1"/>
                </a:solidFill>
              </a:rPr>
              <a:t> зібрані на верхівці у нещільній китиці. Квітки  на коротких квітконіжках, прямостоячі. Оцвітина трубчасто-воронкоподібна — синього, червоного, білого, фіолетового, рожевого забарвлення, пахуча.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200">
                <a:solidFill>
                  <a:schemeClr val="dk1"/>
                </a:solidFill>
              </a:rPr>
              <a:t>Дзвоники</a:t>
            </a:r>
            <a:r>
              <a:rPr baseline="30000"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 —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</a:rPr>
              <a:t> виключно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трав'янистих рослин</a:t>
            </a:r>
            <a:r>
              <a:rPr lang="ru" sz="1200">
                <a:solidFill>
                  <a:schemeClr val="dk1"/>
                </a:solidFill>
              </a:rPr>
              <a:t> з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родини</a:t>
            </a:r>
            <a:r>
              <a:rPr lang="ru" sz="1200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дзвоникових</a:t>
            </a:r>
            <a:r>
              <a:rPr lang="ru" sz="1200">
                <a:solidFill>
                  <a:schemeClr val="dk1"/>
                </a:solidFill>
              </a:rPr>
              <a:t>. Українські синоніми та народні назви — дзвіночки, дзвіночок, дзвонок, збанок, збаночки, збаночок, званочки, звінка(и), звінок, звоник, звонки, звоночки, келішок, колокольчик(и), колокончик, курчовать, пауки, пукалка, римщина, чоботи канячі. 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2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200">
                <a:solidFill>
                  <a:schemeClr val="dk1"/>
                </a:solidFill>
              </a:rPr>
              <a:t> дзвоникоподібні.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dk1"/>
                </a:solidFill>
              </a:rPr>
              <a:t>Мак</a:t>
            </a:r>
            <a:r>
              <a:rPr lang="ru" sz="1200">
                <a:solidFill>
                  <a:schemeClr val="dk1"/>
                </a:solidFill>
              </a:rPr>
              <a:t> — рід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рослин</a:t>
            </a:r>
            <a:r>
              <a:rPr lang="ru" sz="1200">
                <a:solidFill>
                  <a:schemeClr val="dk1"/>
                </a:solidFill>
              </a:rPr>
              <a:t> з родини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макових</a:t>
            </a:r>
            <a:r>
              <a:rPr lang="ru" sz="1200">
                <a:solidFill>
                  <a:schemeClr val="dk1"/>
                </a:solidFill>
              </a:rPr>
              <a:t> (papaveraceae) з великими червоними, рожевими (рідше жовтими або білими) 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квітками</a:t>
            </a:r>
            <a:r>
              <a:rPr lang="ru" sz="1200">
                <a:solidFill>
                  <a:schemeClr val="dk1"/>
                </a:solidFill>
              </a:rPr>
              <a:t>.</a:t>
            </a:r>
            <a:r>
              <a:rPr lang="ru" sz="1200">
                <a:solidFill>
                  <a:schemeClr val="dk1"/>
                </a:solidFill>
                <a:uFill>
                  <a:noFill/>
                </a:uFill>
                <a:hlinkClick r:id="rId3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Квітки</a:t>
            </a:r>
            <a:r>
              <a:rPr lang="ru" sz="1200">
                <a:solidFill>
                  <a:schemeClr val="dk1"/>
                </a:solidFill>
              </a:rPr>
              <a:t> великі, поодинокі, як правило, червоного кольору (рідше зустрічаються білі або жовті).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200">
                <a:solidFill>
                  <a:schemeClr val="dk1"/>
                </a:solidFill>
                <a:highlight>
                  <a:srgbClr val="FFFFFF"/>
                </a:highlight>
              </a:rPr>
              <a:t>Диморфотека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b="1" lang="ru" sz="1200">
                <a:solidFill>
                  <a:schemeClr val="dk1"/>
                </a:solidFill>
                <a:highlight>
                  <a:srgbClr val="FFFFFF"/>
                </a:highlight>
              </a:rPr>
              <a:t>золотоцвіт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 —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 рослин із родини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Айстрові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, що ростуть в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Африці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 та 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Австралії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/>
          <p:nvPr>
            <p:ph idx="1" type="body"/>
          </p:nvPr>
        </p:nvSpPr>
        <p:spPr>
          <a:xfrm>
            <a:off x="311700" y="299675"/>
            <a:ext cx="8520600" cy="4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Пету́нія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 —  рід трав'янистих або напівчагарникових рослин.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петуній — поодинокі прості або махрові, 5-10 см у діаметрі, воронкоподібні, запашні, різного забарвлення, смугасті: від білого до темно-червоного та фіолетового.</a:t>
            </a:r>
            <a:endParaRPr sz="1308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Всі </a:t>
            </a: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айстри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мають схожі на зірки квітки з жовтими (іноді червонуватими) серединками і зовнішніми променями (не пелюстками) різної форми, білого, рожевого, пурпурового, синього чи фіолетового забарвлення, самого різного розміру.</a:t>
            </a:r>
            <a:endParaRPr sz="1308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Квіти </a:t>
            </a: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гортензії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зібрані в кулясті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суцвіття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діаметром 12 см.</a:t>
            </a:r>
            <a:endParaRPr sz="1308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Підліски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печіночниця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— рід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квіткових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рослин родини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жовтецевих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. Інша назва — </a:t>
            </a: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переліска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. Це багаторічні рослини з кореневищами та прикореневими листками з довгими черешками і трилопатевими, розширеними біля основи серцеподібними листками, опушеними волосками. Квітконосні стебла поодинокі, виходять з пазух лускоподібних листків кореневища, опушені, одноквіткові, з покривалом з трьох цілісних зелених листочків, що зібрані кільцем біля основи квіток, нагадуючи чашечку.</a:t>
            </a:r>
            <a:endParaRPr sz="1308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1308">
                <a:solidFill>
                  <a:schemeClr val="dk1"/>
                </a:solidFill>
                <a:highlight>
                  <a:srgbClr val="FFFFFF"/>
                </a:highlight>
              </a:rPr>
              <a:t>Немофіла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— є близьким родичем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незабудки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 у діаметрі досягають 4,5 см, мають п'ять 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пелюсток</a:t>
            </a:r>
            <a:r>
              <a:rPr lang="ru" sz="1308">
                <a:solidFill>
                  <a:schemeClr val="dk1"/>
                </a:solidFill>
                <a:highlight>
                  <a:srgbClr val="FFFFFF"/>
                </a:highlight>
              </a:rPr>
              <a:t>. Немофіли зазвичай фіолетового, синього, блакитного або білого кольору в залежності від виду. </a:t>
            </a:r>
            <a:endParaRPr sz="1308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308">
                <a:solidFill>
                  <a:schemeClr val="dk1"/>
                </a:solidFill>
              </a:rPr>
              <a:t>Фіа́лка</a:t>
            </a:r>
            <a:r>
              <a:rPr lang="ru" sz="1308">
                <a:solidFill>
                  <a:schemeClr val="dk1"/>
                </a:solidFill>
              </a:rPr>
              <a:t>, </a:t>
            </a:r>
            <a:r>
              <a:rPr b="1" lang="ru" sz="1308">
                <a:solidFill>
                  <a:schemeClr val="dk1"/>
                </a:solidFill>
              </a:rPr>
              <a:t>фія́лка</a:t>
            </a:r>
            <a:r>
              <a:rPr lang="ru" sz="1308">
                <a:solidFill>
                  <a:schemeClr val="dk1"/>
                </a:solidFill>
              </a:rPr>
              <a:t> —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рід</a:t>
            </a:r>
            <a:r>
              <a:rPr lang="ru" sz="1308">
                <a:solidFill>
                  <a:schemeClr val="dk1"/>
                </a:solidFill>
              </a:rPr>
              <a:t>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квіткових рослин</a:t>
            </a:r>
            <a:r>
              <a:rPr lang="ru" sz="1308">
                <a:solidFill>
                  <a:schemeClr val="dk1"/>
                </a:solidFill>
              </a:rPr>
              <a:t> родини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фіалкових</a:t>
            </a:r>
            <a:r>
              <a:rPr lang="ru" sz="1308">
                <a:solidFill>
                  <a:schemeClr val="dk1"/>
                </a:solidFill>
              </a:rPr>
              <a:t>. Більшість фіалок — маленькі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багаторічні рослини</a:t>
            </a:r>
            <a:r>
              <a:rPr lang="ru" sz="1308">
                <a:solidFill>
                  <a:schemeClr val="dk1"/>
                </a:solidFill>
              </a:rPr>
              <a:t>, але деякі —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однорічні</a:t>
            </a:r>
            <a:r>
              <a:rPr lang="ru" sz="1308">
                <a:solidFill>
                  <a:schemeClr val="dk1"/>
                </a:solidFill>
              </a:rPr>
              <a:t>, а деякі — невеликі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кущі</a:t>
            </a:r>
            <a:r>
              <a:rPr lang="ru" sz="1308">
                <a:solidFill>
                  <a:schemeClr val="dk1"/>
                </a:solidFill>
              </a:rPr>
              <a:t>. Вони зазвичай мають серцеподібне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листя</a:t>
            </a:r>
            <a:r>
              <a:rPr lang="ru" sz="1308">
                <a:solidFill>
                  <a:schemeClr val="dk1"/>
                </a:solidFill>
              </a:rPr>
              <a:t> і несиметричні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квітки</a:t>
            </a:r>
            <a:r>
              <a:rPr lang="ru" sz="1308">
                <a:solidFill>
                  <a:schemeClr val="dk1"/>
                </a:solidFill>
              </a:rPr>
              <a:t> з чотирма віялоподібними </a:t>
            </a:r>
            <a:r>
              <a:rPr lang="ru" sz="1308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пелюстками</a:t>
            </a:r>
            <a:r>
              <a:rPr lang="ru" sz="1308">
                <a:solidFill>
                  <a:schemeClr val="dk1"/>
                </a:solidFill>
              </a:rPr>
              <a:t>, дві на кожній стороні, і одну широку нижню пелюстку. Кольори квіток змінюються залежно від виду, багато з них фіолетові (звідси походить її назва), деякі блакитні, деякі жовті, деякі білі або кремові, деякі — двокольорові, часто блакитний і жовтий.</a:t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311700" y="1570425"/>
            <a:ext cx="8520600" cy="29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Зичу миру та добра!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>
                <a:solidFill>
                  <a:schemeClr val="dk1"/>
                </a:solidFill>
              </a:rPr>
              <a:t>Ваш творчий дефектолог - пані Наталя!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654" y="152400"/>
            <a:ext cx="276777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6455" y="152400"/>
            <a:ext cx="272630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06631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3193538" y="4460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Тюльпан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218725" y="4408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Хризантема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6079600" y="44087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Плюмерія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900" y="329087"/>
            <a:ext cx="3075825" cy="461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388" y="329075"/>
            <a:ext cx="2768239" cy="461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302375" y="43245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Троянда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3300" y="369550"/>
            <a:ext cx="3075825" cy="45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270413" y="4215625"/>
            <a:ext cx="2541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Нарциз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072000" y="43245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Жоржина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6716" y="152400"/>
            <a:ext cx="276217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027" y="152400"/>
            <a:ext cx="2921871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3300" y="152400"/>
            <a:ext cx="24193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62975" y="41493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Оксамитець (чорнобривці)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2857800" y="4349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Тюльпан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5942938" y="4349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Хризантема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500" y="152400"/>
            <a:ext cx="323728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230" y="152400"/>
            <a:ext cx="321248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428275" y="4319400"/>
            <a:ext cx="25416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Лілія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152475" y="4373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Космея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6777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576" y="152400"/>
            <a:ext cx="272269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7670" y="152400"/>
            <a:ext cx="29751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2947675" y="4367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Троянда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36288" y="44433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Тюльпан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5831550" y="43677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Мак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6612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0924" y="152400"/>
            <a:ext cx="272357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902" y="152400"/>
            <a:ext cx="269933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112375" y="42531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Тюльпан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5757275" y="4322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Гортензія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946900" y="4322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Айстра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7194" y="152400"/>
            <a:ext cx="2723579" cy="483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4907" y="152400"/>
            <a:ext cx="271227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50" y="152400"/>
            <a:ext cx="319824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165775" y="43591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Троянда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3127175" y="328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Тюльпан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28" name="Google Shape;128;p21"/>
          <p:cNvSpPr txBox="1"/>
          <p:nvPr/>
        </p:nvSpPr>
        <p:spPr>
          <a:xfrm>
            <a:off x="6127175" y="43591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solidFill>
                  <a:schemeClr val="lt1"/>
                </a:solidFill>
              </a:rPr>
              <a:t>Півонія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