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ef9bd54b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0ef9bd54b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0ef9bd54b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0ef9bd54b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f0744057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0f0744057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ef9bd54b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0ef9bd54b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ef9bd54b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0ef9bd54b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f0744057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0f0744057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ef9bd54b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0ef9bd54b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f0744057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f0744057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e655b722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e655b722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0ef9bd54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0ef9bd54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0ef9bd54b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0ef9bd54b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ef9bd54b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0ef9bd54b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0ef9bd54b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0ef9bd54b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ef9bd54b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ef9bd54b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ef9bd54b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0ef9bd54b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ef9bd54b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0ef9bd54b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3469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Знайди помилку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1"/>
                </a:solidFill>
              </a:rPr>
              <a:t>КРЗ для розвитку поточного та кінцевого зорового, слухового контролю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311700" y="325600"/>
            <a:ext cx="8520600" cy="45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9600">
                <a:solidFill>
                  <a:schemeClr val="dk1"/>
                </a:solidFill>
              </a:rPr>
              <a:t>хлобчик</a:t>
            </a:r>
            <a:endParaRPr sz="9600">
              <a:solidFill>
                <a:schemeClr val="dk1"/>
              </a:solidFill>
            </a:endParaRPr>
          </a:p>
        </p:txBody>
      </p:sp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023" y="689375"/>
            <a:ext cx="3248726" cy="424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idx="1" type="body"/>
          </p:nvPr>
        </p:nvSpPr>
        <p:spPr>
          <a:xfrm>
            <a:off x="311700" y="325600"/>
            <a:ext cx="8520600" cy="45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600">
                <a:solidFill>
                  <a:schemeClr val="dk1"/>
                </a:solidFill>
              </a:rPr>
              <a:t>імья</a:t>
            </a:r>
            <a:endParaRPr sz="9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ru" sz="9600">
                <a:solidFill>
                  <a:srgbClr val="0000FF"/>
                </a:solidFill>
              </a:rPr>
              <a:t>Мекола</a:t>
            </a:r>
            <a:endParaRPr sz="9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ru" sz="9600">
                <a:solidFill>
                  <a:srgbClr val="38761D"/>
                </a:solidFill>
              </a:rPr>
              <a:t>Марїйка</a:t>
            </a:r>
            <a:endParaRPr sz="9600">
              <a:solidFill>
                <a:srgbClr val="38761D"/>
              </a:solidFill>
            </a:endParaRPr>
          </a:p>
        </p:txBody>
      </p:sp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2127" y="325600"/>
            <a:ext cx="4300150" cy="364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1267875" y="507150"/>
            <a:ext cx="7564500" cy="43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800">
                <a:solidFill>
                  <a:schemeClr val="dk1"/>
                </a:solidFill>
              </a:rPr>
              <a:t>З лісу зайчики ішли,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800">
                <a:solidFill>
                  <a:schemeClr val="dk1"/>
                </a:solidFill>
              </a:rPr>
              <a:t>Кавуна вони знайшли.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800">
                <a:solidFill>
                  <a:schemeClr val="dk1"/>
                </a:solidFill>
              </a:rPr>
              <a:t>їли, йіли кавуна,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4800">
                <a:solidFill>
                  <a:schemeClr val="dk1"/>
                </a:solidFill>
              </a:rPr>
              <a:t>Так і виїли до дна.</a:t>
            </a:r>
            <a:endParaRPr sz="4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463925" y="809700"/>
            <a:ext cx="8368500" cy="4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300">
                <a:solidFill>
                  <a:schemeClr val="dk1"/>
                </a:solidFill>
              </a:rPr>
              <a:t>Хвiст трубою, спритнi нiжжки —</a:t>
            </a:r>
            <a:endParaRPr sz="4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300">
                <a:solidFill>
                  <a:schemeClr val="dk1"/>
                </a:solidFill>
              </a:rPr>
              <a:t>Плиг iз гiлки на сучок! —</a:t>
            </a:r>
            <a:endParaRPr sz="4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300">
                <a:solidFill>
                  <a:schemeClr val="dk1"/>
                </a:solidFill>
              </a:rPr>
              <a:t>Носить бiлочка горiшки</a:t>
            </a:r>
            <a:endParaRPr sz="4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4300">
                <a:solidFill>
                  <a:schemeClr val="dk1"/>
                </a:solidFill>
              </a:rPr>
              <a:t>В золотий свiй сундучок.</a:t>
            </a:r>
            <a:endParaRPr sz="4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idx="1" type="body"/>
          </p:nvPr>
        </p:nvSpPr>
        <p:spPr>
          <a:xfrm>
            <a:off x="602225" y="567650"/>
            <a:ext cx="8230200" cy="43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800">
                <a:solidFill>
                  <a:schemeClr val="dk1"/>
                </a:solidFill>
              </a:rPr>
              <a:t>Буркотливий, вайлуватий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800">
                <a:solidFill>
                  <a:schemeClr val="dk1"/>
                </a:solidFill>
              </a:rPr>
              <a:t>Ходить лісом дід кудлатий.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800">
                <a:solidFill>
                  <a:schemeClr val="dk1"/>
                </a:solidFill>
              </a:rPr>
              <a:t>Одяхнеться в кожушину,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4800">
                <a:solidFill>
                  <a:schemeClr val="dk1"/>
                </a:solidFill>
              </a:rPr>
              <a:t>Мед шукає і ожину.</a:t>
            </a:r>
            <a:endParaRPr sz="4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idx="1" type="body"/>
          </p:nvPr>
        </p:nvSpPr>
        <p:spPr>
          <a:xfrm>
            <a:off x="2166900" y="386125"/>
            <a:ext cx="6665400" cy="44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600">
                <a:solidFill>
                  <a:schemeClr val="dk1"/>
                </a:solidFill>
              </a:rPr>
              <a:t>Шпак пита у півня: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600">
                <a:solidFill>
                  <a:schemeClr val="dk1"/>
                </a:solidFill>
              </a:rPr>
              <a:t>— Де твоя шпаківня?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600">
                <a:solidFill>
                  <a:schemeClr val="dk1"/>
                </a:solidFill>
              </a:rPr>
              <a:t>Півень глянув на ріку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600">
                <a:solidFill>
                  <a:schemeClr val="dk1"/>
                </a:solidFill>
              </a:rPr>
              <a:t>І сказав: — Ку-ку-ріку!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600">
                <a:solidFill>
                  <a:schemeClr val="dk1"/>
                </a:solidFill>
              </a:rPr>
              <a:t>Нащо та шпоківня,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3600">
                <a:solidFill>
                  <a:schemeClr val="dk1"/>
                </a:solidFill>
              </a:rPr>
              <a:t>Є курник у півня!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idx="1" type="body"/>
          </p:nvPr>
        </p:nvSpPr>
        <p:spPr>
          <a:xfrm>
            <a:off x="311700" y="567650"/>
            <a:ext cx="8520600" cy="43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800">
                <a:solidFill>
                  <a:schemeClr val="dk1"/>
                </a:solidFill>
              </a:rPr>
              <a:t>Поросятко спохватилось: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800">
                <a:solidFill>
                  <a:schemeClr val="dk1"/>
                </a:solidFill>
              </a:rPr>
              <a:t>«Ой, давно я вже не милось!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800">
                <a:solidFill>
                  <a:schemeClr val="dk1"/>
                </a:solidFill>
              </a:rPr>
              <a:t>Я ж чистеньким бути мужу».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4800">
                <a:solidFill>
                  <a:schemeClr val="dk1"/>
                </a:solidFill>
              </a:rPr>
              <a:t>Та й залізло у калюжу.</a:t>
            </a:r>
            <a:endParaRPr sz="4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>
            <p:ph idx="1" type="body"/>
          </p:nvPr>
        </p:nvSpPr>
        <p:spPr>
          <a:xfrm>
            <a:off x="311700" y="1267875"/>
            <a:ext cx="8520600" cy="3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>
                <a:solidFill>
                  <a:schemeClr val="dk1"/>
                </a:solidFill>
              </a:rPr>
              <a:t>Зичу миру та добра!</a:t>
            </a:r>
            <a:endParaRPr sz="3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3300">
                <a:solidFill>
                  <a:schemeClr val="dk1"/>
                </a:solidFill>
              </a:rPr>
              <a:t>Ваш творчий дефектолог - пані Наталя!</a:t>
            </a:r>
            <a:endParaRPr sz="3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247800"/>
            <a:ext cx="8520600" cy="47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В</a:t>
            </a:r>
            <a:r>
              <a:rPr b="1" lang="ru">
                <a:solidFill>
                  <a:schemeClr val="dk1"/>
                </a:solidFill>
              </a:rPr>
              <a:t>иправ помилки, навмисно допущені педагогом. Будь уважним(ою)!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Вимовляй слова, щоб почути помилку. Вчитель може допомогти підказкою: акцентувати увагу на слові з помилкою чи промовити його чітко, побуквенно.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Цілі: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ru">
                <a:solidFill>
                  <a:schemeClr val="dk1"/>
                </a:solidFill>
              </a:rPr>
              <a:t>формування вміння застосовувати прийоми контролю та самоконтролю під час виконання завдань;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ru">
                <a:solidFill>
                  <a:schemeClr val="dk1"/>
                </a:solidFill>
              </a:rPr>
              <a:t>формування вміння виправляти допущені помилки;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ru">
                <a:solidFill>
                  <a:schemeClr val="dk1"/>
                </a:solidFill>
              </a:rPr>
              <a:t>формування навичок самостійного висловлювання;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ru">
                <a:solidFill>
                  <a:schemeClr val="dk1"/>
                </a:solidFill>
              </a:rPr>
              <a:t>формування навичок самоконтролю;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ru">
                <a:solidFill>
                  <a:schemeClr val="dk1"/>
                </a:solidFill>
              </a:rPr>
              <a:t>розвиток навичок самоконтролю під час мовленнєвої діяльності;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ru">
                <a:solidFill>
                  <a:schemeClr val="dk1"/>
                </a:solidFill>
              </a:rPr>
              <a:t>розвиток уміння застосовувати здобуті мовні знання та вміння на практиці;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ru">
                <a:solidFill>
                  <a:schemeClr val="dk1"/>
                </a:solidFill>
              </a:rPr>
              <a:t>формування навичок самоконтролю за вимовою.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325600"/>
            <a:ext cx="8520600" cy="45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9600">
                <a:solidFill>
                  <a:schemeClr val="dk1"/>
                </a:solidFill>
              </a:rPr>
              <a:t>окко</a:t>
            </a:r>
            <a:endParaRPr sz="9600">
              <a:solidFill>
                <a:schemeClr val="dk1"/>
              </a:solidFill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875" y="572950"/>
            <a:ext cx="4181550" cy="41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325600"/>
            <a:ext cx="8520600" cy="45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9600">
                <a:solidFill>
                  <a:schemeClr val="dk1"/>
                </a:solidFill>
              </a:rPr>
              <a:t>бжола</a:t>
            </a:r>
            <a:endParaRPr sz="9600">
              <a:solidFill>
                <a:schemeClr val="dk1"/>
              </a:solidFill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5850" y="858225"/>
            <a:ext cx="4112400" cy="411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325600"/>
            <a:ext cx="8520600" cy="45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9600">
                <a:solidFill>
                  <a:schemeClr val="dk1"/>
                </a:solidFill>
              </a:rPr>
              <a:t>іжачиха</a:t>
            </a:r>
            <a:endParaRPr sz="9600">
              <a:solidFill>
                <a:schemeClr val="dk1"/>
              </a:solidFill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2346" y="1440746"/>
            <a:ext cx="4283751" cy="352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311700" y="325600"/>
            <a:ext cx="8520600" cy="45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9600">
                <a:solidFill>
                  <a:schemeClr val="dk1"/>
                </a:solidFill>
              </a:rPr>
              <a:t>какао</a:t>
            </a:r>
            <a:endParaRPr sz="9600">
              <a:solidFill>
                <a:schemeClr val="dk1"/>
              </a:solidFill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0575" y="239250"/>
            <a:ext cx="3814400" cy="466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11700" y="325600"/>
            <a:ext cx="8520600" cy="45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9600">
                <a:solidFill>
                  <a:schemeClr val="dk1"/>
                </a:solidFill>
              </a:rPr>
              <a:t>рушничек</a:t>
            </a:r>
            <a:endParaRPr sz="9600">
              <a:solidFill>
                <a:schemeClr val="dk1"/>
              </a:solidFill>
            </a:endParaRPr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5075" y="1751950"/>
            <a:ext cx="2872725" cy="312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311700" y="325600"/>
            <a:ext cx="8520600" cy="45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9600">
                <a:solidFill>
                  <a:schemeClr val="dk1"/>
                </a:solidFill>
              </a:rPr>
              <a:t>сяйіво</a:t>
            </a:r>
            <a:endParaRPr sz="9600">
              <a:solidFill>
                <a:schemeClr val="dk1"/>
              </a:solidFill>
            </a:endParaRPr>
          </a:p>
        </p:txBody>
      </p:sp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925" y="532813"/>
            <a:ext cx="4141375" cy="414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11700" y="325600"/>
            <a:ext cx="8520600" cy="45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9600">
                <a:solidFill>
                  <a:schemeClr val="dk1"/>
                </a:solidFill>
              </a:rPr>
              <a:t>футболізт</a:t>
            </a:r>
            <a:endParaRPr sz="9600">
              <a:solidFill>
                <a:schemeClr val="dk1"/>
              </a:solidFill>
            </a:endParaRPr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2174" y="615975"/>
            <a:ext cx="2910125" cy="436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