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f904864b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0f904864b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ef93f0f8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0ef93f0f8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e714e9ae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e714e9ae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f904864b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0f904864b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f904864b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f904864b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f904864b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0f904864b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f904864b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f904864b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f904864b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0f904864b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f904864b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f904864b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f904864b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f904864b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93600" y="775150"/>
            <a:ext cx="8040000" cy="108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00"/>
                </a:solidFill>
              </a:rPr>
              <a:t>Знайди зображення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878850" y="2426225"/>
            <a:ext cx="75036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FF9900"/>
                </a:solidFill>
              </a:rPr>
              <a:t>КРЗ для формування гностичного та смислового структурного рівня мовлення</a:t>
            </a:r>
            <a:endParaRPr sz="24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740550" y="445025"/>
            <a:ext cx="8091900" cy="15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6"/>
                </a:solidFill>
              </a:rPr>
              <a:t>За допомогою якого математичного знаку можна виконати операцію додавання?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6"/>
                </a:solidFill>
              </a:rPr>
              <a:t>Якого кольору математичний знак із двох рисок?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956675" y="2011325"/>
            <a:ext cx="1772100" cy="16080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6324925" y="2027088"/>
            <a:ext cx="1694400" cy="10893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6324925" y="3411700"/>
            <a:ext cx="2005500" cy="1106400"/>
          </a:xfrm>
          <a:prstGeom prst="mathMinus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4055775" y="3238825"/>
            <a:ext cx="1944900" cy="1106400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3662400" y="1756200"/>
            <a:ext cx="1452300" cy="12708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/>
        </p:nvSpPr>
        <p:spPr>
          <a:xfrm>
            <a:off x="267000" y="1236150"/>
            <a:ext cx="86100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solidFill>
                  <a:schemeClr val="accent6"/>
                </a:solidFill>
              </a:rPr>
              <a:t>Зичу миру та добра!</a:t>
            </a:r>
            <a:endParaRPr sz="3400"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400">
                <a:solidFill>
                  <a:schemeClr val="accent6"/>
                </a:solidFill>
              </a:rPr>
              <a:t>Ваш творчий дефектолог - пані Наталя!</a:t>
            </a:r>
            <a:endParaRPr sz="18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662750" y="671400"/>
            <a:ext cx="8169600" cy="3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1"/>
                </a:solidFill>
              </a:rPr>
              <a:t>     </a:t>
            </a:r>
            <a:r>
              <a:rPr b="1" lang="ru">
                <a:solidFill>
                  <a:schemeClr val="accent6"/>
                </a:solidFill>
              </a:rPr>
              <a:t>С</a:t>
            </a:r>
            <a:r>
              <a:rPr b="1" lang="ru">
                <a:solidFill>
                  <a:schemeClr val="accent6"/>
                </a:solidFill>
              </a:rPr>
              <a:t>еред ряду предметних зображень (геометричних фігур, букв, цифр) знайди та назви потрібне (-у, -і).</a:t>
            </a:r>
            <a:endParaRPr b="1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accent6"/>
                </a:solidFill>
              </a:rPr>
              <a:t>Цілі: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-"/>
            </a:pPr>
            <a:r>
              <a:rPr lang="ru">
                <a:solidFill>
                  <a:schemeClr val="accent6"/>
                </a:solidFill>
              </a:rPr>
              <a:t>збагачення лексичного запасу;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-"/>
            </a:pPr>
            <a:r>
              <a:rPr lang="ru">
                <a:solidFill>
                  <a:schemeClr val="accent6"/>
                </a:solidFill>
              </a:rPr>
              <a:t>конкретизація уявлень про предмет, слово і його значення; 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-"/>
            </a:pPr>
            <a:r>
              <a:rPr lang="ru">
                <a:solidFill>
                  <a:schemeClr val="accent6"/>
                </a:solidFill>
              </a:rPr>
              <a:t>розвиток логічного мислення;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-"/>
            </a:pPr>
            <a:r>
              <a:rPr lang="ru">
                <a:solidFill>
                  <a:schemeClr val="accent6"/>
                </a:solidFill>
              </a:rPr>
              <a:t>формування та розвиток усвідомлення конкретного змісту слів;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-"/>
            </a:pPr>
            <a:r>
              <a:rPr lang="ru">
                <a:solidFill>
                  <a:schemeClr val="accent6"/>
                </a:solidFill>
              </a:rPr>
              <a:t>вдосконалення слухового сприймання;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-"/>
            </a:pPr>
            <a:r>
              <a:rPr lang="ru">
                <a:solidFill>
                  <a:schemeClr val="accent6"/>
                </a:solidFill>
              </a:rPr>
              <a:t>формування осмисленості сприймання (розуміння суті того, що сприймається) тощо.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731900" y="445025"/>
            <a:ext cx="8100300" cy="12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6"/>
                </a:solidFill>
              </a:rPr>
              <a:t>Назви число з чотирьох цифр.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6"/>
                </a:solidFill>
              </a:rPr>
              <a:t>Назви число золотого кольору.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6"/>
                </a:solidFill>
              </a:rPr>
              <a:t>Якого кольору цифра п’ять?</a:t>
            </a:r>
            <a:endParaRPr sz="1800">
              <a:solidFill>
                <a:schemeClr val="accent6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925" y="1717325"/>
            <a:ext cx="2965401" cy="29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2700" y="2201840"/>
            <a:ext cx="3721325" cy="248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5250" y="626750"/>
            <a:ext cx="2073450" cy="20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731900" y="445025"/>
            <a:ext cx="8100300" cy="14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chemeClr val="accent6"/>
                </a:solidFill>
              </a:rPr>
              <a:t>Назви літеру з рослиною.</a:t>
            </a:r>
            <a:endParaRPr sz="182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chemeClr val="accent6"/>
                </a:solidFill>
              </a:rPr>
              <a:t>Яку букву викладено з ягід?</a:t>
            </a:r>
            <a:endParaRPr sz="182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chemeClr val="accent6"/>
                </a:solidFill>
              </a:rPr>
              <a:t>На якій літері намальовано банани?</a:t>
            </a:r>
            <a:endParaRPr sz="182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chemeClr val="accent6"/>
                </a:solidFill>
              </a:rPr>
              <a:t>Озвуч жовту літеру з ананасами.</a:t>
            </a:r>
            <a:endParaRPr sz="182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62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50" y="1792875"/>
            <a:ext cx="2152249" cy="215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9925" y="2637075"/>
            <a:ext cx="2041150" cy="20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5">
            <a:alphaModFix/>
          </a:blip>
          <a:srcRect b="0" l="0" r="16149" t="0"/>
          <a:stretch/>
        </p:blipFill>
        <p:spPr>
          <a:xfrm>
            <a:off x="2887275" y="1792875"/>
            <a:ext cx="2419350" cy="28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1875" y="569126"/>
            <a:ext cx="1919575" cy="19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749200" y="445025"/>
            <a:ext cx="8083200" cy="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6"/>
                </a:solidFill>
              </a:rPr>
              <a:t>Озвуч літеру, біля якої лежить лимон.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6"/>
                </a:solidFill>
              </a:rPr>
              <a:t>Назви </a:t>
            </a:r>
            <a:r>
              <a:rPr lang="ru" sz="1800">
                <a:solidFill>
                  <a:schemeClr val="accent6"/>
                </a:solidFill>
              </a:rPr>
              <a:t>літеру зі смайликом.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sz="1800">
                <a:solidFill>
                  <a:schemeClr val="accent6"/>
                </a:solidFill>
              </a:rPr>
              <a:t>Яка буква намальована на яблуці?</a:t>
            </a:r>
            <a:endParaRPr sz="1800">
              <a:solidFill>
                <a:schemeClr val="accent6"/>
              </a:solidFill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875" y="1514264"/>
            <a:ext cx="2408451" cy="240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4000" y="1777900"/>
            <a:ext cx="2850125" cy="28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6800" y="701475"/>
            <a:ext cx="2533400" cy="227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775125" y="445025"/>
            <a:ext cx="8057100" cy="10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6"/>
                </a:solidFill>
              </a:rPr>
              <a:t>Назви знак фіолетового кольору.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6"/>
                </a:solidFill>
              </a:rPr>
              <a:t>Яку назву має знак червоного кольору?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6"/>
                </a:solidFill>
              </a:rPr>
              <a:t>Який знак знаходиться всередені кола?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0" l="21954" r="0" t="0"/>
          <a:stretch/>
        </p:blipFill>
        <p:spPr>
          <a:xfrm>
            <a:off x="700267" y="1673150"/>
            <a:ext cx="2374058" cy="304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6675" y="1464133"/>
            <a:ext cx="2930950" cy="2951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9325" y="1604000"/>
            <a:ext cx="2930950" cy="29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570550" y="445025"/>
            <a:ext cx="826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accent6"/>
                </a:solidFill>
              </a:rPr>
              <a:t>Стрілка якого кольору показує вниз?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650" y="1082350"/>
            <a:ext cx="2818125" cy="176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8425" y="1082350"/>
            <a:ext cx="266700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0175" y="1950132"/>
            <a:ext cx="1996738" cy="2597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671400" y="445025"/>
            <a:ext cx="81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6"/>
                </a:solidFill>
              </a:rPr>
              <a:t>Стрілка якого кольору показує напрямок </a:t>
            </a:r>
            <a:r>
              <a:rPr lang="ru" sz="1800">
                <a:solidFill>
                  <a:schemeClr val="accent6"/>
                </a:solidFill>
              </a:rPr>
              <a:t>вверх і </a:t>
            </a:r>
            <a:r>
              <a:rPr lang="ru" sz="1800">
                <a:solidFill>
                  <a:schemeClr val="accent6"/>
                </a:solidFill>
              </a:rPr>
              <a:t>ліворуч?</a:t>
            </a:r>
            <a:endParaRPr sz="1800">
              <a:solidFill>
                <a:schemeClr val="accent6"/>
              </a:solidFill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700" y="1827100"/>
            <a:ext cx="2940800" cy="29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5775" y="1343000"/>
            <a:ext cx="2190853" cy="221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1905" y="1761825"/>
            <a:ext cx="1643125" cy="29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680025" y="445025"/>
            <a:ext cx="8152200" cy="13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6"/>
                </a:solidFill>
              </a:rPr>
              <a:t>Назви зелену фігуру.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6"/>
                </a:solidFill>
              </a:rPr>
              <a:t>Яку назву має фігура оранжевого кольору?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6"/>
                </a:solidFill>
              </a:rPr>
              <a:t>Якого кольору овал?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6"/>
                </a:solidFill>
              </a:rPr>
              <a:t>Якого кольору фігура з чотирма кутами?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956925" y="2043638"/>
            <a:ext cx="1849800" cy="777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4941800" y="1871550"/>
            <a:ext cx="1046100" cy="1400400"/>
          </a:xfrm>
          <a:prstGeom prst="rtTriangl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6584250" y="816188"/>
            <a:ext cx="1659900" cy="15300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2184175" y="3333925"/>
            <a:ext cx="2472300" cy="57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/>
          <p:nvPr/>
        </p:nvSpPr>
        <p:spPr>
          <a:xfrm>
            <a:off x="6400050" y="3276975"/>
            <a:ext cx="1608000" cy="1327500"/>
          </a:xfrm>
          <a:prstGeom prst="hear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