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42ea64b6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d42ea64b6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a4a1165c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a4a1165c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a4a1165c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a4a1165c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a4a1165c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a4a1165c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a4a1165c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a4a1165c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a4a1165c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a4a1165c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a4a1165c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0a4a1165c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a4a1165c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a4a1165c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a4a1165c9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0a4a1165c9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a4a1165c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a4a1165c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a4a1165c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a4a1165c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a4a1165c9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0a4a1165c9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a4a1165c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a4a1165c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a4a1165c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0a4a1165c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b03b7c4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0b03b7c4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b03b7c4b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0b03b7c4b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aed2de8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0aed2de8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42ea64b6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d42ea64b6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b08f7f0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b08f7f0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b08f7f01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b08f7f01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b08f7f01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0b08f7f01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a4a1165c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0a4a1165c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0b08f7f01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0b08f7f01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0b08f7f01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0b08f7f01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b08f7f01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b08f7f01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d42ea64b6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d42ea64b6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a4a1165c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0a4a1165c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a4a1165c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a4a1165c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a4a1165c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a4a1165c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a4a1165c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a4a1165c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d42ea64b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d42ea64b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42ea64b6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42ea64b6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9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42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uk.wikipedia.org/wiki/%D0%91%D1%96%D0%B1_(%D0%BF%D0%BB%D1%96%D0%B4)" TargetMode="External"/><Relationship Id="rId4" Type="http://schemas.openxmlformats.org/officeDocument/2006/relationships/hyperlink" Target="https://uk.wikipedia.org/wiki/%D0%9A%D0%B0%D0%B2%D0%BE%D0%B2%D0%B5_%D0%B4%D0%B5%D1%80%D0%B5%D0%B2%D0%BE" TargetMode="External"/><Relationship Id="rId9" Type="http://schemas.openxmlformats.org/officeDocument/2006/relationships/image" Target="../media/image1.png"/><Relationship Id="rId5" Type="http://schemas.openxmlformats.org/officeDocument/2006/relationships/hyperlink" Target="https://uk.wikipedia.org/wiki/%D0%9A%D1%83%D0%BB%D1%96%D0%BD%D0%B0%D1%80%D1%96%D1%8F" TargetMode="External"/><Relationship Id="rId6" Type="http://schemas.openxmlformats.org/officeDocument/2006/relationships/hyperlink" Target="https://uk.wikipedia.org/wiki/%D0%97%D0%B5%D0%BC%D0%BB%D1%8F" TargetMode="External"/><Relationship Id="rId7" Type="http://schemas.openxmlformats.org/officeDocument/2006/relationships/hyperlink" Target="https://uk.wikipedia.org/wiki/%D0%92%D0%BE%D0%B4%D0%B0" TargetMode="External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5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g"/><Relationship Id="rId4" Type="http://schemas.openxmlformats.org/officeDocument/2006/relationships/image" Target="../media/image58.jpg"/><Relationship Id="rId5" Type="http://schemas.openxmlformats.org/officeDocument/2006/relationships/image" Target="../media/image5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Relationship Id="rId4" Type="http://schemas.openxmlformats.org/officeDocument/2006/relationships/image" Target="../media/image3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g"/><Relationship Id="rId4" Type="http://schemas.openxmlformats.org/officeDocument/2006/relationships/image" Target="../media/image55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uk.wikipedia.org/wiki/%D0%86%D0%B2%D0%B0%D0%BD_%D0%9C%D0%B0%D0%B7%D0%B5%D0%BF%D0%B0" TargetMode="External"/><Relationship Id="rId10" Type="http://schemas.openxmlformats.org/officeDocument/2006/relationships/hyperlink" Target="https://uk.wikipedia.org/wiki/%D0%9A%D1%80%D0%B8%D0%BC%D1%81%D1%8C%D0%BA%D0%B5_%D1%85%D0%B0%D0%BD%D1%81%D1%82%D0%B2%D0%B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uk.wikipedia.org/wiki/%D0%9B%D0%B5%D0%B3%D0%B5%D0%BD%D0%B4%D0%B0" TargetMode="External"/><Relationship Id="rId4" Type="http://schemas.openxmlformats.org/officeDocument/2006/relationships/hyperlink" Target="https://uk.wikipedia.org/wiki/%D0%95%D1%84%D1%96%D0%BE%D0%BF%D1%96%D1%8F" TargetMode="External"/><Relationship Id="rId9" Type="http://schemas.openxmlformats.org/officeDocument/2006/relationships/hyperlink" Target="https://uk.wikipedia.org/wiki/%D0%91%D1%83%D0%BD%D1%85%D1%83%D0%BC" TargetMode="External"/><Relationship Id="rId5" Type="http://schemas.openxmlformats.org/officeDocument/2006/relationships/hyperlink" Target="https://uk.wikipedia.org/wiki/%D0%90%D1%80-%D0%A0%D0%B0%D0%B7%D1%96" TargetMode="External"/><Relationship Id="rId6" Type="http://schemas.openxmlformats.org/officeDocument/2006/relationships/hyperlink" Target="https://uk.wikipedia.org/wiki/%D0%A0%D0%B0%D0%B7%D0%B5%D1%81" TargetMode="External"/><Relationship Id="rId7" Type="http://schemas.openxmlformats.org/officeDocument/2006/relationships/hyperlink" Target="https://uk.wikipedia.org/wiki/%D0%86%D0%B1%D0%BD_%D0%A1%D1%96%D0%BD%D0%B0" TargetMode="External"/><Relationship Id="rId8" Type="http://schemas.openxmlformats.org/officeDocument/2006/relationships/hyperlink" Target="https://uk.wikipedia.org/wiki/%D0%90%D0%B2%D1%96%D1%86%D0%B5%D0%BD%D0%BD%D0%B0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g"/><Relationship Id="rId4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jpg"/><Relationship Id="rId4" Type="http://schemas.openxmlformats.org/officeDocument/2006/relationships/image" Target="../media/image5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uk.wikipedia.org/wiki/%D0%9A%D0%B0%D0%BF%D1%83%D1%87%D0%B8%D0%BD%D0%BE" TargetMode="External"/><Relationship Id="rId4" Type="http://schemas.openxmlformats.org/officeDocument/2006/relationships/hyperlink" Target="https://uk.wikipedia.org/wiki/%D0%86%D1%82%D0%B0%D0%BB%D1%96%D0%B9%D1%81%D1%8C%D0%BA%D0%B0_%D0%BC%D0%BE%D0%B2%D0%B0" TargetMode="External"/><Relationship Id="rId9" Type="http://schemas.openxmlformats.org/officeDocument/2006/relationships/image" Target="../media/image9.png"/><Relationship Id="rId5" Type="http://schemas.openxmlformats.org/officeDocument/2006/relationships/hyperlink" Target="https://uk.wikipedia.org/wiki/%D0%92%D1%96%D0%B4%D0%BB%D0%BE%D0%B3%D0%B0" TargetMode="External"/><Relationship Id="rId6" Type="http://schemas.openxmlformats.org/officeDocument/2006/relationships/image" Target="../media/image6.png"/><Relationship Id="rId7" Type="http://schemas.openxmlformats.org/officeDocument/2006/relationships/hyperlink" Target="https://uk.wikipedia.org/wiki/%D0%93%D0%BB%D1%8F%D1%81%D0%B5" TargetMode="External"/><Relationship Id="rId8" Type="http://schemas.openxmlformats.org/officeDocument/2006/relationships/hyperlink" Target="https://uk.wikipedia.org/wiki/%D0%A4%D1%80%D0%B0%D0%BD%D1%86%D1%83%D0%B7%D1%8C%D0%BA%D0%B0_%D0%BC%D0%BE%D0%B2%D0%B0" TargetMode="Externa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2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uk.wikipedia.org/wiki/%D0%90%D0%BC%D0%B0%D0%B7%D0%BE%D0%BD%D0%BA%D0%B0" TargetMode="External"/><Relationship Id="rId4" Type="http://schemas.openxmlformats.org/officeDocument/2006/relationships/hyperlink" Target="https://uk.wikipedia.org/wiki/%D0%9B%D0%B8%D1%81%D1%82%D0%BE%D0%BA" TargetMode="External"/><Relationship Id="rId9" Type="http://schemas.openxmlformats.org/officeDocument/2006/relationships/hyperlink" Target="https://uk.wikipedia.org/wiki/%D0%A6%D0%B5%D0%BD%D1%82%D1%80%D0%B0%D0%BB%D1%8C%D0%BD%D0%B0_%D0%90%D0%BC%D0%B5%D1%80%D0%B8%D0%BA%D0%B0" TargetMode="External"/><Relationship Id="rId5" Type="http://schemas.openxmlformats.org/officeDocument/2006/relationships/hyperlink" Target="https://uk.wikipedia.org/wiki/%D0%9A%D0%B2%D1%96%D1%82%D0%BA%D0%B0" TargetMode="External"/><Relationship Id="rId6" Type="http://schemas.openxmlformats.org/officeDocument/2006/relationships/hyperlink" Target="https://uk.wikipedia.org/wiki/%D0%9A%D1%83%D0%BB%D1%8C%D1%82%D1%83%D1%80%D0%BD%D1%96_%D1%80%D0%BE%D1%81%D0%BB%D0%B8%D0%BD%D0%B8" TargetMode="External"/><Relationship Id="rId7" Type="http://schemas.openxmlformats.org/officeDocument/2006/relationships/hyperlink" Target="https://uk.wikipedia.org/w/index.php?title=%D0%A2%D1%80%D0%BE%D0%BF%D1%96%D1%87%D0%BD%D0%B8%D0%B9_%D0%BA%D0%BB%D0%B0%D0%BC%D0%B0%D1%82&amp;action=edit&amp;redlink=1" TargetMode="External"/><Relationship Id="rId8" Type="http://schemas.openxmlformats.org/officeDocument/2006/relationships/hyperlink" Target="https://uk.wikipedia.org/wiki/%D0%9F%D1%96%D0%B2%D0%B4%D0%B5%D0%BD%D0%BD%D0%B0_%D0%90%D0%BC%D0%B5%D1%80%D0%B8%D0%BA%D0%B0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uk.wikipedia.org/wiki/%D0%A4%D0%B5%D1%80%D0%BC%D0%B5%D0%BD%D1%82%D0%B0%D1%86%D1%96%D1%8F" TargetMode="External"/><Relationship Id="rId4" Type="http://schemas.openxmlformats.org/officeDocument/2006/relationships/hyperlink" Target="https://uk.wikipedia.org/wiki/%D0%9D%D0%B0%D1%81%D1%96%D0%BD%D0%BD%D1%8F" TargetMode="External"/><Relationship Id="rId9" Type="http://schemas.openxmlformats.org/officeDocument/2006/relationships/image" Target="../media/image17.png"/><Relationship Id="rId5" Type="http://schemas.openxmlformats.org/officeDocument/2006/relationships/hyperlink" Target="https://uk.wikipedia.org/wiki/%D0%A8%D0%BE%D0%BA%D0%BE%D0%BB%D0%B0%D0%B4" TargetMode="External"/><Relationship Id="rId6" Type="http://schemas.openxmlformats.org/officeDocument/2006/relationships/hyperlink" Target="https://uk.wikipedia.org/wiki/%D0%9C%27%D1%8F%D0%BA%D0%BE%D1%82%D1%8C" TargetMode="External"/><Relationship Id="rId7" Type="http://schemas.openxmlformats.org/officeDocument/2006/relationships/hyperlink" Target="https://uk.wikipedia.org/wiki/%D0%9B%D0%B8%D0%BC%D0%BE%D0%BD" TargetMode="External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68825" y="671400"/>
            <a:ext cx="5800500" cy="130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Гарячі напої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746075"/>
            <a:ext cx="4656000" cy="18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ru">
                <a:solidFill>
                  <a:schemeClr val="dk1"/>
                </a:solidFill>
              </a:rPr>
              <a:t>Мовленнєва вправа для закріплення родового й орудного відмінків іменників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63150"/>
            <a:ext cx="2962526" cy="296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1551" y="247285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067" y="2063150"/>
            <a:ext cx="2780132" cy="296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750" y="152400"/>
            <a:ext cx="2349362" cy="17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3887" y="152400"/>
            <a:ext cx="2636237" cy="17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16898" y="230200"/>
            <a:ext cx="2344466" cy="17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1475"/>
            <a:ext cx="6122327" cy="40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5763025" y="844300"/>
            <a:ext cx="32418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(із чим?) з малиною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(з чого?) з малини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зі смаком малини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ягідний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малиновий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50" y="553088"/>
            <a:ext cx="6080725" cy="40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суницею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ягідний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суничний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25" y="601925"/>
            <a:ext cx="53721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кульбаб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кульбабами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трав’яний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17925"/>
            <a:ext cx="5861475" cy="39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6108800" y="818350"/>
            <a:ext cx="29304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імбирем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імбиром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зі смаком імбиру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імбирний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25" y="604838"/>
            <a:ext cx="5905500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/>
          <p:nvPr/>
        </p:nvSpPr>
        <p:spPr>
          <a:xfrm>
            <a:off x="5711150" y="886050"/>
            <a:ext cx="35877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апельсином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апельсиновий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зі смаком апельсина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>
                <a:solidFill>
                  <a:schemeClr val="dk1"/>
                </a:solidFill>
              </a:rPr>
              <a:t>чай зі смаком апельсинів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75" y="1189750"/>
            <a:ext cx="53721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м’яти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м’ятою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м’ятний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трав’яний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50" y="781050"/>
            <a:ext cx="53721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калини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калиною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ягідний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калиновий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459500"/>
            <a:ext cx="6336749" cy="42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6584250" y="886050"/>
            <a:ext cx="25599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шипшини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шипшиною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шипшиновий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3125"/>
            <a:ext cx="5362575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липового цвіту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трав’яний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липовий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70000" y="161375"/>
            <a:ext cx="8782800" cy="28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Кава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Кава — напій, що виготовляється зі смаженого насіння плодів —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«бобів»</a:t>
            </a:r>
            <a:r>
              <a:rPr lang="ru" sz="1800">
                <a:solidFill>
                  <a:schemeClr val="dk1"/>
                </a:solidFill>
              </a:rPr>
              <a:t>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кавового дерева</a:t>
            </a:r>
            <a:r>
              <a:rPr lang="ru" sz="1800">
                <a:solidFill>
                  <a:schemeClr val="dk1"/>
                </a:solidFill>
              </a:rPr>
              <a:t>. Кава найбільше цінується через виражену збадьорливу дію.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Кава культивується з давніх часів і займає важливе місце в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кулінарних</a:t>
            </a:r>
            <a:r>
              <a:rPr lang="ru" sz="1800">
                <a:solidFill>
                  <a:schemeClr val="dk1"/>
                </a:solidFill>
              </a:rPr>
              <a:t> традиціях багатьох культур світу.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За деякими оцінками, кавовий напій є другою за об'ємами споживання речовиною на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Землі</a:t>
            </a:r>
            <a:r>
              <a:rPr lang="ru" sz="1800">
                <a:solidFill>
                  <a:schemeClr val="dk1"/>
                </a:solidFill>
              </a:rPr>
              <a:t> після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води</a:t>
            </a:r>
            <a:r>
              <a:rPr lang="ru" sz="1800">
                <a:solidFill>
                  <a:schemeClr val="dk1"/>
                </a:solidFill>
              </a:rPr>
              <a:t> (за іншими — другим після води є чай).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450" y="2693500"/>
            <a:ext cx="2011108" cy="16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50341" y="2390924"/>
            <a:ext cx="2422121" cy="25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01238" y="2745375"/>
            <a:ext cx="1723017" cy="16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04458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/>
        </p:nvSpPr>
        <p:spPr>
          <a:xfrm>
            <a:off x="4639225" y="818350"/>
            <a:ext cx="43395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пелюсток чайної троянди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квітковий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50" y="674675"/>
            <a:ext cx="5362575" cy="36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ромашкою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ромашки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ромашковий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трав’яний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25" y="714375"/>
            <a:ext cx="5362575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4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м’яти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м’ятою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м’ятний чай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трав’яний чай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81500" cy="46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5927275" y="818350"/>
            <a:ext cx="27750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з молоком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50" y="809700"/>
            <a:ext cx="6069975" cy="34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 txBox="1"/>
          <p:nvPr/>
        </p:nvSpPr>
        <p:spPr>
          <a:xfrm>
            <a:off x="6592900" y="835625"/>
            <a:ext cx="21438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</a:rPr>
              <a:t>чай із медом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idx="1" type="body"/>
          </p:nvPr>
        </p:nvSpPr>
        <p:spPr>
          <a:xfrm>
            <a:off x="311700" y="680025"/>
            <a:ext cx="2622600" cy="3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Ось такі напої “приготував” штучний інтелект.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Хотів би скуштувати чай із осіннього листя?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Якщо б такий чай полюбляло людство, яку назву він би мав? Пофантазуй!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5" name="Google Shape;2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9050" y="195625"/>
            <a:ext cx="272269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6375" y="152400"/>
            <a:ext cx="271275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00" y="195625"/>
            <a:ext cx="271275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4400" y="152400"/>
            <a:ext cx="272269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4625" y="152400"/>
            <a:ext cx="272269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Вгадай напій за кольором!</a:t>
            </a:r>
            <a:endParaRPr/>
          </a:p>
        </p:txBody>
      </p:sp>
      <p:pic>
        <p:nvPicPr>
          <p:cNvPr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397" y="1749300"/>
            <a:ext cx="2924075" cy="24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4525" y="1749300"/>
            <a:ext cx="2497375" cy="24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Вгадай напій за кольором!</a:t>
            </a:r>
            <a:endParaRPr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475" y="1500204"/>
            <a:ext cx="2403525" cy="274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125" y="1541850"/>
            <a:ext cx="1620616" cy="27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Вгадай напій за кольором!</a:t>
            </a:r>
            <a:endParaRPr/>
          </a:p>
        </p:txBody>
      </p:sp>
      <p:pic>
        <p:nvPicPr>
          <p:cNvPr id="243" name="Google Shape;2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775" y="1723375"/>
            <a:ext cx="3029425" cy="25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6475" y="2207500"/>
            <a:ext cx="4305300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307375" y="198825"/>
            <a:ext cx="86157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Винайдення кави.</a:t>
            </a:r>
            <a:endParaRPr b="1">
              <a:solidFill>
                <a:schemeClr val="dk1"/>
              </a:solidFill>
            </a:endParaRPr>
          </a:p>
          <a:p>
            <a:pPr indent="4445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Існує багато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легенд</a:t>
            </a:r>
            <a:r>
              <a:rPr lang="ru">
                <a:solidFill>
                  <a:schemeClr val="dk1"/>
                </a:solidFill>
              </a:rPr>
              <a:t> і версій відкриття людьми кави як напою, але майже всі вони називають батьківщиною кави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Ефіопію</a:t>
            </a:r>
            <a:r>
              <a:rPr lang="ru">
                <a:solidFill>
                  <a:schemeClr val="dk1"/>
                </a:solidFill>
              </a:rPr>
              <a:t>. Тонізуючі властивості плодів кавового дерева були відомі принаймні з VI сторіччя.</a:t>
            </a:r>
            <a:endParaRPr>
              <a:solidFill>
                <a:schemeClr val="dk1"/>
              </a:solidFill>
            </a:endParaRPr>
          </a:p>
          <a:p>
            <a:pPr indent="4445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 науковців першим їх описав перський лікар та алхімік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Мухаммад ар-Разі</a:t>
            </a:r>
            <a:r>
              <a:rPr lang="ru">
                <a:solidFill>
                  <a:schemeClr val="dk1"/>
                </a:solidFill>
              </a:rPr>
              <a:t>, в Європі відомий під іменем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Разес</a:t>
            </a:r>
            <a:r>
              <a:rPr lang="ru">
                <a:solidFill>
                  <a:schemeClr val="dk1"/>
                </a:solidFill>
              </a:rPr>
              <a:t>.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Хусейн ібн Сіна</a:t>
            </a:r>
            <a:r>
              <a:rPr lang="ru">
                <a:solidFill>
                  <a:schemeClr val="dk1"/>
                </a:solidFill>
              </a:rPr>
              <a:t>, більше знайомий нам як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Авіценна</a:t>
            </a:r>
            <a:r>
              <a:rPr lang="ru">
                <a:solidFill>
                  <a:schemeClr val="dk1"/>
                </a:solidFill>
              </a:rPr>
              <a:t>, розповідав про властивості напою з кавових ягід, який він називав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бунхум</a:t>
            </a:r>
            <a:r>
              <a:rPr lang="ru">
                <a:solidFill>
                  <a:schemeClr val="dk1"/>
                </a:solidFill>
              </a:rPr>
              <a:t>. Проте напій з кавових зерен — власне кава — не був відомий аж до XV сторіччя.</a:t>
            </a:r>
            <a:endParaRPr>
              <a:solidFill>
                <a:schemeClr val="dk1"/>
              </a:solidFill>
            </a:endParaRPr>
          </a:p>
          <a:p>
            <a:pPr indent="4445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Спочатку каву поширювали насамперед як ліки, засіб від найрізноманітніших хвороб — від шлункових колік до істерії. Пити напій з кавових зерен першими з європейців призвичаїлися моряки кораблів, що перевозили вантажі з одних до інших мусульманських країн. Згодом звички досвідчених «морських вовків» поширилися й на їхній батьківщині.</a:t>
            </a:r>
            <a:endParaRPr>
              <a:solidFill>
                <a:schemeClr val="dk1"/>
              </a:solidFill>
            </a:endParaRPr>
          </a:p>
          <a:p>
            <a:pPr indent="4445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</a:rPr>
              <a:t>Кава в Україні.</a:t>
            </a:r>
            <a:endParaRPr b="1">
              <a:solidFill>
                <a:schemeClr val="dk1"/>
              </a:solidFill>
            </a:endParaRPr>
          </a:p>
          <a:p>
            <a:pPr indent="4445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На території сучасної України каву пили з XVI сторіччя. Саме тоді до напою призвичаїлися мешканці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Кримського ханства</a:t>
            </a:r>
            <a:r>
              <a:rPr lang="ru">
                <a:solidFill>
                  <a:schemeClr val="dk1"/>
                </a:solidFill>
              </a:rPr>
              <a:t> та залежних від Османської імперії причорноморських територій. Знайома кава була й козакам, чимало з яких відвідували османські володіння або перебували в кримському чи османському полоні.</a:t>
            </a:r>
            <a:endParaRPr>
              <a:solidFill>
                <a:schemeClr val="dk1"/>
              </a:solidFill>
            </a:endParaRPr>
          </a:p>
          <a:p>
            <a:pPr indent="4445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З часом каву все охочіше вживала козацька старшина. Вважають, що любителем цього напою був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Іван Мазепа</a:t>
            </a:r>
            <a:r>
              <a:rPr lang="ru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4445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По-справжньому смак кави кияни оцінили лише у другій половині 19 століття, насамперед завдяки модним кондитерським.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Вгадай чай за кольором!</a:t>
            </a:r>
            <a:endParaRPr/>
          </a:p>
        </p:txBody>
      </p:sp>
      <p:pic>
        <p:nvPicPr>
          <p:cNvPr id="250" name="Google Shape;2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275" y="1222000"/>
            <a:ext cx="1686000" cy="33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1475" y="1282500"/>
            <a:ext cx="1511900" cy="33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Вгадай чай за кольором!</a:t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8450" y="1368925"/>
            <a:ext cx="1997225" cy="341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4550" y="1388825"/>
            <a:ext cx="1997225" cy="33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Вгадай чай за кольором!</a:t>
            </a:r>
            <a:endParaRPr/>
          </a:p>
        </p:txBody>
      </p:sp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925" y="1164150"/>
            <a:ext cx="1734625" cy="35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2249" y="1164150"/>
            <a:ext cx="2607551" cy="359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/>
          <p:nvPr/>
        </p:nvSpPr>
        <p:spPr>
          <a:xfrm>
            <a:off x="636825" y="674275"/>
            <a:ext cx="4506900" cy="4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chemeClr val="lt1"/>
                </a:solidFill>
              </a:rPr>
              <a:t>Зичу миру                          та добра!</a:t>
            </a:r>
            <a:endParaRPr sz="3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3400">
                <a:solidFill>
                  <a:schemeClr val="lt1"/>
                </a:solidFill>
              </a:rPr>
              <a:t>Ваш творчий дефектолог - пані Наталя!</a:t>
            </a:r>
            <a:endParaRPr sz="3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423600" y="276650"/>
            <a:ext cx="40167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</a:t>
            </a:r>
            <a:r>
              <a:rPr i="1" lang="ru" sz="18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Капучино</a:t>
            </a:r>
            <a:r>
              <a:rPr i="1" lang="ru" sz="1800">
                <a:solidFill>
                  <a:schemeClr val="dk1"/>
                </a:solidFill>
              </a:rPr>
              <a:t> </a:t>
            </a:r>
            <a:r>
              <a:rPr lang="ru" sz="1800">
                <a:solidFill>
                  <a:schemeClr val="dk1"/>
                </a:solidFill>
              </a:rPr>
              <a:t>(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італ.</a:t>
            </a:r>
            <a:r>
              <a:rPr lang="ru" sz="1800">
                <a:solidFill>
                  <a:schemeClr val="dk1"/>
                </a:solidFill>
              </a:rPr>
              <a:t> cappuccino) — кава з молоком і пишною піною (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«каптуром»</a:t>
            </a:r>
            <a:r>
              <a:rPr lang="ru" sz="1800">
                <a:solidFill>
                  <a:schemeClr val="dk1"/>
                </a:solidFill>
              </a:rPr>
              <a:t>).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550" y="1652200"/>
            <a:ext cx="3148666" cy="32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5290450" y="276650"/>
            <a:ext cx="34032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ru" sz="18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Глясе</a:t>
            </a:r>
            <a:r>
              <a:rPr i="1" lang="ru" sz="1800">
                <a:solidFill>
                  <a:schemeClr val="dk1"/>
                </a:solidFill>
              </a:rPr>
              <a:t> </a:t>
            </a:r>
            <a:r>
              <a:rPr lang="ru" sz="1800">
                <a:solidFill>
                  <a:schemeClr val="dk1"/>
                </a:solidFill>
              </a:rPr>
              <a:t>(від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фр.</a:t>
            </a:r>
            <a:r>
              <a:rPr lang="ru" sz="1800">
                <a:solidFill>
                  <a:schemeClr val="dk1"/>
                </a:solidFill>
              </a:rPr>
              <a:t> glacé — заморожений, застиглий) — кава з морозивом.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17413" y="1631388"/>
            <a:ext cx="2386175" cy="328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267975" y="207475"/>
            <a:ext cx="85899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Какао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</a:rPr>
              <a:t>     Какао - тропічне вічнозелене дерево, з насіння якого виготовляють шоколад; шоколадне дерево. Природний ареал цього дерева тягнеться обабіч екватора, приблизно до 13° південної та північної широти, хоча воно найпоширеніше у густих вологих лісах верхів'я  </a:t>
            </a:r>
            <a:r>
              <a:rPr lang="ru" sz="16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Амазонки</a:t>
            </a:r>
            <a:r>
              <a:rPr lang="ru" sz="1600">
                <a:solidFill>
                  <a:schemeClr val="dk1"/>
                </a:solidFill>
              </a:rPr>
              <a:t>. </a:t>
            </a:r>
            <a:r>
              <a:rPr lang="ru" sz="16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Листя</a:t>
            </a:r>
            <a:r>
              <a:rPr lang="ru" sz="1600">
                <a:solidFill>
                  <a:schemeClr val="dk1"/>
                </a:solidFill>
              </a:rPr>
              <a:t> здебільшого цілісне, рідше лапчасте. </a:t>
            </a:r>
            <a:r>
              <a:rPr lang="ru" sz="16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Квітки</a:t>
            </a:r>
            <a:r>
              <a:rPr lang="ru" sz="1600">
                <a:solidFill>
                  <a:schemeClr val="dk1"/>
                </a:solidFill>
              </a:rPr>
              <a:t> невеликі, червоно-бурі, ростуть найчастіше прямо з кори старого дерева у вигляді пучків.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</a:rPr>
              <a:t>   	Какао — </a:t>
            </a:r>
            <a:r>
              <a:rPr lang="ru" sz="16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культурна рослина</a:t>
            </a:r>
            <a:r>
              <a:rPr lang="ru" sz="1600">
                <a:solidFill>
                  <a:schemeClr val="dk1"/>
                </a:solidFill>
              </a:rPr>
              <a:t>, рідна для </a:t>
            </a:r>
            <a:r>
              <a:rPr lang="ru" sz="16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тропічних</a:t>
            </a:r>
            <a:r>
              <a:rPr lang="ru" sz="1600">
                <a:solidFill>
                  <a:schemeClr val="dk1"/>
                </a:solidFill>
              </a:rPr>
              <a:t> районів </a:t>
            </a:r>
            <a:r>
              <a:rPr lang="ru" sz="16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Південної</a:t>
            </a:r>
            <a:r>
              <a:rPr lang="ru" sz="1600">
                <a:solidFill>
                  <a:schemeClr val="dk1"/>
                </a:solidFill>
              </a:rPr>
              <a:t> та </a:t>
            </a:r>
            <a:r>
              <a:rPr lang="ru" sz="16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Центральної</a:t>
            </a:r>
            <a:r>
              <a:rPr lang="ru" sz="1600">
                <a:solidFill>
                  <a:schemeClr val="dk1"/>
                </a:solidFill>
              </a:rPr>
              <a:t> Америки. У світі щороку вирощують більш як 3 млн тон какао. 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03901" y="2732100"/>
            <a:ext cx="2544875" cy="22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93301" y="2755975"/>
            <a:ext cx="2206700" cy="2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2437" y="313872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566700" y="138325"/>
            <a:ext cx="80106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</a:t>
            </a:r>
            <a:r>
              <a:rPr lang="ru" sz="1800">
                <a:solidFill>
                  <a:schemeClr val="dk1"/>
                </a:solidFill>
              </a:rPr>
              <a:t>Також слово какао може посилатися на висушене та частково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ферментоване</a:t>
            </a:r>
            <a:r>
              <a:rPr lang="ru" sz="1800">
                <a:solidFill>
                  <a:schemeClr val="dk1"/>
                </a:solidFill>
              </a:rPr>
              <a:t> </a:t>
            </a:r>
            <a:r>
              <a:rPr lang="ru" sz="1800">
                <a:solidFill>
                  <a:schemeClr val="dk1"/>
                </a:solidFill>
              </a:rPr>
              <a:t>жирне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сім'я</a:t>
            </a:r>
            <a:r>
              <a:rPr lang="ru" sz="1800">
                <a:solidFill>
                  <a:schemeClr val="dk1"/>
                </a:solidFill>
              </a:rPr>
              <a:t> цієї рослини, яке використовується для виготовлення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шоколаду</a:t>
            </a:r>
            <a:r>
              <a:rPr lang="ru" sz="1800">
                <a:solidFill>
                  <a:schemeClr val="dk1"/>
                </a:solidFill>
              </a:rPr>
              <a:t>, інших страв та косметичних засобів.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Плід великий, лимоноподібний, містить багато крупного насіння, розташованого в декілька рядів і оточеного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м'якоттю</a:t>
            </a:r>
            <a:r>
              <a:rPr lang="ru" sz="1800">
                <a:solidFill>
                  <a:schemeClr val="dk1"/>
                </a:solidFill>
              </a:rPr>
              <a:t>. Загальною формою плід нагадує </a:t>
            </a:r>
            <a:r>
              <a:rPr lang="ru" sz="18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лимон</a:t>
            </a:r>
            <a:r>
              <a:rPr lang="ru" sz="1800">
                <a:solidFill>
                  <a:schemeClr val="dk1"/>
                </a:solidFill>
              </a:rPr>
              <a:t>, але мають подовжні борозни, між якими проходять валики; колір плодів бурий або жовтий.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5300" y="2571750"/>
            <a:ext cx="3495675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68650" y="2318475"/>
            <a:ext cx="3693443" cy="266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233425" y="3380050"/>
            <a:ext cx="3373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Також словом какао називають напій, виготовлений заварюванням цього насіння, перетертого у порошок.</a:t>
            </a:r>
            <a:endParaRPr sz="1800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00" y="248225"/>
            <a:ext cx="351472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9650" y="2148895"/>
            <a:ext cx="1918725" cy="287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700" y="204275"/>
            <a:ext cx="3230824" cy="464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230525" y="151200"/>
            <a:ext cx="87453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 </a:t>
            </a:r>
            <a:r>
              <a:rPr b="1" lang="ru" sz="1800">
                <a:solidFill>
                  <a:schemeClr val="dk1"/>
                </a:solidFill>
              </a:rPr>
              <a:t>Чай</a:t>
            </a:r>
            <a:endParaRPr b="1" sz="18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</a:t>
            </a:r>
            <a:r>
              <a:rPr lang="ru" sz="1800">
                <a:solidFill>
                  <a:schemeClr val="dk1"/>
                </a:solidFill>
              </a:rPr>
              <a:t>Чай</a:t>
            </a:r>
            <a:r>
              <a:rPr lang="ru" sz="1800">
                <a:solidFill>
                  <a:schemeClr val="dk1"/>
                </a:solidFill>
              </a:rPr>
              <a:t> - напій, що отримується варінням, заварюванням та/або настоюванням листа чайного куща, який попередньо готується спеціальним чином. Чай у широкому значенні - будь-який напій, приготований шляхом заварювання попередньо підготовленого рослинного матеріалу. </a:t>
            </a:r>
            <a:r>
              <a:rPr lang="ru" sz="1800">
                <a:solidFill>
                  <a:schemeClr val="dk1"/>
                </a:solidFill>
              </a:rPr>
              <a:t>У назвах таких напоїв до слова «чай», як правило, додається пояснення, що характеризує сировину («трав'яний чай», «ягідний чай», «фруктовий чай» тощо). Чаювання як традиція з'явилося в Китаї. Словом "чай" позначають також сам лист чайного куща, оброблений і підготовлений для приготування напою.</a:t>
            </a:r>
            <a:endParaRPr sz="18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1F1F1F"/>
                </a:solidFill>
                <a:highlight>
                  <a:srgbClr val="F8F9FA"/>
                </a:highlight>
              </a:rPr>
              <a:t> </a:t>
            </a:r>
            <a:endParaRPr sz="2100">
              <a:solidFill>
                <a:srgbClr val="1F1F1F"/>
              </a:solidFill>
              <a:highlight>
                <a:srgbClr val="F8F9FA"/>
              </a:highlight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highlight>
                <a:srgbClr val="F8F9FA"/>
              </a:highlight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328" y="2913901"/>
            <a:ext cx="2001020" cy="216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75" y="3273300"/>
            <a:ext cx="27432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2025" y="3133863"/>
            <a:ext cx="2709450" cy="18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/>
        </p:nvSpPr>
        <p:spPr>
          <a:xfrm>
            <a:off x="256450" y="164250"/>
            <a:ext cx="8705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1F1F1F"/>
                </a:solidFill>
              </a:rPr>
              <a:t>      </a:t>
            </a:r>
            <a:r>
              <a:rPr lang="ru" sz="1800">
                <a:solidFill>
                  <a:schemeClr val="dk1"/>
                </a:solidFill>
              </a:rPr>
              <a:t>Сировиною для виготовлення чаю є листя чайного куща, яке вирощують у масовій кількості на спеціальних плантаціях. Для зростання цієї рослини необхідний теплий клімат з достатньою кількістю вологи, що не застоюється біля коріння. Більшість чайних плантацій розташовується на гірських схилах у районах із тропічним чи субтропічним кліматом. У Китаї, Індії та Африці, де виробляється найбільша частка чаю, збір проводиться до чотирьох разів на рік. </a:t>
            </a:r>
            <a:r>
              <a:rPr lang="ru" sz="1800">
                <a:solidFill>
                  <a:schemeClr val="dk1"/>
                </a:solidFill>
              </a:rPr>
              <a:t>Листя чаю збирається і сортується вручну.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5475" y="2315700"/>
            <a:ext cx="1431925" cy="25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000" y="2435488"/>
            <a:ext cx="3656724" cy="24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7075" y="2779200"/>
            <a:ext cx="3096050" cy="20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