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0ef7db83b8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0ef7db83b8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0ef7db83b8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0ef7db83b8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0ef7db83b8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0ef7db83b8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0ef7db83b8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0ef7db83b8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0ef7db83b8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30ef7db83b8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0ef7db83b8_0_1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0ef7db83b8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0ef7db83b8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30ef7db83b8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0ef7db83b8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30ef7db83b8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0f551bf45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0f551bf45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0ef7db83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0ef7db83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0e6fdb7b7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0e6fdb7b7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0ef7db83b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0ef7db83b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0ef7db83b8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0ef7db83b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ef7db83b8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0ef7db83b8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0ef7db83b8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0ef7db83b8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0ef7db83b8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0ef7db83b8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EFEFE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Relationship Id="rId4" Type="http://schemas.openxmlformats.org/officeDocument/2006/relationships/image" Target="../media/image6.jpg"/><Relationship Id="rId5" Type="http://schemas.openxmlformats.org/officeDocument/2006/relationships/image" Target="../media/image1.gif"/><Relationship Id="rId6" Type="http://schemas.openxmlformats.org/officeDocument/2006/relationships/image" Target="../media/image5.gif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1344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Вверх-вниз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</a:rPr>
              <a:t>КРЗ для </a:t>
            </a:r>
            <a:r>
              <a:rPr lang="ru" sz="2400">
                <a:solidFill>
                  <a:schemeClr val="dk1"/>
                </a:solidFill>
              </a:rPr>
              <a:t>розвитку конструктивно-просторового праксису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/>
          <p:nvPr/>
        </p:nvSpPr>
        <p:spPr>
          <a:xfrm>
            <a:off x="2481025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2"/>
          <p:cNvSpPr/>
          <p:nvPr/>
        </p:nvSpPr>
        <p:spPr>
          <a:xfrm>
            <a:off x="4508825" y="17864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22"/>
          <p:cNvSpPr/>
          <p:nvPr/>
        </p:nvSpPr>
        <p:spPr>
          <a:xfrm>
            <a:off x="5503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22"/>
          <p:cNvSpPr/>
          <p:nvPr/>
        </p:nvSpPr>
        <p:spPr>
          <a:xfrm>
            <a:off x="6629125" y="127647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2"/>
          <p:cNvSpPr/>
          <p:nvPr/>
        </p:nvSpPr>
        <p:spPr>
          <a:xfrm>
            <a:off x="3494925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22"/>
          <p:cNvSpPr/>
          <p:nvPr/>
        </p:nvSpPr>
        <p:spPr>
          <a:xfrm>
            <a:off x="7586750" y="1307875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/>
        </p:nvSpPr>
        <p:spPr>
          <a:xfrm>
            <a:off x="429350" y="844275"/>
            <a:ext cx="8022000" cy="30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800">
                <a:solidFill>
                  <a:schemeClr val="dk1"/>
                </a:solidFill>
              </a:rPr>
              <a:t>А тепер за напрямом стрілок рухаймо руками!</a:t>
            </a:r>
            <a:endParaRPr b="1" sz="1800">
              <a:solidFill>
                <a:schemeClr val="dk1"/>
              </a:solidFill>
            </a:endParaRPr>
          </a:p>
        </p:txBody>
      </p:sp>
      <p:pic>
        <p:nvPicPr>
          <p:cNvPr id="130" name="Google Shape;13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11050" y="1527950"/>
            <a:ext cx="936950" cy="220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312858" y="1891631"/>
            <a:ext cx="1190017" cy="181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059425" y="1846888"/>
            <a:ext cx="1619250" cy="157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996325" y="1846888"/>
            <a:ext cx="1619250" cy="157162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23"/>
          <p:cNvSpPr/>
          <p:nvPr/>
        </p:nvSpPr>
        <p:spPr>
          <a:xfrm>
            <a:off x="481275" y="1985425"/>
            <a:ext cx="691500" cy="16251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3"/>
          <p:cNvSpPr/>
          <p:nvPr/>
        </p:nvSpPr>
        <p:spPr>
          <a:xfrm>
            <a:off x="2469235" y="2018574"/>
            <a:ext cx="691500" cy="16251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3"/>
          <p:cNvSpPr/>
          <p:nvPr/>
        </p:nvSpPr>
        <p:spPr>
          <a:xfrm>
            <a:off x="4786575" y="3610525"/>
            <a:ext cx="1892100" cy="7005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3"/>
          <p:cNvSpPr/>
          <p:nvPr/>
        </p:nvSpPr>
        <p:spPr>
          <a:xfrm>
            <a:off x="7056850" y="3645175"/>
            <a:ext cx="1892100" cy="6312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4"/>
          <p:cNvSpPr/>
          <p:nvPr/>
        </p:nvSpPr>
        <p:spPr>
          <a:xfrm>
            <a:off x="234270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4"/>
          <p:cNvSpPr/>
          <p:nvPr/>
        </p:nvSpPr>
        <p:spPr>
          <a:xfrm>
            <a:off x="3618400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24"/>
          <p:cNvSpPr/>
          <p:nvPr/>
        </p:nvSpPr>
        <p:spPr>
          <a:xfrm>
            <a:off x="950250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4"/>
          <p:cNvSpPr/>
          <p:nvPr/>
        </p:nvSpPr>
        <p:spPr>
          <a:xfrm>
            <a:off x="6074200" y="125055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4"/>
          <p:cNvSpPr/>
          <p:nvPr/>
        </p:nvSpPr>
        <p:spPr>
          <a:xfrm>
            <a:off x="7445500" y="123330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24"/>
          <p:cNvSpPr/>
          <p:nvPr/>
        </p:nvSpPr>
        <p:spPr>
          <a:xfrm>
            <a:off x="4894088" y="1307875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5"/>
          <p:cNvSpPr/>
          <p:nvPr/>
        </p:nvSpPr>
        <p:spPr>
          <a:xfrm>
            <a:off x="5503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5"/>
          <p:cNvSpPr/>
          <p:nvPr/>
        </p:nvSpPr>
        <p:spPr>
          <a:xfrm>
            <a:off x="2481025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5"/>
          <p:cNvSpPr/>
          <p:nvPr/>
        </p:nvSpPr>
        <p:spPr>
          <a:xfrm>
            <a:off x="3362725" y="1722825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25"/>
          <p:cNvSpPr/>
          <p:nvPr/>
        </p:nvSpPr>
        <p:spPr>
          <a:xfrm>
            <a:off x="550340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25"/>
          <p:cNvSpPr/>
          <p:nvPr/>
        </p:nvSpPr>
        <p:spPr>
          <a:xfrm>
            <a:off x="65376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/>
          <p:nvPr/>
        </p:nvSpPr>
        <p:spPr>
          <a:xfrm>
            <a:off x="5082138" y="173132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6"/>
          <p:cNvSpPr/>
          <p:nvPr/>
        </p:nvSpPr>
        <p:spPr>
          <a:xfrm>
            <a:off x="3926675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6"/>
          <p:cNvSpPr/>
          <p:nvPr/>
        </p:nvSpPr>
        <p:spPr>
          <a:xfrm>
            <a:off x="1671075" y="185237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26"/>
          <p:cNvSpPr/>
          <p:nvPr/>
        </p:nvSpPr>
        <p:spPr>
          <a:xfrm>
            <a:off x="509350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6"/>
          <p:cNvSpPr/>
          <p:nvPr/>
        </p:nvSpPr>
        <p:spPr>
          <a:xfrm>
            <a:off x="7490950" y="132512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/>
          <p:nvPr/>
        </p:nvSpPr>
        <p:spPr>
          <a:xfrm>
            <a:off x="5503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7"/>
          <p:cNvSpPr/>
          <p:nvPr/>
        </p:nvSpPr>
        <p:spPr>
          <a:xfrm>
            <a:off x="6514325" y="17864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27"/>
          <p:cNvSpPr/>
          <p:nvPr/>
        </p:nvSpPr>
        <p:spPr>
          <a:xfrm>
            <a:off x="2481025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7"/>
          <p:cNvSpPr/>
          <p:nvPr/>
        </p:nvSpPr>
        <p:spPr>
          <a:xfrm>
            <a:off x="5504700" y="1238675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27"/>
          <p:cNvSpPr/>
          <p:nvPr/>
        </p:nvSpPr>
        <p:spPr>
          <a:xfrm>
            <a:off x="35096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8"/>
          <p:cNvSpPr/>
          <p:nvPr/>
        </p:nvSpPr>
        <p:spPr>
          <a:xfrm>
            <a:off x="550375" y="17606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8"/>
          <p:cNvSpPr/>
          <p:nvPr/>
        </p:nvSpPr>
        <p:spPr>
          <a:xfrm>
            <a:off x="5113950" y="17864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8"/>
          <p:cNvSpPr/>
          <p:nvPr/>
        </p:nvSpPr>
        <p:spPr>
          <a:xfrm>
            <a:off x="277900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8"/>
          <p:cNvSpPr/>
          <p:nvPr/>
        </p:nvSpPr>
        <p:spPr>
          <a:xfrm>
            <a:off x="3901213" y="129055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8"/>
          <p:cNvSpPr/>
          <p:nvPr/>
        </p:nvSpPr>
        <p:spPr>
          <a:xfrm>
            <a:off x="731875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9"/>
          <p:cNvSpPr txBox="1"/>
          <p:nvPr>
            <p:ph idx="1" type="body"/>
          </p:nvPr>
        </p:nvSpPr>
        <p:spPr>
          <a:xfrm>
            <a:off x="2192825" y="1152475"/>
            <a:ext cx="6639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000000"/>
                </a:solidFill>
              </a:rPr>
              <a:t>Зичу миру та добра!</a:t>
            </a:r>
            <a:endParaRPr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ru" sz="2400">
                <a:solidFill>
                  <a:srgbClr val="000000"/>
                </a:solidFill>
              </a:rPr>
              <a:t>Ваш творчий дефектолог - пані Наталя!</a:t>
            </a:r>
            <a:endParaRPr sz="240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2504025" y="559025"/>
            <a:ext cx="6328500" cy="425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</a:rPr>
              <a:t>Цілі: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цілеспрямованої уваги;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активності та стійкості довільної уваги;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мисленнєвих операцій на основі послідовного виконання рухових дій;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координації та узгодженості рухових дій;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основних просторових уявлень;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здатності до здійснення аналізу виконання своїх рухів; 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</a:pPr>
            <a:r>
              <a:rPr lang="ru" sz="1800">
                <a:solidFill>
                  <a:schemeClr val="dk1"/>
                </a:solidFill>
              </a:rPr>
              <a:t>розвиток цілеспрямованості рухів рук, здатності до взаємодії обома руками тощо.</a:t>
            </a:r>
            <a:endParaRPr sz="1800">
              <a:solidFill>
                <a:schemeClr val="dk1"/>
              </a:solidFill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/>
              <a:t>   вверх       вниз </a:t>
            </a:r>
            <a:endParaRPr/>
          </a:p>
        </p:txBody>
      </p:sp>
      <p:sp>
        <p:nvSpPr>
          <p:cNvPr id="66" name="Google Shape;66;p15"/>
          <p:cNvSpPr/>
          <p:nvPr/>
        </p:nvSpPr>
        <p:spPr>
          <a:xfrm>
            <a:off x="3973625" y="379440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5"/>
          <p:cNvSpPr/>
          <p:nvPr/>
        </p:nvSpPr>
        <p:spPr>
          <a:xfrm>
            <a:off x="6420000" y="38202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5"/>
          <p:cNvSpPr/>
          <p:nvPr/>
        </p:nvSpPr>
        <p:spPr>
          <a:xfrm>
            <a:off x="593600" y="139745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/>
          <p:nvPr/>
        </p:nvSpPr>
        <p:spPr>
          <a:xfrm>
            <a:off x="204015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3731575" y="2966300"/>
            <a:ext cx="50022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800">
                <a:solidFill>
                  <a:schemeClr val="dk1"/>
                </a:solidFill>
              </a:rPr>
              <a:t>  </a:t>
            </a:r>
            <a:r>
              <a:rPr lang="ru" sz="2800">
                <a:solidFill>
                  <a:schemeClr val="dk1"/>
                </a:solidFill>
              </a:rPr>
              <a:t>праворуч             ліворуч</a:t>
            </a:r>
            <a:endParaRPr sz="2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466750"/>
            <a:ext cx="8520600" cy="413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chemeClr val="dk1"/>
                </a:solidFill>
              </a:rPr>
              <a:t>П</a:t>
            </a:r>
            <a:r>
              <a:rPr b="1" lang="ru">
                <a:solidFill>
                  <a:schemeClr val="dk1"/>
                </a:solidFill>
              </a:rPr>
              <a:t>равильно вимовляй напрями стрілок. Наприклад: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</a:rPr>
              <a:t>            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ru" sz="2800">
                <a:solidFill>
                  <a:schemeClr val="dk1"/>
                </a:solidFill>
              </a:rPr>
              <a:t>             вверх            ліворуч            вниз</a:t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76" name="Google Shape;76;p16"/>
          <p:cNvSpPr/>
          <p:nvPr/>
        </p:nvSpPr>
        <p:spPr>
          <a:xfrm>
            <a:off x="1630950" y="221870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6"/>
          <p:cNvSpPr/>
          <p:nvPr/>
        </p:nvSpPr>
        <p:spPr>
          <a:xfrm>
            <a:off x="3368475" y="26249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6212400" y="221870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/>
          <p:nvPr/>
        </p:nvSpPr>
        <p:spPr>
          <a:xfrm>
            <a:off x="5650675" y="177785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7"/>
          <p:cNvSpPr/>
          <p:nvPr/>
        </p:nvSpPr>
        <p:spPr>
          <a:xfrm>
            <a:off x="1803850" y="139745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387280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/>
          <p:nvPr/>
        </p:nvSpPr>
        <p:spPr>
          <a:xfrm>
            <a:off x="1651150" y="14925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/>
          <p:nvPr/>
        </p:nvSpPr>
        <p:spPr>
          <a:xfrm>
            <a:off x="6411350" y="150980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18"/>
          <p:cNvSpPr/>
          <p:nvPr/>
        </p:nvSpPr>
        <p:spPr>
          <a:xfrm>
            <a:off x="3577950" y="199380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/>
          <p:nvPr/>
        </p:nvSpPr>
        <p:spPr>
          <a:xfrm>
            <a:off x="1362975" y="2048050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9"/>
          <p:cNvSpPr/>
          <p:nvPr/>
        </p:nvSpPr>
        <p:spPr>
          <a:xfrm>
            <a:off x="4131150" y="1362850"/>
            <a:ext cx="881700" cy="1685700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9"/>
          <p:cNvSpPr/>
          <p:nvPr/>
        </p:nvSpPr>
        <p:spPr>
          <a:xfrm>
            <a:off x="5866750" y="2073850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/>
          <p:nvPr/>
        </p:nvSpPr>
        <p:spPr>
          <a:xfrm>
            <a:off x="3636475" y="2367925"/>
            <a:ext cx="1988100" cy="9249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20"/>
          <p:cNvSpPr/>
          <p:nvPr/>
        </p:nvSpPr>
        <p:spPr>
          <a:xfrm>
            <a:off x="6186575" y="239372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0"/>
          <p:cNvSpPr/>
          <p:nvPr/>
        </p:nvSpPr>
        <p:spPr>
          <a:xfrm>
            <a:off x="1043075" y="239372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1"/>
          <p:cNvSpPr/>
          <p:nvPr/>
        </p:nvSpPr>
        <p:spPr>
          <a:xfrm>
            <a:off x="1331300" y="1362950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1"/>
          <p:cNvSpPr/>
          <p:nvPr/>
        </p:nvSpPr>
        <p:spPr>
          <a:xfrm>
            <a:off x="2469450" y="190962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1"/>
          <p:cNvSpPr/>
          <p:nvPr/>
        </p:nvSpPr>
        <p:spPr>
          <a:xfrm>
            <a:off x="4898300" y="1486175"/>
            <a:ext cx="881700" cy="17202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00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1"/>
          <p:cNvSpPr/>
          <p:nvPr/>
        </p:nvSpPr>
        <p:spPr>
          <a:xfrm>
            <a:off x="6088300" y="1909625"/>
            <a:ext cx="1988100" cy="8733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38761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