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548" r:id="rId3"/>
    <p:sldId id="874" r:id="rId4"/>
    <p:sldId id="893" r:id="rId5"/>
    <p:sldId id="843" r:id="rId6"/>
    <p:sldId id="827" r:id="rId7"/>
    <p:sldId id="864" r:id="rId8"/>
    <p:sldId id="894" r:id="rId9"/>
    <p:sldId id="895" r:id="rId10"/>
    <p:sldId id="896" r:id="rId11"/>
    <p:sldId id="888" r:id="rId12"/>
    <p:sldId id="876" r:id="rId13"/>
    <p:sldId id="88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3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  <p:cmAuthor id="3" name="User" initials="U" lastIdx="1" clrIdx="2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FF99"/>
    <a:srgbClr val="F9E99E"/>
    <a:srgbClr val="FF6600"/>
    <a:srgbClr val="F95B41"/>
    <a:srgbClr val="FFFF00"/>
    <a:srgbClr val="FFB441"/>
    <a:srgbClr val="FF4747"/>
    <a:srgbClr val="E61A1A"/>
    <a:srgbClr val="E69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7" autoAdjust="0"/>
    <p:restoredTop sz="96374" autoAdjust="0"/>
  </p:normalViewPr>
  <p:slideViewPr>
    <p:cSldViewPr snapToGrid="0">
      <p:cViewPr varScale="1">
        <p:scale>
          <a:sx n="69" d="100"/>
          <a:sy n="69" d="100"/>
        </p:scale>
        <p:origin x="3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ZLZA3q2N4V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</a:t>
            </a:r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31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6986" y="5578261"/>
            <a:ext cx="1015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Дівчина</a:t>
            </a:r>
            <a:r>
              <a:rPr lang="ru-RU" sz="3600" b="1" dirty="0">
                <a:solidFill>
                  <a:srgbClr val="2F3242"/>
                </a:solidFill>
              </a:rPr>
              <a:t> красива, та до </a:t>
            </a:r>
            <a:r>
              <a:rPr lang="ru-RU" sz="3600" b="1" dirty="0" err="1">
                <a:solidFill>
                  <a:srgbClr val="2F3242"/>
                </a:solidFill>
              </a:rPr>
              <a:t>роботи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лінива</a:t>
            </a:r>
            <a:r>
              <a:rPr lang="ru-RU" sz="3600" b="1" dirty="0">
                <a:solidFill>
                  <a:srgbClr val="2F3242"/>
                </a:solidFill>
              </a:rPr>
              <a:t>. </a:t>
            </a:r>
            <a:br>
              <a:rPr lang="ru-RU" sz="3600" b="1" dirty="0">
                <a:solidFill>
                  <a:srgbClr val="2F3242"/>
                </a:solidFill>
              </a:rPr>
            </a:br>
            <a:r>
              <a:rPr lang="ru-RU" sz="3600" b="1" dirty="0">
                <a:solidFill>
                  <a:srgbClr val="2F3242"/>
                </a:solidFill>
              </a:rPr>
              <a:t>М. Павленко «Хатка для </a:t>
            </a:r>
            <a:r>
              <a:rPr lang="ru-RU" sz="3600" b="1" dirty="0" err="1">
                <a:solidFill>
                  <a:srgbClr val="2F3242"/>
                </a:solidFill>
              </a:rPr>
              <a:t>Нехайка</a:t>
            </a:r>
            <a:r>
              <a:rPr lang="ru-RU" sz="3600" b="1" dirty="0">
                <a:solidFill>
                  <a:srgbClr val="2F3242"/>
                </a:solidFill>
              </a:rPr>
              <a:t>» (</a:t>
            </a:r>
            <a:r>
              <a:rPr lang="ru-RU" sz="3600" b="1" dirty="0" err="1">
                <a:solidFill>
                  <a:srgbClr val="2F3242"/>
                </a:solidFill>
              </a:rPr>
              <a:t>скорочено</a:t>
            </a:r>
            <a:r>
              <a:rPr lang="ru-RU" sz="3600" b="1" dirty="0">
                <a:solidFill>
                  <a:srgbClr val="2F3242"/>
                </a:solidFill>
              </a:rPr>
              <a:t>) </a:t>
            </a:r>
            <a:endParaRPr lang="uk-UA" sz="3600" b="1" dirty="0">
              <a:solidFill>
                <a:srgbClr val="2F324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89DB-2F7C-4237-A295-64FD0B1BB822}"/>
              </a:ext>
            </a:extLst>
          </p:cNvPr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Читання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бор стикеров для Telegram «Домовой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28" y="1199118"/>
            <a:ext cx="4718172" cy="47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349" y="1550716"/>
            <a:ext cx="4959477" cy="5015077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816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Виразно</a:t>
            </a:r>
            <a:r>
              <a:rPr lang="ru-RU" sz="2000" b="1" dirty="0">
                <a:solidFill>
                  <a:schemeClr val="bg1"/>
                </a:solidFill>
              </a:rPr>
              <a:t> прочитайте </a:t>
            </a:r>
            <a:r>
              <a:rPr lang="ru-RU" sz="2000" b="1" dirty="0" err="1">
                <a:solidFill>
                  <a:schemeClr val="bg1"/>
                </a:solidFill>
              </a:rPr>
              <a:t>казку</a:t>
            </a:r>
            <a:r>
              <a:rPr lang="ru-RU" sz="2000" b="1" dirty="0">
                <a:solidFill>
                  <a:schemeClr val="bg1"/>
                </a:solidFill>
              </a:rPr>
              <a:t> М. Павленко «Хатка для </a:t>
            </a:r>
            <a:r>
              <a:rPr lang="ru-RU" sz="2000" b="1" dirty="0" err="1">
                <a:solidFill>
                  <a:schemeClr val="bg1"/>
                </a:solidFill>
              </a:rPr>
              <a:t>Нехайка</a:t>
            </a:r>
            <a:r>
              <a:rPr lang="ru-RU" sz="2000" b="1" dirty="0">
                <a:solidFill>
                  <a:schemeClr val="bg1"/>
                </a:solidFill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0878" y="1064513"/>
            <a:ext cx="111659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700" b="1" dirty="0">
                <a:solidFill>
                  <a:srgbClr val="2F3242"/>
                </a:solidFill>
              </a:rPr>
              <a:t>Одяг  брудний  і  сам замурзаний.  Уже  мав  під  шафу  шаснути,   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Софійка вхопила його: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Ти хто?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</a:t>
            </a:r>
            <a:r>
              <a:rPr lang="uk-UA" sz="2700" b="1" dirty="0" err="1">
                <a:solidFill>
                  <a:srgbClr val="2F3242"/>
                </a:solidFill>
              </a:rPr>
              <a:t>Нехайко</a:t>
            </a:r>
            <a:r>
              <a:rPr lang="uk-UA" sz="2700" b="1" dirty="0">
                <a:solidFill>
                  <a:srgbClr val="2F3242"/>
                </a:solidFill>
              </a:rPr>
              <a:t>! — весело блимнув оченятами.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Що ти робиш у мене під шафою?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Не в тебе, а в себе! У мене під шафою хата.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А де ти взявся? — дивувалась дівчинка.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З  порошинки.  Якщо  її  довго  не  чіпати,  </a:t>
            </a:r>
            <a:br>
              <a:rPr lang="uk-UA" sz="2700" b="1" dirty="0">
                <a:solidFill>
                  <a:srgbClr val="2F3242"/>
                </a:solidFill>
              </a:rPr>
            </a:br>
            <a:r>
              <a:rPr lang="uk-UA" sz="2700" b="1" dirty="0">
                <a:solidFill>
                  <a:srgbClr val="2F3242"/>
                </a:solidFill>
              </a:rPr>
              <a:t>сміттячком зверху  добре  вкутати,  то  й  </a:t>
            </a:r>
            <a:br>
              <a:rPr lang="uk-UA" sz="2700" b="1" dirty="0">
                <a:solidFill>
                  <a:srgbClr val="2F3242"/>
                </a:solidFill>
              </a:rPr>
            </a:br>
            <a:r>
              <a:rPr lang="uk-UA" sz="2700" b="1" dirty="0">
                <a:solidFill>
                  <a:srgbClr val="2F3242"/>
                </a:solidFill>
              </a:rPr>
              <a:t>народжується  хлопчик-</a:t>
            </a:r>
            <a:r>
              <a:rPr lang="uk-UA" sz="2700" b="1" dirty="0" err="1">
                <a:solidFill>
                  <a:srgbClr val="2F3242"/>
                </a:solidFill>
              </a:rPr>
              <a:t>нехайко</a:t>
            </a:r>
            <a:r>
              <a:rPr lang="uk-UA" sz="2700" b="1" dirty="0">
                <a:solidFill>
                  <a:srgbClr val="2F3242"/>
                </a:solidFill>
              </a:rPr>
              <a:t>.  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А скоро ще й братиків матиму!</a:t>
            </a:r>
          </a:p>
          <a:p>
            <a:r>
              <a:rPr lang="uk-UA" sz="2700" b="1" dirty="0">
                <a:solidFill>
                  <a:srgbClr val="2F3242"/>
                </a:solidFill>
              </a:rPr>
              <a:t>— Бра-а-</a:t>
            </a:r>
            <a:r>
              <a:rPr lang="uk-UA" sz="2700" b="1" dirty="0" err="1">
                <a:solidFill>
                  <a:srgbClr val="2F3242"/>
                </a:solidFill>
              </a:rPr>
              <a:t>атиків</a:t>
            </a:r>
            <a:r>
              <a:rPr lang="uk-UA" sz="2700" b="1" dirty="0">
                <a:solidFill>
                  <a:srgbClr val="2F3242"/>
                </a:solidFill>
              </a:rPr>
              <a:t>?! — аж похолола дівчинка.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5307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9940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959" y="6296867"/>
            <a:ext cx="1142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2F3242"/>
                </a:solidFill>
              </a:rPr>
              <a:t>Взято</a:t>
            </a:r>
            <a:r>
              <a:rPr lang="en-US" b="1" dirty="0">
                <a:solidFill>
                  <a:srgbClr val="2F3242"/>
                </a:solidFill>
              </a:rPr>
              <a:t> з </a:t>
            </a:r>
            <a:r>
              <a:rPr lang="en-US" b="1" dirty="0" err="1">
                <a:solidFill>
                  <a:srgbClr val="2F3242"/>
                </a:solidFill>
              </a:rPr>
              <a:t>каналу</a:t>
            </a:r>
            <a:r>
              <a:rPr lang="en-US" b="1" dirty="0">
                <a:solidFill>
                  <a:srgbClr val="2F3242"/>
                </a:solidFill>
              </a:rPr>
              <a:t> Creative Teacher. </a:t>
            </a:r>
            <a:r>
              <a:rPr lang="en-US" b="1" dirty="0" err="1">
                <a:solidFill>
                  <a:srgbClr val="2F3242"/>
                </a:solidFill>
              </a:rPr>
              <a:t>Оригінальне</a:t>
            </a:r>
            <a:r>
              <a:rPr lang="en-US" b="1" dirty="0">
                <a:solidFill>
                  <a:srgbClr val="2F3242"/>
                </a:solidFill>
              </a:rPr>
              <a:t> </a:t>
            </a:r>
            <a:r>
              <a:rPr lang="en-US" b="1" dirty="0" err="1">
                <a:solidFill>
                  <a:srgbClr val="2F3242"/>
                </a:solidFill>
              </a:rPr>
              <a:t>посилання</a:t>
            </a:r>
            <a:r>
              <a:rPr lang="uk-UA" b="1" dirty="0">
                <a:solidFill>
                  <a:srgbClr val="2F3242"/>
                </a:solidFill>
              </a:rPr>
              <a:t> </a:t>
            </a:r>
            <a:r>
              <a:rPr lang="en-US" b="1" dirty="0">
                <a:solidFill>
                  <a:srgbClr val="2F3242"/>
                </a:solidFill>
                <a:hlinkClick r:id="rId4"/>
              </a:rPr>
              <a:t>https://www.youtube.com/watch?v=ZLZA3q2N4VA</a:t>
            </a:r>
            <a:r>
              <a:rPr lang="ru-RU" b="1" dirty="0">
                <a:solidFill>
                  <a:srgbClr val="2F3242"/>
                </a:solidFill>
              </a:rPr>
              <a:t> </a:t>
            </a:r>
            <a:endParaRPr lang="uk-UA" b="1" dirty="0">
              <a:solidFill>
                <a:srgbClr val="2F3242"/>
              </a:solidFill>
            </a:endParaRPr>
          </a:p>
        </p:txBody>
      </p:sp>
      <p:pic>
        <p:nvPicPr>
          <p:cNvPr id="6" name="Руханка танець Dance B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2728" y="1239875"/>
            <a:ext cx="8778614" cy="4937970"/>
          </a:xfrm>
          <a:prstGeom prst="rect">
            <a:avLst/>
          </a:prstGeom>
          <a:ln w="38100">
            <a:solidFill>
              <a:srgbClr val="2F3242"/>
            </a:solidFill>
          </a:ln>
        </p:spPr>
      </p:pic>
    </p:spTree>
    <p:extLst>
      <p:ext uri="{BB962C8B-B14F-4D97-AF65-F5344CB8AC3E}">
        <p14:creationId xmlns:p14="http://schemas.microsoft.com/office/powerpoint/2010/main" val="22396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5430" b="7793"/>
          <a:stretch/>
        </p:blipFill>
        <p:spPr>
          <a:xfrm>
            <a:off x="8975188" y="1440800"/>
            <a:ext cx="3087602" cy="527395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816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Дайте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питання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691" y="1082438"/>
            <a:ext cx="99071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rgbClr val="2F3242"/>
                </a:solidFill>
              </a:rPr>
              <a:t>Хто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головний</a:t>
            </a:r>
            <a:r>
              <a:rPr lang="ru-RU" sz="3600" b="1" dirty="0">
                <a:solidFill>
                  <a:srgbClr val="2F3242"/>
                </a:solidFill>
              </a:rPr>
              <a:t> герой </a:t>
            </a:r>
            <a:r>
              <a:rPr lang="ru-RU" sz="3600" b="1" dirty="0" err="1">
                <a:solidFill>
                  <a:srgbClr val="2F3242"/>
                </a:solidFill>
              </a:rPr>
              <a:t>казки</a:t>
            </a:r>
            <a:r>
              <a:rPr lang="ru-RU" sz="3600" b="1" dirty="0">
                <a:solidFill>
                  <a:srgbClr val="2F3242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rgbClr val="2F3242"/>
                </a:solidFill>
              </a:rPr>
              <a:t>Якою</a:t>
            </a:r>
            <a:r>
              <a:rPr lang="ru-RU" sz="3600" b="1" dirty="0">
                <a:solidFill>
                  <a:srgbClr val="2F3242"/>
                </a:solidFill>
              </a:rPr>
              <a:t>  в  </a:t>
            </a:r>
            <a:r>
              <a:rPr lang="ru-RU" sz="3600" b="1" dirty="0" err="1">
                <a:solidFill>
                  <a:srgbClr val="2F3242"/>
                </a:solidFill>
              </a:rPr>
              <a:t>казці</a:t>
            </a:r>
            <a:r>
              <a:rPr lang="ru-RU" sz="3600" b="1" dirty="0">
                <a:solidFill>
                  <a:srgbClr val="2F3242"/>
                </a:solidFill>
              </a:rPr>
              <a:t>  </a:t>
            </a:r>
            <a:r>
              <a:rPr lang="ru-RU" sz="3600" b="1" dirty="0" err="1">
                <a:solidFill>
                  <a:srgbClr val="2F3242"/>
                </a:solidFill>
              </a:rPr>
              <a:t>зображено</a:t>
            </a:r>
            <a:r>
              <a:rPr lang="ru-RU" sz="3600" b="1" dirty="0">
                <a:solidFill>
                  <a:srgbClr val="2F3242"/>
                </a:solidFill>
              </a:rPr>
              <a:t>  </a:t>
            </a:r>
            <a:r>
              <a:rPr lang="ru-RU" sz="3600" b="1" dirty="0" err="1">
                <a:solidFill>
                  <a:srgbClr val="2F3242"/>
                </a:solidFill>
              </a:rPr>
              <a:t>дівчинку</a:t>
            </a:r>
            <a:r>
              <a:rPr lang="ru-RU" sz="3600" b="1" dirty="0">
                <a:solidFill>
                  <a:srgbClr val="2F3242"/>
                </a:solidFill>
              </a:rPr>
              <a:t>?  </a:t>
            </a:r>
            <a:r>
              <a:rPr lang="ru-RU" sz="3600" b="1" dirty="0" err="1">
                <a:solidFill>
                  <a:srgbClr val="2F3242"/>
                </a:solidFill>
              </a:rPr>
              <a:t>Підтверджуй</a:t>
            </a:r>
            <a:r>
              <a:rPr lang="ru-RU" sz="3600" b="1" dirty="0">
                <a:solidFill>
                  <a:srgbClr val="2F3242"/>
                </a:solidFill>
              </a:rPr>
              <a:t>  </a:t>
            </a:r>
            <a:r>
              <a:rPr lang="ru-RU" sz="3600" b="1" dirty="0" err="1">
                <a:solidFill>
                  <a:srgbClr val="2F3242"/>
                </a:solidFill>
              </a:rPr>
              <a:t>відповідь</a:t>
            </a:r>
            <a:r>
              <a:rPr lang="ru-RU" sz="3600" b="1" dirty="0">
                <a:solidFill>
                  <a:srgbClr val="2F3242"/>
                </a:solidFill>
              </a:rPr>
              <a:t> рядками тексту.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rgbClr val="2F3242"/>
                </a:solidFill>
              </a:rPr>
              <a:t>Хто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співав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пісеньку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під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шафою</a:t>
            </a:r>
            <a:r>
              <a:rPr lang="ru-RU" sz="3600" b="1" dirty="0">
                <a:solidFill>
                  <a:srgbClr val="2F3242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rgbClr val="2F3242"/>
                </a:solidFill>
              </a:rPr>
              <a:t>Розкажи</a:t>
            </a:r>
            <a:r>
              <a:rPr lang="ru-RU" sz="3600" b="1" dirty="0">
                <a:solidFill>
                  <a:srgbClr val="2F3242"/>
                </a:solidFill>
              </a:rPr>
              <a:t>, </a:t>
            </a:r>
            <a:r>
              <a:rPr lang="ru-RU" sz="3600" b="1" dirty="0" err="1">
                <a:solidFill>
                  <a:srgbClr val="2F3242"/>
                </a:solidFill>
              </a:rPr>
              <a:t>яким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ти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уявляєш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Нехайка</a:t>
            </a:r>
            <a:r>
              <a:rPr lang="ru-RU" sz="3600" b="1" dirty="0">
                <a:solidFill>
                  <a:srgbClr val="2F3242"/>
                </a:solidFill>
              </a:rPr>
              <a:t>. </a:t>
            </a:r>
          </a:p>
          <a:p>
            <a:r>
              <a:rPr lang="ru-RU" sz="3600" b="1" dirty="0" err="1">
                <a:solidFill>
                  <a:srgbClr val="2F3242"/>
                </a:solidFill>
              </a:rPr>
              <a:t>Який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Нехайко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був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спочатку</a:t>
            </a:r>
            <a:r>
              <a:rPr lang="ru-RU" sz="3600" b="1" dirty="0">
                <a:solidFill>
                  <a:srgbClr val="2F3242"/>
                </a:solidFill>
              </a:rPr>
              <a:t>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2F3242"/>
                </a:solidFill>
              </a:rPr>
              <a:t>А </a:t>
            </a:r>
            <a:r>
              <a:rPr lang="ru-RU" sz="3600" b="1" dirty="0" err="1">
                <a:solidFill>
                  <a:srgbClr val="2F3242"/>
                </a:solidFill>
              </a:rPr>
              <a:t>потім</a:t>
            </a:r>
            <a:r>
              <a:rPr lang="ru-RU" sz="3600" b="1" dirty="0">
                <a:solidFill>
                  <a:srgbClr val="2F3242"/>
                </a:solidFill>
              </a:rPr>
              <a:t>? </a:t>
            </a:r>
            <a:r>
              <a:rPr lang="ru-RU" sz="3600" b="1" dirty="0" err="1">
                <a:solidFill>
                  <a:srgbClr val="2F3242"/>
                </a:solidFill>
              </a:rPr>
              <a:t>Знайди</a:t>
            </a:r>
            <a:r>
              <a:rPr lang="ru-RU" sz="3600" b="1" dirty="0">
                <a:solidFill>
                  <a:srgbClr val="2F3242"/>
                </a:solidFill>
              </a:rPr>
              <a:t> і прочитай </a:t>
            </a:r>
            <a:r>
              <a:rPr lang="ru-RU" sz="3600" b="1" dirty="0" err="1">
                <a:solidFill>
                  <a:srgbClr val="2F3242"/>
                </a:solidFill>
              </a:rPr>
              <a:t>опис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Нехайка</a:t>
            </a:r>
            <a:r>
              <a:rPr lang="ru-RU" sz="3600" b="1" dirty="0">
                <a:solidFill>
                  <a:srgbClr val="2F324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6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80636" y="412158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“</a:t>
            </a:r>
            <a:r>
              <a:rPr lang="uk-UA" sz="2000" b="1" dirty="0">
                <a:solidFill>
                  <a:schemeClr val="bg1"/>
                </a:solidFill>
              </a:rPr>
              <a:t>Плюс – мінус – цікаво </a:t>
            </a:r>
            <a:r>
              <a:rPr lang="en-US" sz="2000" b="1" dirty="0">
                <a:solidFill>
                  <a:schemeClr val="bg1"/>
                </a:solidFill>
              </a:rPr>
              <a:t>”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8" y="1082438"/>
            <a:ext cx="1709701" cy="2022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8" y="2773420"/>
            <a:ext cx="1980740" cy="2110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1" y="4883171"/>
            <a:ext cx="1913077" cy="1809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88" y="1698171"/>
            <a:ext cx="9901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Все те, що сподобалось на </a:t>
            </a:r>
            <a:r>
              <a:rPr lang="uk-UA" sz="3600" b="1" dirty="0" err="1"/>
              <a:t>уроці</a:t>
            </a:r>
            <a:r>
              <a:rPr lang="uk-UA" sz="3600" b="1" dirty="0"/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6388" y="3202731"/>
            <a:ext cx="946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4051" y="5042263"/>
            <a:ext cx="946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Факти, про які дізналися на </a:t>
            </a:r>
            <a:r>
              <a:rPr lang="uk-UA" sz="3600" b="1" dirty="0" err="1"/>
              <a:t>уроці</a:t>
            </a:r>
            <a:r>
              <a:rPr lang="uk-UA" sz="3600" b="1" dirty="0"/>
              <a:t>, чого б ще хотіли дізнатися.</a:t>
            </a:r>
          </a:p>
        </p:txBody>
      </p:sp>
    </p:spTree>
    <p:extLst>
      <p:ext uri="{BB962C8B-B14F-4D97-AF65-F5344CB8AC3E}">
        <p14:creationId xmlns:p14="http://schemas.microsoft.com/office/powerpoint/2010/main" val="19331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887" y="1441969"/>
            <a:ext cx="5057775" cy="4981575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630FA39-C0A2-47C1-A490-7DEC9CF34013}"/>
              </a:ext>
            </a:extLst>
          </p:cNvPr>
          <p:cNvSpPr/>
          <p:nvPr/>
        </p:nvSpPr>
        <p:spPr>
          <a:xfrm>
            <a:off x="298079" y="1441969"/>
            <a:ext cx="6990228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Пролунав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і стих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дзвінок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Починаємо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урок.</a:t>
            </a:r>
          </a:p>
          <a:p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Працюватимем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старанно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щоб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почути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у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кінці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,</a:t>
            </a:r>
          </a:p>
          <a:p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Що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у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другім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нашім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класі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:«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Діти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 просто </a:t>
            </a:r>
            <a:r>
              <a:rPr lang="ru-RU" sz="4400" b="1" dirty="0" err="1">
                <a:solidFill>
                  <a:srgbClr val="2F3242"/>
                </a:solidFill>
                <a:cs typeface="Times New Roman" panose="02020603050405020304" pitchFamily="18" charset="0"/>
              </a:rPr>
              <a:t>молодці</a:t>
            </a:r>
            <a:r>
              <a:rPr lang="ru-RU" sz="4400" b="1" dirty="0">
                <a:solidFill>
                  <a:srgbClr val="2F3242"/>
                </a:solidFill>
                <a:cs typeface="Times New Roman" panose="02020603050405020304" pitchFamily="18" charset="0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12411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81335" y="1649674"/>
            <a:ext cx="596969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14733" y="450550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Мовленнєва</a:t>
            </a:r>
            <a:r>
              <a:rPr lang="ru-RU" b="1" dirty="0"/>
              <a:t> </a:t>
            </a:r>
            <a:r>
              <a:rPr lang="ru-RU" b="1" dirty="0" err="1"/>
              <a:t>розминка</a:t>
            </a:r>
            <a:r>
              <a:rPr lang="ru-RU" b="1" dirty="0"/>
              <a:t>. Зарядка для </a:t>
            </a:r>
            <a:r>
              <a:rPr lang="ru-RU" b="1" dirty="0" err="1"/>
              <a:t>язичка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9786" y="1138142"/>
            <a:ext cx="9394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F3242"/>
                </a:solidFill>
              </a:rPr>
              <a:t>Де ж наш </a:t>
            </a:r>
            <a:r>
              <a:rPr lang="ru-RU" sz="4400" b="1" dirty="0" err="1">
                <a:solidFill>
                  <a:srgbClr val="2F3242"/>
                </a:solidFill>
              </a:rPr>
              <a:t>пустун</a:t>
            </a:r>
            <a:r>
              <a:rPr lang="ru-RU" sz="4400" b="1" dirty="0">
                <a:solidFill>
                  <a:srgbClr val="2F3242"/>
                </a:solidFill>
              </a:rPr>
              <a:t> – </a:t>
            </a:r>
            <a:r>
              <a:rPr lang="ru-RU" sz="4400" b="1" dirty="0" err="1">
                <a:solidFill>
                  <a:srgbClr val="2F3242"/>
                </a:solidFill>
              </a:rPr>
              <a:t>язичок</a:t>
            </a:r>
            <a:r>
              <a:rPr lang="ru-RU" sz="4400" b="1" dirty="0">
                <a:solidFill>
                  <a:srgbClr val="2F3242"/>
                </a:solidFill>
              </a:rPr>
              <a:t>?</a:t>
            </a:r>
          </a:p>
          <a:p>
            <a:r>
              <a:rPr lang="ru-RU" sz="4400" b="1" dirty="0" err="1">
                <a:solidFill>
                  <a:srgbClr val="2F3242"/>
                </a:solidFill>
              </a:rPr>
              <a:t>Ліг</a:t>
            </a:r>
            <a:r>
              <a:rPr lang="ru-RU" sz="4400" b="1" dirty="0">
                <a:solidFill>
                  <a:srgbClr val="2F3242"/>
                </a:solidFill>
              </a:rPr>
              <a:t> на бочок і </a:t>
            </a:r>
            <a:r>
              <a:rPr lang="ru-RU" sz="4400" b="1" dirty="0" err="1">
                <a:solidFill>
                  <a:srgbClr val="2F3242"/>
                </a:solidFill>
              </a:rPr>
              <a:t>мовчок</a:t>
            </a:r>
            <a:r>
              <a:rPr lang="ru-RU" sz="4400" b="1" dirty="0">
                <a:solidFill>
                  <a:srgbClr val="2F3242"/>
                </a:solidFill>
              </a:rPr>
              <a:t>.</a:t>
            </a:r>
          </a:p>
          <a:p>
            <a:r>
              <a:rPr lang="ru-RU" sz="4400" b="1" dirty="0">
                <a:solidFill>
                  <a:srgbClr val="2F3242"/>
                </a:solidFill>
              </a:rPr>
              <a:t>А ми зараз </a:t>
            </a:r>
            <a:r>
              <a:rPr lang="ru-RU" sz="4400" b="1" dirty="0" err="1">
                <a:solidFill>
                  <a:srgbClr val="2F3242"/>
                </a:solidFill>
              </a:rPr>
              <a:t>його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розбудимо</a:t>
            </a:r>
            <a:r>
              <a:rPr lang="ru-RU" sz="4400" b="1" dirty="0">
                <a:solidFill>
                  <a:srgbClr val="2F3242"/>
                </a:solidFill>
              </a:rPr>
              <a:t>!</a:t>
            </a:r>
          </a:p>
        </p:txBody>
      </p:sp>
      <p:pic>
        <p:nvPicPr>
          <p:cNvPr id="1026" name="Picture 2" descr="Говоримо правильно - Дивосві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334" y="1349365"/>
            <a:ext cx="3372465" cy="382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682" y="3572578"/>
            <a:ext cx="10266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4400" b="1" dirty="0">
                <a:solidFill>
                  <a:srgbClr val="2F3242"/>
                </a:solidFill>
              </a:rPr>
              <a:t>- Поплямкаємо губами!</a:t>
            </a:r>
            <a:endParaRPr lang="ru-RU" sz="4400" b="1" dirty="0">
              <a:solidFill>
                <a:srgbClr val="2F3242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4400" b="1" dirty="0">
                <a:solidFill>
                  <a:srgbClr val="2F3242"/>
                </a:solidFill>
              </a:rPr>
              <a:t>- Поклацаємо зубами (щоб міцніші були)!</a:t>
            </a:r>
            <a:endParaRPr lang="ru-RU" sz="44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81335" y="1649674"/>
            <a:ext cx="596969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14733" y="450550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Мовленнєва</a:t>
            </a:r>
            <a:r>
              <a:rPr lang="ru-RU" b="1" dirty="0"/>
              <a:t> </a:t>
            </a:r>
            <a:r>
              <a:rPr lang="ru-RU" b="1" dirty="0" err="1"/>
              <a:t>розминка</a:t>
            </a:r>
            <a:r>
              <a:rPr lang="ru-RU" b="1" dirty="0"/>
              <a:t>. Зарядка для </a:t>
            </a:r>
            <a:r>
              <a:rPr lang="ru-RU" b="1" dirty="0" err="1"/>
              <a:t>язичка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610" y="807755"/>
            <a:ext cx="102668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2F3242"/>
                </a:solidFill>
              </a:rPr>
              <a:t>- </a:t>
            </a:r>
            <a:r>
              <a:rPr lang="ru-RU" sz="4400" b="1" dirty="0" err="1">
                <a:solidFill>
                  <a:srgbClr val="2F3242"/>
                </a:solidFill>
              </a:rPr>
              <a:t>Посичали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гускою</a:t>
            </a:r>
            <a:r>
              <a:rPr lang="ru-RU" sz="4400" b="1" dirty="0">
                <a:solidFill>
                  <a:srgbClr val="2F3242"/>
                </a:solidFill>
              </a:rPr>
              <a:t>: с-с-с.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2F3242"/>
                </a:solidFill>
              </a:rPr>
              <a:t>- </a:t>
            </a:r>
            <a:r>
              <a:rPr lang="ru-RU" sz="4400" b="1" dirty="0" err="1">
                <a:solidFill>
                  <a:srgbClr val="2F3242"/>
                </a:solidFill>
              </a:rPr>
              <a:t>Подзижчали</a:t>
            </a:r>
            <a:r>
              <a:rPr lang="ru-RU" sz="4400" b="1" dirty="0">
                <a:solidFill>
                  <a:srgbClr val="2F3242"/>
                </a:solidFill>
              </a:rPr>
              <a:t> комариком: </a:t>
            </a:r>
            <a:r>
              <a:rPr lang="ru-RU" sz="4400" b="1" dirty="0" err="1">
                <a:solidFill>
                  <a:srgbClr val="2F3242"/>
                </a:solidFill>
              </a:rPr>
              <a:t>дз-дз-дз</a:t>
            </a:r>
            <a:r>
              <a:rPr lang="ru-RU" sz="4400" b="1" dirty="0">
                <a:solidFill>
                  <a:srgbClr val="2F3242"/>
                </a:solidFill>
              </a:rPr>
              <a:t>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2F3242"/>
                </a:solidFill>
              </a:rPr>
              <a:t>- </a:t>
            </a:r>
            <a:r>
              <a:rPr lang="ru-RU" sz="4400" b="1" dirty="0" err="1">
                <a:solidFill>
                  <a:srgbClr val="2F3242"/>
                </a:solidFill>
              </a:rPr>
              <a:t>Пошуміли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вітерцем</a:t>
            </a:r>
            <a:r>
              <a:rPr lang="ru-RU" sz="4400" b="1" dirty="0">
                <a:solidFill>
                  <a:srgbClr val="2F3242"/>
                </a:solidFill>
              </a:rPr>
              <a:t>: ш-ш-ш.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2F3242"/>
                </a:solidFill>
              </a:rPr>
              <a:t>- </a:t>
            </a:r>
            <a:r>
              <a:rPr lang="ru-RU" sz="4400" b="1" dirty="0" err="1">
                <a:solidFill>
                  <a:srgbClr val="2F3242"/>
                </a:solidFill>
              </a:rPr>
              <a:t>Подирчали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тракторцем</a:t>
            </a:r>
            <a:r>
              <a:rPr lang="ru-RU" sz="4400" b="1" dirty="0">
                <a:solidFill>
                  <a:srgbClr val="2F3242"/>
                </a:solidFill>
              </a:rPr>
              <a:t>: </a:t>
            </a:r>
            <a:r>
              <a:rPr lang="ru-RU" sz="4400" b="1" dirty="0" err="1">
                <a:solidFill>
                  <a:srgbClr val="2F3242"/>
                </a:solidFill>
              </a:rPr>
              <a:t>др</a:t>
            </a:r>
            <a:r>
              <a:rPr lang="ru-RU" sz="4400" b="1" dirty="0">
                <a:solidFill>
                  <a:srgbClr val="2F3242"/>
                </a:solidFill>
              </a:rPr>
              <a:t>-</a:t>
            </a:r>
            <a:r>
              <a:rPr lang="ru-RU" sz="4400" b="1" dirty="0" err="1">
                <a:solidFill>
                  <a:srgbClr val="2F3242"/>
                </a:solidFill>
              </a:rPr>
              <a:t>др</a:t>
            </a:r>
            <a:r>
              <a:rPr lang="ru-RU" sz="4400" b="1" dirty="0">
                <a:solidFill>
                  <a:srgbClr val="2F3242"/>
                </a:solidFill>
              </a:rPr>
              <a:t>-др.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730" y="1143101"/>
            <a:ext cx="1704223" cy="1689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470" y="1395792"/>
            <a:ext cx="2438400" cy="2106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841" y="3689160"/>
            <a:ext cx="2447534" cy="1710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71" y="4898537"/>
            <a:ext cx="2301541" cy="17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/>
        </p:blipFill>
        <p:spPr>
          <a:xfrm>
            <a:off x="7590555" y="2484736"/>
            <a:ext cx="4346371" cy="416076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14733" y="450550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Мовленнєва</a:t>
            </a:r>
            <a:r>
              <a:rPr lang="ru-RU" b="1" dirty="0"/>
              <a:t> </a:t>
            </a:r>
            <a:r>
              <a:rPr lang="ru-RU" b="1" dirty="0" err="1"/>
              <a:t>розминка</a:t>
            </a:r>
            <a:r>
              <a:rPr lang="ru-RU" b="1" dirty="0"/>
              <a:t>. Робота над </a:t>
            </a:r>
            <a:r>
              <a:rPr lang="ru-RU" b="1" dirty="0" err="1"/>
              <a:t>чистомовкою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3887" y="1500252"/>
            <a:ext cx="101665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F3242"/>
                </a:solidFill>
              </a:rPr>
              <a:t>Ас-ас-ас — в нас </a:t>
            </a:r>
            <a:r>
              <a:rPr lang="ru-RU" sz="4400" b="1" dirty="0" err="1">
                <a:solidFill>
                  <a:srgbClr val="2F3242"/>
                </a:solidFill>
              </a:rPr>
              <a:t>чудовий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клас</a:t>
            </a:r>
            <a:r>
              <a:rPr lang="ru-RU" sz="4400" b="1" dirty="0">
                <a:solidFill>
                  <a:srgbClr val="2F3242"/>
                </a:solidFill>
              </a:rPr>
              <a:t>,</a:t>
            </a:r>
          </a:p>
          <a:p>
            <a:r>
              <a:rPr lang="ru-RU" sz="4400" b="1" dirty="0" err="1">
                <a:solidFill>
                  <a:srgbClr val="2F3242"/>
                </a:solidFill>
              </a:rPr>
              <a:t>Зі-зі-зі</a:t>
            </a:r>
            <a:r>
              <a:rPr lang="ru-RU" sz="4400" b="1" dirty="0">
                <a:solidFill>
                  <a:srgbClr val="2F3242"/>
                </a:solidFill>
              </a:rPr>
              <a:t> — </a:t>
            </a:r>
            <a:r>
              <a:rPr lang="ru-RU" sz="4400" b="1" dirty="0" err="1">
                <a:solidFill>
                  <a:srgbClr val="2F3242"/>
                </a:solidFill>
              </a:rPr>
              <a:t>усі</a:t>
            </a:r>
            <a:r>
              <a:rPr lang="ru-RU" sz="4400" b="1" dirty="0">
                <a:solidFill>
                  <a:srgbClr val="2F3242"/>
                </a:solidFill>
              </a:rPr>
              <a:t> ми </a:t>
            </a:r>
            <a:r>
              <a:rPr lang="ru-RU" sz="4400" b="1" dirty="0" err="1">
                <a:solidFill>
                  <a:srgbClr val="2F3242"/>
                </a:solidFill>
              </a:rPr>
              <a:t>друзі</a:t>
            </a:r>
            <a:r>
              <a:rPr lang="ru-RU" sz="4400" b="1" dirty="0">
                <a:solidFill>
                  <a:srgbClr val="2F3242"/>
                </a:solidFill>
              </a:rPr>
              <a:t>.</a:t>
            </a:r>
          </a:p>
          <a:p>
            <a:r>
              <a:rPr lang="ru-RU" sz="4400" b="1" dirty="0">
                <a:solidFill>
                  <a:srgbClr val="2F3242"/>
                </a:solidFill>
              </a:rPr>
              <a:t>Ем-ем-ем — </a:t>
            </a:r>
            <a:r>
              <a:rPr lang="ru-RU" sz="4400" b="1" dirty="0" err="1">
                <a:solidFill>
                  <a:srgbClr val="2F3242"/>
                </a:solidFill>
              </a:rPr>
              <a:t>нікого</a:t>
            </a:r>
            <a:r>
              <a:rPr lang="ru-RU" sz="4400" b="1" dirty="0">
                <a:solidFill>
                  <a:srgbClr val="2F3242"/>
                </a:solidFill>
              </a:rPr>
              <a:t> не </a:t>
            </a:r>
            <a:r>
              <a:rPr lang="ru-RU" sz="4400" b="1" dirty="0" err="1">
                <a:solidFill>
                  <a:srgbClr val="2F3242"/>
                </a:solidFill>
              </a:rPr>
              <a:t>підведем</a:t>
            </a:r>
            <a:r>
              <a:rPr lang="ru-RU" sz="4400" b="1" dirty="0">
                <a:solidFill>
                  <a:srgbClr val="2F3242"/>
                </a:solidFill>
              </a:rPr>
              <a:t>!</a:t>
            </a:r>
          </a:p>
          <a:p>
            <a:r>
              <a:rPr lang="ru-RU" sz="4400" b="1" dirty="0" err="1">
                <a:solidFill>
                  <a:srgbClr val="2F3242"/>
                </a:solidFill>
              </a:rPr>
              <a:t>Ім-ім-ім</a:t>
            </a:r>
            <a:r>
              <a:rPr lang="ru-RU" sz="4400" b="1" dirty="0">
                <a:solidFill>
                  <a:srgbClr val="2F3242"/>
                </a:solidFill>
              </a:rPr>
              <a:t> — нам весело </a:t>
            </a:r>
            <a:r>
              <a:rPr lang="ru-RU" sz="4400" b="1" dirty="0" err="1">
                <a:solidFill>
                  <a:srgbClr val="2F3242"/>
                </a:solidFill>
              </a:rPr>
              <a:t>усім</a:t>
            </a:r>
            <a:r>
              <a:rPr lang="ru-RU" sz="4400" b="1" dirty="0">
                <a:solidFill>
                  <a:srgbClr val="2F324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55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406700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pic>
        <p:nvPicPr>
          <p:cNvPr id="11" name="Picture 6" descr="коричневая деревянная рамка черная доска для рисования мелом PNG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0000" l="0" r="100000">
                        <a14:foregroundMark x1="81600" y1="69600" x2="81600" y2="69600"/>
                        <a14:foregroundMark x1="85000" y1="69800" x2="85000" y2="69800"/>
                        <a14:foregroundMark x1="79600" y1="69600" x2="7960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17594"/>
          <a:stretch/>
        </p:blipFill>
        <p:spPr bwMode="auto">
          <a:xfrm>
            <a:off x="572822" y="962811"/>
            <a:ext cx="6690109" cy="49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758" y="1777875"/>
            <a:ext cx="4962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Ми </a:t>
            </a:r>
            <a:r>
              <a:rPr lang="ru-RU" sz="3600" b="1" dirty="0" err="1">
                <a:solidFill>
                  <a:schemeClr val="bg1"/>
                </a:solidFill>
              </a:rPr>
              <a:t>будемо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вдосконалювати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навички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виразного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читання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клипарт сова на прозрачном фоне: 5 тыс изображений найдено в ...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7984" y="3424771"/>
            <a:ext cx="3880236" cy="3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603" y="1882027"/>
            <a:ext cx="3408187" cy="464950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816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Виразно</a:t>
            </a:r>
            <a:r>
              <a:rPr lang="ru-RU" sz="2000" b="1" dirty="0">
                <a:solidFill>
                  <a:schemeClr val="bg1"/>
                </a:solidFill>
              </a:rPr>
              <a:t> прочитайте </a:t>
            </a:r>
            <a:r>
              <a:rPr lang="ru-RU" sz="2000" b="1" dirty="0" err="1">
                <a:solidFill>
                  <a:schemeClr val="bg1"/>
                </a:solidFill>
              </a:rPr>
              <a:t>казку</a:t>
            </a:r>
            <a:r>
              <a:rPr lang="ru-RU" sz="2000" b="1" dirty="0">
                <a:solidFill>
                  <a:schemeClr val="bg1"/>
                </a:solidFill>
              </a:rPr>
              <a:t> М. Павленко «Хатка для </a:t>
            </a:r>
            <a:r>
              <a:rPr lang="ru-RU" sz="2000" b="1" dirty="0" err="1">
                <a:solidFill>
                  <a:schemeClr val="bg1"/>
                </a:solidFill>
              </a:rPr>
              <a:t>Нехайка</a:t>
            </a:r>
            <a:r>
              <a:rPr lang="ru-RU" sz="2000" b="1" dirty="0">
                <a:solidFill>
                  <a:schemeClr val="bg1"/>
                </a:solidFill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152" y="1121687"/>
            <a:ext cx="99553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F3242"/>
                </a:solidFill>
              </a:rPr>
              <a:t>                               ХАТКА  ДЛЯ  НЕХАЙКА  (</a:t>
            </a:r>
            <a:r>
              <a:rPr lang="ru-RU" sz="2800" b="1" dirty="0" err="1">
                <a:solidFill>
                  <a:srgbClr val="2F3242"/>
                </a:solidFill>
              </a:rPr>
              <a:t>Скорочено</a:t>
            </a:r>
            <a:r>
              <a:rPr lang="ru-RU" sz="2800" b="1" dirty="0">
                <a:solidFill>
                  <a:srgbClr val="2F3242"/>
                </a:solidFill>
              </a:rPr>
              <a:t>)</a:t>
            </a:r>
          </a:p>
          <a:p>
            <a:r>
              <a:rPr lang="ru-RU" sz="2800" b="1" dirty="0">
                <a:solidFill>
                  <a:srgbClr val="2F3242"/>
                </a:solidFill>
              </a:rPr>
              <a:t>    </a:t>
            </a:r>
            <a:r>
              <a:rPr lang="ru-RU" sz="2800" b="1" dirty="0" err="1">
                <a:solidFill>
                  <a:srgbClr val="2F3242"/>
                </a:solidFill>
              </a:rPr>
              <a:t>Софійка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вже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величенька</a:t>
            </a:r>
            <a:r>
              <a:rPr lang="ru-RU" sz="2800" b="1" dirty="0">
                <a:solidFill>
                  <a:srgbClr val="2F3242"/>
                </a:solidFill>
              </a:rPr>
              <a:t>, і мама </a:t>
            </a:r>
            <a:r>
              <a:rPr lang="ru-RU" sz="2800" b="1" dirty="0" err="1">
                <a:solidFill>
                  <a:srgbClr val="2F3242"/>
                </a:solidFill>
              </a:rPr>
              <a:t>доручає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їй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прибирати</a:t>
            </a:r>
            <a:r>
              <a:rPr lang="ru-RU" sz="2800" b="1" dirty="0">
                <a:solidFill>
                  <a:srgbClr val="2F3242"/>
                </a:solidFill>
              </a:rPr>
              <a:t> в </a:t>
            </a:r>
            <a:r>
              <a:rPr lang="ru-RU" sz="2800" b="1" dirty="0" err="1">
                <a:solidFill>
                  <a:srgbClr val="2F3242"/>
                </a:solidFill>
              </a:rPr>
              <a:t>хаті</a:t>
            </a:r>
            <a:r>
              <a:rPr lang="ru-RU" sz="2800" b="1" dirty="0">
                <a:solidFill>
                  <a:srgbClr val="2F3242"/>
                </a:solidFill>
              </a:rPr>
              <a:t>. </a:t>
            </a:r>
            <a:r>
              <a:rPr lang="ru-RU" sz="2800" b="1" dirty="0" err="1">
                <a:solidFill>
                  <a:srgbClr val="2F3242"/>
                </a:solidFill>
              </a:rPr>
              <a:t>Дівчинка</a:t>
            </a:r>
            <a:r>
              <a:rPr lang="ru-RU" sz="2800" b="1" dirty="0">
                <a:solidFill>
                  <a:srgbClr val="2F3242"/>
                </a:solidFill>
              </a:rPr>
              <a:t>  </a:t>
            </a:r>
            <a:r>
              <a:rPr lang="ru-RU" sz="2800" b="1" dirty="0" err="1">
                <a:solidFill>
                  <a:srgbClr val="2F3242"/>
                </a:solidFill>
              </a:rPr>
              <a:t>ніби</a:t>
            </a:r>
            <a:r>
              <a:rPr lang="ru-RU" sz="2800" b="1" dirty="0">
                <a:solidFill>
                  <a:srgbClr val="2F3242"/>
                </a:solidFill>
              </a:rPr>
              <a:t>  й  </a:t>
            </a:r>
            <a:r>
              <a:rPr lang="ru-RU" sz="2800" b="1" dirty="0" err="1">
                <a:solidFill>
                  <a:srgbClr val="2F3242"/>
                </a:solidFill>
              </a:rPr>
              <a:t>старається</a:t>
            </a:r>
            <a:r>
              <a:rPr lang="ru-RU" sz="2800" b="1" dirty="0">
                <a:solidFill>
                  <a:srgbClr val="2F3242"/>
                </a:solidFill>
              </a:rPr>
              <a:t>,  та  </a:t>
            </a:r>
            <a:r>
              <a:rPr lang="ru-RU" sz="2800" b="1" dirty="0" err="1">
                <a:solidFill>
                  <a:srgbClr val="2F3242"/>
                </a:solidFill>
              </a:rPr>
              <a:t>надовго</a:t>
            </a:r>
            <a:r>
              <a:rPr lang="ru-RU" sz="2800" b="1" dirty="0">
                <a:solidFill>
                  <a:srgbClr val="2F3242"/>
                </a:solidFill>
              </a:rPr>
              <a:t>  її  не  </a:t>
            </a:r>
            <a:r>
              <a:rPr lang="ru-RU" sz="2800" b="1" dirty="0" err="1">
                <a:solidFill>
                  <a:srgbClr val="2F3242"/>
                </a:solidFill>
              </a:rPr>
              <a:t>стає</a:t>
            </a:r>
            <a:r>
              <a:rPr lang="ru-RU" sz="2800" b="1" dirty="0">
                <a:solidFill>
                  <a:srgbClr val="2F3242"/>
                </a:solidFill>
              </a:rPr>
              <a:t>.  Там </a:t>
            </a:r>
            <a:r>
              <a:rPr lang="ru-RU" sz="2800" b="1" dirty="0" err="1">
                <a:solidFill>
                  <a:srgbClr val="2F3242"/>
                </a:solidFill>
              </a:rPr>
              <a:t>ганчіркою</a:t>
            </a:r>
            <a:r>
              <a:rPr lang="ru-RU" sz="2800" b="1" dirty="0">
                <a:solidFill>
                  <a:srgbClr val="2F3242"/>
                </a:solidFill>
              </a:rPr>
              <a:t>  </a:t>
            </a:r>
            <a:r>
              <a:rPr lang="ru-RU" sz="2800" b="1" dirty="0" err="1">
                <a:solidFill>
                  <a:srgbClr val="2F3242"/>
                </a:solidFill>
              </a:rPr>
              <a:t>шурнула</a:t>
            </a:r>
            <a:r>
              <a:rPr lang="ru-RU" sz="2800" b="1" dirty="0">
                <a:solidFill>
                  <a:srgbClr val="2F3242"/>
                </a:solidFill>
              </a:rPr>
              <a:t>,  тут  </a:t>
            </a:r>
            <a:r>
              <a:rPr lang="ru-RU" sz="2800" b="1" dirty="0" err="1">
                <a:solidFill>
                  <a:srgbClr val="2F3242"/>
                </a:solidFill>
              </a:rPr>
              <a:t>віником</a:t>
            </a:r>
            <a:r>
              <a:rPr lang="ru-RU" sz="2800" b="1" dirty="0">
                <a:solidFill>
                  <a:srgbClr val="2F3242"/>
                </a:solidFill>
              </a:rPr>
              <a:t>  </a:t>
            </a:r>
            <a:r>
              <a:rPr lang="ru-RU" sz="2800" b="1" dirty="0" err="1">
                <a:solidFill>
                  <a:srgbClr val="2F3242"/>
                </a:solidFill>
              </a:rPr>
              <a:t>змахнула</a:t>
            </a:r>
            <a:r>
              <a:rPr lang="ru-RU" sz="2800" b="1" dirty="0">
                <a:solidFill>
                  <a:srgbClr val="2F3242"/>
                </a:solidFill>
              </a:rPr>
              <a:t>  —  </a:t>
            </a:r>
            <a:r>
              <a:rPr lang="ru-RU" sz="2800" b="1" dirty="0" err="1">
                <a:solidFill>
                  <a:srgbClr val="2F3242"/>
                </a:solidFill>
              </a:rPr>
              <a:t>вже</a:t>
            </a:r>
            <a:r>
              <a:rPr lang="ru-RU" sz="2800" b="1" dirty="0">
                <a:solidFill>
                  <a:srgbClr val="2F3242"/>
                </a:solidFill>
              </a:rPr>
              <a:t>  </a:t>
            </a:r>
            <a:r>
              <a:rPr lang="ru-RU" sz="2800" b="1" dirty="0" err="1">
                <a:solidFill>
                  <a:srgbClr val="2F3242"/>
                </a:solidFill>
              </a:rPr>
              <a:t>наче</a:t>
            </a:r>
            <a:r>
              <a:rPr lang="ru-RU" sz="2800" b="1" dirty="0">
                <a:solidFill>
                  <a:srgbClr val="2F3242"/>
                </a:solidFill>
              </a:rPr>
              <a:t>  й </a:t>
            </a:r>
            <a:r>
              <a:rPr lang="ru-RU" sz="2800" b="1" dirty="0" err="1">
                <a:solidFill>
                  <a:srgbClr val="2F3242"/>
                </a:solidFill>
              </a:rPr>
              <a:t>зморилась</a:t>
            </a:r>
            <a:r>
              <a:rPr lang="ru-RU" sz="2800" b="1" dirty="0">
                <a:solidFill>
                  <a:srgbClr val="2F3242"/>
                </a:solidFill>
              </a:rPr>
              <a:t>,  і  </a:t>
            </a:r>
            <a:r>
              <a:rPr lang="ru-RU" sz="2800" b="1" dirty="0" err="1">
                <a:solidFill>
                  <a:srgbClr val="2F3242"/>
                </a:solidFill>
              </a:rPr>
              <a:t>чи</a:t>
            </a:r>
            <a:r>
              <a:rPr lang="ru-RU" sz="2800" b="1" dirty="0">
                <a:solidFill>
                  <a:srgbClr val="2F3242"/>
                </a:solidFill>
              </a:rPr>
              <a:t>  то  ноги  </a:t>
            </a:r>
            <a:r>
              <a:rPr lang="ru-RU" sz="2800" b="1" dirty="0" err="1">
                <a:solidFill>
                  <a:srgbClr val="2F3242"/>
                </a:solidFill>
              </a:rPr>
              <a:t>тремтять</a:t>
            </a:r>
            <a:r>
              <a:rPr lang="ru-RU" sz="2800" b="1" dirty="0">
                <a:solidFill>
                  <a:srgbClr val="2F3242"/>
                </a:solidFill>
              </a:rPr>
              <a:t>,  </a:t>
            </a:r>
            <a:r>
              <a:rPr lang="ru-RU" sz="2800" b="1" dirty="0" err="1">
                <a:solidFill>
                  <a:srgbClr val="2F3242"/>
                </a:solidFill>
              </a:rPr>
              <a:t>чи</a:t>
            </a:r>
            <a:r>
              <a:rPr lang="ru-RU" sz="2800" b="1" dirty="0">
                <a:solidFill>
                  <a:srgbClr val="2F3242"/>
                </a:solidFill>
              </a:rPr>
              <a:t>  то  голова  </a:t>
            </a:r>
            <a:r>
              <a:rPr lang="ru-RU" sz="2800" b="1" dirty="0" err="1">
                <a:solidFill>
                  <a:srgbClr val="2F3242"/>
                </a:solidFill>
              </a:rPr>
              <a:t>поболює</a:t>
            </a:r>
            <a:r>
              <a:rPr lang="ru-RU" sz="2800" b="1" dirty="0">
                <a:solidFill>
                  <a:srgbClr val="2F3242"/>
                </a:solidFill>
              </a:rPr>
              <a:t>...  Сяк-так </a:t>
            </a:r>
            <a:r>
              <a:rPr lang="ru-RU" sz="2800" b="1" dirty="0" err="1">
                <a:solidFill>
                  <a:srgbClr val="2F3242"/>
                </a:solidFill>
              </a:rPr>
              <a:t>зі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стелі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павутину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зняла</a:t>
            </a:r>
            <a:r>
              <a:rPr lang="ru-RU" sz="2800" b="1" dirty="0">
                <a:solidFill>
                  <a:srgbClr val="2F3242"/>
                </a:solidFill>
              </a:rPr>
              <a:t>, а до </a:t>
            </a:r>
            <a:r>
              <a:rPr lang="ru-RU" sz="2800" b="1" dirty="0" err="1">
                <a:solidFill>
                  <a:srgbClr val="2F3242"/>
                </a:solidFill>
              </a:rPr>
              <a:t>кутків</a:t>
            </a:r>
            <a:r>
              <a:rPr lang="ru-RU" sz="2800" b="1" dirty="0">
                <a:solidFill>
                  <a:srgbClr val="2F3242"/>
                </a:solidFill>
              </a:rPr>
              <a:t> руки не </a:t>
            </a:r>
            <a:r>
              <a:rPr lang="ru-RU" sz="2800" b="1" dirty="0" err="1">
                <a:solidFill>
                  <a:srgbClr val="2F3242"/>
                </a:solidFill>
              </a:rPr>
              <a:t>доходять</a:t>
            </a:r>
            <a:r>
              <a:rPr lang="ru-RU" sz="2800" b="1" dirty="0">
                <a:solidFill>
                  <a:srgbClr val="2F3242"/>
                </a:solidFill>
              </a:rPr>
              <a:t>.  Як-</a:t>
            </a:r>
            <a:r>
              <a:rPr lang="ru-RU" sz="2800" b="1" dirty="0" err="1">
                <a:solidFill>
                  <a:srgbClr val="2F3242"/>
                </a:solidFill>
              </a:rPr>
              <a:t>небудь</a:t>
            </a:r>
            <a:r>
              <a:rPr lang="ru-RU" sz="2800" b="1" dirty="0">
                <a:solidFill>
                  <a:srgbClr val="2F3242"/>
                </a:solidFill>
              </a:rPr>
              <a:t>  замете  </a:t>
            </a:r>
            <a:r>
              <a:rPr lang="ru-RU" sz="2800" b="1" dirty="0" err="1">
                <a:solidFill>
                  <a:srgbClr val="2F3242"/>
                </a:solidFill>
              </a:rPr>
              <a:t>сміття</a:t>
            </a:r>
            <a:r>
              <a:rPr lang="ru-RU" sz="2800" b="1" dirty="0">
                <a:solidFill>
                  <a:srgbClr val="2F3242"/>
                </a:solidFill>
              </a:rPr>
              <a:t>,  </a:t>
            </a:r>
            <a:r>
              <a:rPr lang="ru-RU" sz="2800" b="1" dirty="0" err="1">
                <a:solidFill>
                  <a:srgbClr val="2F3242"/>
                </a:solidFill>
              </a:rPr>
              <a:t>дещо</a:t>
            </a:r>
            <a:r>
              <a:rPr lang="ru-RU" sz="2800" b="1" dirty="0">
                <a:solidFill>
                  <a:srgbClr val="2F3242"/>
                </a:solidFill>
              </a:rPr>
              <a:t>  на  совок  </a:t>
            </a:r>
            <a:r>
              <a:rPr lang="ru-RU" sz="2800" b="1" dirty="0" err="1">
                <a:solidFill>
                  <a:srgbClr val="2F3242"/>
                </a:solidFill>
              </a:rPr>
              <a:t>забере</a:t>
            </a:r>
            <a:r>
              <a:rPr lang="ru-RU" sz="2800" b="1" dirty="0">
                <a:solidFill>
                  <a:srgbClr val="2F3242"/>
                </a:solidFill>
              </a:rPr>
              <a:t>,  а  </a:t>
            </a:r>
            <a:r>
              <a:rPr lang="ru-RU" sz="2800" b="1" dirty="0" err="1">
                <a:solidFill>
                  <a:srgbClr val="2F3242"/>
                </a:solidFill>
              </a:rPr>
              <a:t>решту</a:t>
            </a:r>
            <a:r>
              <a:rPr lang="ru-RU" sz="2800" b="1" dirty="0">
                <a:solidFill>
                  <a:srgbClr val="2F3242"/>
                </a:solidFill>
              </a:rPr>
              <a:t>  — </a:t>
            </a:r>
            <a:r>
              <a:rPr lang="ru-RU" sz="2800" b="1" dirty="0" err="1">
                <a:solidFill>
                  <a:srgbClr val="2F3242"/>
                </a:solidFill>
              </a:rPr>
              <a:t>під</a:t>
            </a:r>
            <a:r>
              <a:rPr lang="ru-RU" sz="2800" b="1" dirty="0">
                <a:solidFill>
                  <a:srgbClr val="2F3242"/>
                </a:solidFill>
              </a:rPr>
              <a:t>  </a:t>
            </a:r>
            <a:r>
              <a:rPr lang="ru-RU" sz="2800" b="1" dirty="0" err="1">
                <a:solidFill>
                  <a:srgbClr val="2F3242"/>
                </a:solidFill>
              </a:rPr>
              <a:t>шафу</a:t>
            </a:r>
            <a:r>
              <a:rPr lang="ru-RU" sz="2800" b="1" dirty="0">
                <a:solidFill>
                  <a:srgbClr val="2F3242"/>
                </a:solidFill>
              </a:rPr>
              <a:t>.  </a:t>
            </a:r>
            <a:r>
              <a:rPr lang="ru-RU" sz="2800" b="1" dirty="0" err="1">
                <a:solidFill>
                  <a:srgbClr val="2F3242"/>
                </a:solidFill>
              </a:rPr>
              <a:t>Хто</a:t>
            </a:r>
            <a:r>
              <a:rPr lang="ru-RU" sz="2800" b="1" dirty="0">
                <a:solidFill>
                  <a:srgbClr val="2F3242"/>
                </a:solidFill>
              </a:rPr>
              <a:t>  там  </a:t>
            </a:r>
            <a:r>
              <a:rPr lang="ru-RU" sz="2800" b="1" dirty="0" err="1">
                <a:solidFill>
                  <a:srgbClr val="2F3242"/>
                </a:solidFill>
              </a:rPr>
              <a:t>помітить</a:t>
            </a:r>
            <a:r>
              <a:rPr lang="ru-RU" sz="2800" b="1" dirty="0">
                <a:solidFill>
                  <a:srgbClr val="2F3242"/>
                </a:solidFill>
              </a:rPr>
              <a:t>?  Мама  і  </a:t>
            </a:r>
            <a:r>
              <a:rPr lang="ru-RU" sz="2800" b="1" dirty="0" err="1">
                <a:solidFill>
                  <a:srgbClr val="2F3242"/>
                </a:solidFill>
              </a:rPr>
              <a:t>справді</a:t>
            </a:r>
            <a:r>
              <a:rPr lang="ru-RU" sz="2800" b="1" dirty="0">
                <a:solidFill>
                  <a:srgbClr val="2F3242"/>
                </a:solidFill>
              </a:rPr>
              <a:t>  по  </a:t>
            </a:r>
            <a:r>
              <a:rPr lang="ru-RU" sz="2800" b="1" dirty="0" err="1">
                <a:solidFill>
                  <a:srgbClr val="2F3242"/>
                </a:solidFill>
              </a:rPr>
              <a:t>закапелках</a:t>
            </a:r>
            <a:r>
              <a:rPr lang="ru-RU" sz="2800" b="1" dirty="0">
                <a:solidFill>
                  <a:srgbClr val="2F3242"/>
                </a:solidFill>
              </a:rPr>
              <a:t>  не  </a:t>
            </a:r>
            <a:r>
              <a:rPr lang="ru-RU" sz="2800" b="1" dirty="0" err="1">
                <a:solidFill>
                  <a:srgbClr val="2F3242"/>
                </a:solidFill>
              </a:rPr>
              <a:t>заглядає</a:t>
            </a:r>
            <a:r>
              <a:rPr lang="ru-RU" sz="2800" b="1" dirty="0">
                <a:solidFill>
                  <a:srgbClr val="2F3242"/>
                </a:solidFill>
              </a:rPr>
              <a:t>.  Знай  </a:t>
            </a:r>
            <a:r>
              <a:rPr lang="ru-RU" sz="2800" b="1" dirty="0" err="1">
                <a:solidFill>
                  <a:srgbClr val="2F3242"/>
                </a:solidFill>
              </a:rPr>
              <a:t>нахвалює</a:t>
            </a:r>
            <a:r>
              <a:rPr lang="ru-RU" sz="2800" b="1" dirty="0">
                <a:solidFill>
                  <a:srgbClr val="2F3242"/>
                </a:solidFill>
              </a:rPr>
              <a:t>  </a:t>
            </a:r>
            <a:r>
              <a:rPr lang="ru-RU" sz="2800" b="1" dirty="0" err="1">
                <a:solidFill>
                  <a:srgbClr val="2F3242"/>
                </a:solidFill>
              </a:rPr>
              <a:t>доньку</a:t>
            </a:r>
            <a:r>
              <a:rPr lang="ru-RU" sz="2800" b="1" dirty="0">
                <a:solidFill>
                  <a:srgbClr val="2F3242"/>
                </a:solidFill>
              </a:rPr>
              <a:t>:  </a:t>
            </a:r>
            <a:r>
              <a:rPr lang="ru-RU" sz="2800" b="1" dirty="0" err="1">
                <a:solidFill>
                  <a:srgbClr val="2F3242"/>
                </a:solidFill>
              </a:rPr>
              <a:t>помічниця</a:t>
            </a:r>
            <a:r>
              <a:rPr lang="ru-RU" sz="2800" b="1" dirty="0">
                <a:solidFill>
                  <a:srgbClr val="2F3242"/>
                </a:solidFill>
              </a:rPr>
              <a:t>  росте.  А </a:t>
            </a:r>
            <a:r>
              <a:rPr lang="ru-RU" sz="2800" b="1" dirty="0" err="1">
                <a:solidFill>
                  <a:srgbClr val="2F3242"/>
                </a:solidFill>
              </a:rPr>
              <a:t>Софійка</a:t>
            </a:r>
            <a:r>
              <a:rPr lang="ru-RU" sz="2800" b="1" dirty="0">
                <a:solidFill>
                  <a:srgbClr val="2F3242"/>
                </a:solidFill>
              </a:rPr>
              <a:t> — рада.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40994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0805"/>
          <a:stretch/>
        </p:blipFill>
        <p:spPr>
          <a:xfrm>
            <a:off x="8731876" y="2476651"/>
            <a:ext cx="3330914" cy="381850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816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Виразно</a:t>
            </a:r>
            <a:r>
              <a:rPr lang="ru-RU" sz="2000" b="1" dirty="0">
                <a:solidFill>
                  <a:schemeClr val="bg1"/>
                </a:solidFill>
              </a:rPr>
              <a:t> прочитайте </a:t>
            </a:r>
            <a:r>
              <a:rPr lang="ru-RU" sz="2000" b="1" dirty="0" err="1">
                <a:solidFill>
                  <a:schemeClr val="bg1"/>
                </a:solidFill>
              </a:rPr>
              <a:t>казку</a:t>
            </a:r>
            <a:r>
              <a:rPr lang="ru-RU" sz="2000" b="1" dirty="0">
                <a:solidFill>
                  <a:schemeClr val="bg1"/>
                </a:solidFill>
              </a:rPr>
              <a:t> М. Павленко «Хатка для </a:t>
            </a:r>
            <a:r>
              <a:rPr lang="ru-RU" sz="2000" b="1" dirty="0" err="1">
                <a:solidFill>
                  <a:schemeClr val="bg1"/>
                </a:solidFill>
              </a:rPr>
              <a:t>Нехайка</a:t>
            </a:r>
            <a:r>
              <a:rPr lang="ru-RU" sz="2000" b="1" dirty="0">
                <a:solidFill>
                  <a:schemeClr val="bg1"/>
                </a:solidFill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1668" y="1082438"/>
            <a:ext cx="111659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2F3242"/>
                </a:solidFill>
              </a:rPr>
              <a:t>    Так  вона  і  </a:t>
            </a:r>
            <a:r>
              <a:rPr lang="ru-RU" sz="2700" b="1" dirty="0" err="1">
                <a:solidFill>
                  <a:srgbClr val="2F3242"/>
                </a:solidFill>
              </a:rPr>
              <a:t>привчилася</a:t>
            </a:r>
            <a:r>
              <a:rPr lang="ru-RU" sz="2700" b="1" dirty="0">
                <a:solidFill>
                  <a:srgbClr val="2F3242"/>
                </a:solidFill>
              </a:rPr>
              <a:t>:  </a:t>
            </a:r>
            <a:r>
              <a:rPr lang="ru-RU" sz="2700" b="1" dirty="0" err="1">
                <a:solidFill>
                  <a:srgbClr val="2F3242"/>
                </a:solidFill>
              </a:rPr>
              <a:t>віником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шур-шур</a:t>
            </a:r>
            <a:r>
              <a:rPr lang="ru-RU" sz="2700" b="1" dirty="0">
                <a:solidFill>
                  <a:srgbClr val="2F3242"/>
                </a:solidFill>
              </a:rPr>
              <a:t>  —  та  в  </a:t>
            </a:r>
            <a:r>
              <a:rPr lang="ru-RU" sz="2700" b="1" dirty="0" err="1">
                <a:solidFill>
                  <a:srgbClr val="2F3242"/>
                </a:solidFill>
              </a:rPr>
              <a:t>куточок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під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шафу</a:t>
            </a:r>
            <a:r>
              <a:rPr lang="ru-RU" sz="2700" b="1" dirty="0">
                <a:solidFill>
                  <a:srgbClr val="2F3242"/>
                </a:solidFill>
              </a:rPr>
              <a:t>.  Одного  разу  </a:t>
            </a:r>
            <a:r>
              <a:rPr lang="ru-RU" sz="2700" b="1" dirty="0" err="1">
                <a:solidFill>
                  <a:srgbClr val="2F3242"/>
                </a:solidFill>
              </a:rPr>
              <a:t>теж</a:t>
            </a:r>
            <a:r>
              <a:rPr lang="ru-RU" sz="2700" b="1" dirty="0">
                <a:solidFill>
                  <a:srgbClr val="2F3242"/>
                </a:solidFill>
              </a:rPr>
              <a:t>  так  </a:t>
            </a:r>
            <a:r>
              <a:rPr lang="ru-RU" sz="2700" b="1" dirty="0" err="1">
                <a:solidFill>
                  <a:srgbClr val="2F3242"/>
                </a:solidFill>
              </a:rPr>
              <a:t>підмела</a:t>
            </a:r>
            <a:r>
              <a:rPr lang="ru-RU" sz="2700" b="1" dirty="0">
                <a:solidFill>
                  <a:srgbClr val="2F3242"/>
                </a:solidFill>
              </a:rPr>
              <a:t>.  </a:t>
            </a:r>
            <a:r>
              <a:rPr lang="ru-RU" sz="2700" b="1" dirty="0" err="1">
                <a:solidFill>
                  <a:srgbClr val="2F3242"/>
                </a:solidFill>
              </a:rPr>
              <a:t>Раптом</a:t>
            </a:r>
            <a:r>
              <a:rPr lang="ru-RU" sz="2700" b="1" dirty="0">
                <a:solidFill>
                  <a:srgbClr val="2F3242"/>
                </a:solidFill>
              </a:rPr>
              <a:t>  з-</a:t>
            </a:r>
            <a:r>
              <a:rPr lang="ru-RU" sz="2700" b="1" dirty="0" err="1">
                <a:solidFill>
                  <a:srgbClr val="2F3242"/>
                </a:solidFill>
              </a:rPr>
              <a:t>під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шафи</a:t>
            </a:r>
            <a:r>
              <a:rPr lang="ru-RU" sz="2700" b="1" dirty="0">
                <a:solidFill>
                  <a:srgbClr val="2F3242"/>
                </a:solidFill>
              </a:rPr>
              <a:t> горошинка  </a:t>
            </a:r>
            <a:r>
              <a:rPr lang="ru-RU" sz="2700" b="1" dirty="0" err="1">
                <a:solidFill>
                  <a:srgbClr val="2F3242"/>
                </a:solidFill>
              </a:rPr>
              <a:t>викотилася</a:t>
            </a:r>
            <a:r>
              <a:rPr lang="ru-RU" sz="2700" b="1" dirty="0">
                <a:solidFill>
                  <a:srgbClr val="2F3242"/>
                </a:solidFill>
              </a:rPr>
              <a:t>.  </a:t>
            </a:r>
            <a:r>
              <a:rPr lang="ru-RU" sz="2700" b="1" dirty="0" err="1">
                <a:solidFill>
                  <a:srgbClr val="2F3242"/>
                </a:solidFill>
              </a:rPr>
              <a:t>Дівчинка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хотіла</a:t>
            </a:r>
            <a:r>
              <a:rPr lang="ru-RU" sz="2700" b="1" dirty="0">
                <a:solidFill>
                  <a:srgbClr val="2F3242"/>
                </a:solidFill>
              </a:rPr>
              <a:t>  її  </a:t>
            </a:r>
            <a:r>
              <a:rPr lang="ru-RU" sz="2700" b="1" dirty="0" err="1">
                <a:solidFill>
                  <a:srgbClr val="2F3242"/>
                </a:solidFill>
              </a:rPr>
              <a:t>підмести</a:t>
            </a:r>
            <a:r>
              <a:rPr lang="ru-RU" sz="2700" b="1" dirty="0">
                <a:solidFill>
                  <a:srgbClr val="2F3242"/>
                </a:solidFill>
              </a:rPr>
              <a:t>,  але  та сама назад </a:t>
            </a:r>
            <a:r>
              <a:rPr lang="ru-RU" sz="2700" b="1" dirty="0" err="1">
                <a:solidFill>
                  <a:srgbClr val="2F3242"/>
                </a:solidFill>
              </a:rPr>
              <a:t>під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шафу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поторохтіла</a:t>
            </a:r>
            <a:r>
              <a:rPr lang="ru-RU" sz="2700" b="1" dirty="0">
                <a:solidFill>
                  <a:srgbClr val="2F3242"/>
                </a:solidFill>
              </a:rPr>
              <a:t> і </a:t>
            </a:r>
            <a:r>
              <a:rPr lang="ru-RU" sz="2700" b="1" dirty="0" err="1">
                <a:solidFill>
                  <a:srgbClr val="2F3242"/>
                </a:solidFill>
              </a:rPr>
              <a:t>заспівала</a:t>
            </a:r>
            <a:r>
              <a:rPr lang="ru-RU" sz="2700" b="1" dirty="0">
                <a:solidFill>
                  <a:srgbClr val="2F3242"/>
                </a:solidFill>
              </a:rPr>
              <a:t>: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— Перинка з </a:t>
            </a:r>
            <a:r>
              <a:rPr lang="ru-RU" sz="2700" b="1" dirty="0" err="1">
                <a:solidFill>
                  <a:srgbClr val="2F3242"/>
                </a:solidFill>
              </a:rPr>
              <a:t>павутинок</a:t>
            </a:r>
            <a:r>
              <a:rPr lang="ru-RU" sz="2700" b="1" dirty="0">
                <a:solidFill>
                  <a:srgbClr val="2F3242"/>
                </a:solidFill>
              </a:rPr>
              <a:t>!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Подушка з порошинок!</a:t>
            </a:r>
          </a:p>
          <a:p>
            <a:r>
              <a:rPr lang="ru-RU" sz="2700" b="1" dirty="0">
                <a:solidFill>
                  <a:srgbClr val="2F3242"/>
                </a:solidFill>
              </a:rPr>
              <a:t>— Ой, </a:t>
            </a:r>
            <a:r>
              <a:rPr lang="ru-RU" sz="2700" b="1" dirty="0" err="1">
                <a:solidFill>
                  <a:srgbClr val="2F3242"/>
                </a:solidFill>
              </a:rPr>
              <a:t>мабуть</a:t>
            </a:r>
            <a:r>
              <a:rPr lang="ru-RU" sz="2700" b="1" dirty="0">
                <a:solidFill>
                  <a:srgbClr val="2F3242"/>
                </a:solidFill>
              </a:rPr>
              <a:t>, я </a:t>
            </a:r>
            <a:r>
              <a:rPr lang="ru-RU" sz="2700" b="1" dirty="0" err="1">
                <a:solidFill>
                  <a:srgbClr val="2F3242"/>
                </a:solidFill>
              </a:rPr>
              <a:t>перевтомилася</a:t>
            </a:r>
            <a:r>
              <a:rPr lang="ru-RU" sz="2700" b="1" dirty="0">
                <a:solidFill>
                  <a:srgbClr val="2F3242"/>
                </a:solidFill>
              </a:rPr>
              <a:t>, — подумала </a:t>
            </a:r>
            <a:r>
              <a:rPr lang="ru-RU" sz="2700" b="1" dirty="0" err="1">
                <a:solidFill>
                  <a:srgbClr val="2F3242"/>
                </a:solidFill>
              </a:rPr>
              <a:t>дівчинка</a:t>
            </a:r>
            <a:r>
              <a:rPr lang="ru-RU" sz="2700" b="1" dirty="0">
                <a:solidFill>
                  <a:srgbClr val="2F3242"/>
                </a:solidFill>
              </a:rPr>
              <a:t> та й </a:t>
            </a:r>
            <a:r>
              <a:rPr lang="ru-RU" sz="2700" b="1" dirty="0" err="1">
                <a:solidFill>
                  <a:srgbClr val="2F3242"/>
                </a:solidFill>
              </a:rPr>
              <a:t>побігла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відпочивати</a:t>
            </a:r>
            <a:r>
              <a:rPr lang="ru-RU" sz="2700" b="1" dirty="0">
                <a:solidFill>
                  <a:srgbClr val="2F3242"/>
                </a:solidFill>
              </a:rPr>
              <a:t>.</a:t>
            </a:r>
          </a:p>
          <a:p>
            <a:r>
              <a:rPr lang="ru-RU" sz="2700" b="1" dirty="0">
                <a:solidFill>
                  <a:srgbClr val="2F3242"/>
                </a:solidFill>
              </a:rPr>
              <a:t>    </a:t>
            </a:r>
            <a:r>
              <a:rPr lang="ru-RU" sz="2700" b="1" dirty="0" err="1">
                <a:solidFill>
                  <a:srgbClr val="2F3242"/>
                </a:solidFill>
              </a:rPr>
              <a:t>Минає</a:t>
            </a:r>
            <a:r>
              <a:rPr lang="ru-RU" sz="2700" b="1" dirty="0">
                <a:solidFill>
                  <a:srgbClr val="2F3242"/>
                </a:solidFill>
              </a:rPr>
              <a:t> день, </a:t>
            </a:r>
            <a:r>
              <a:rPr lang="ru-RU" sz="2700" b="1" dirty="0" err="1">
                <a:solidFill>
                  <a:srgbClr val="2F3242"/>
                </a:solidFill>
              </a:rPr>
              <a:t>другий</a:t>
            </a:r>
            <a:r>
              <a:rPr lang="ru-RU" sz="2700" b="1" dirty="0">
                <a:solidFill>
                  <a:srgbClr val="2F3242"/>
                </a:solidFill>
              </a:rPr>
              <a:t>. </a:t>
            </a:r>
            <a:r>
              <a:rPr lang="ru-RU" sz="2700" b="1" dirty="0" err="1">
                <a:solidFill>
                  <a:srgbClr val="2F3242"/>
                </a:solidFill>
              </a:rPr>
              <a:t>Знову</a:t>
            </a:r>
            <a:r>
              <a:rPr lang="ru-RU" sz="2700" b="1" dirty="0">
                <a:solidFill>
                  <a:srgbClr val="2F3242"/>
                </a:solidFill>
              </a:rPr>
              <a:t> не </a:t>
            </a:r>
            <a:r>
              <a:rPr lang="ru-RU" sz="2700" b="1" dirty="0" err="1">
                <a:solidFill>
                  <a:srgbClr val="2F3242"/>
                </a:solidFill>
              </a:rPr>
              <a:t>встигла</a:t>
            </a:r>
            <a:r>
              <a:rPr lang="ru-RU" sz="2700" b="1" dirty="0">
                <a:solidFill>
                  <a:srgbClr val="2F3242"/>
                </a:solidFill>
              </a:rPr>
              <a:t> домести до порога, </a:t>
            </a:r>
          </a:p>
          <a:p>
            <a:r>
              <a:rPr lang="ru-RU" sz="2700" b="1" dirty="0">
                <a:solidFill>
                  <a:srgbClr val="2F3242"/>
                </a:solidFill>
              </a:rPr>
              <a:t>як з-</a:t>
            </a:r>
            <a:r>
              <a:rPr lang="ru-RU" sz="2700" b="1" dirty="0" err="1">
                <a:solidFill>
                  <a:srgbClr val="2F3242"/>
                </a:solidFill>
              </a:rPr>
              <a:t>під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шафи</a:t>
            </a:r>
            <a:r>
              <a:rPr lang="ru-RU" sz="2700" b="1" dirty="0">
                <a:solidFill>
                  <a:srgbClr val="2F3242"/>
                </a:solidFill>
              </a:rPr>
              <a:t> — </a:t>
            </a:r>
            <a:r>
              <a:rPr lang="ru-RU" sz="2700" b="1" dirty="0" err="1">
                <a:solidFill>
                  <a:srgbClr val="2F3242"/>
                </a:solidFill>
              </a:rPr>
              <a:t>цілий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горішок</a:t>
            </a:r>
            <a:r>
              <a:rPr lang="ru-RU" sz="2700" b="1" dirty="0">
                <a:solidFill>
                  <a:srgbClr val="2F3242"/>
                </a:solidFill>
              </a:rPr>
              <a:t>! </a:t>
            </a:r>
            <a:r>
              <a:rPr lang="ru-RU" sz="2700" b="1" dirty="0" err="1">
                <a:solidFill>
                  <a:srgbClr val="2F3242"/>
                </a:solidFill>
              </a:rPr>
              <a:t>Тільки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націлилась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віничком</a:t>
            </a:r>
            <a:r>
              <a:rPr lang="ru-RU" sz="2700" b="1" dirty="0">
                <a:solidFill>
                  <a:srgbClr val="2F3242"/>
                </a:solidFill>
              </a:rPr>
              <a:t>, </a:t>
            </a:r>
          </a:p>
          <a:p>
            <a:r>
              <a:rPr lang="ru-RU" sz="2700" b="1" dirty="0">
                <a:solidFill>
                  <a:srgbClr val="2F3242"/>
                </a:solidFill>
              </a:rPr>
              <a:t>а </a:t>
            </a:r>
            <a:r>
              <a:rPr lang="ru-RU" sz="2700" b="1" dirty="0" err="1">
                <a:solidFill>
                  <a:srgbClr val="2F3242"/>
                </a:solidFill>
              </a:rPr>
              <a:t>горішок</a:t>
            </a:r>
            <a:r>
              <a:rPr lang="ru-RU" sz="2700" b="1" dirty="0">
                <a:solidFill>
                  <a:srgbClr val="2F3242"/>
                </a:solidFill>
              </a:rPr>
              <a:t> назад </a:t>
            </a:r>
            <a:r>
              <a:rPr lang="ru-RU" sz="2700" b="1" dirty="0" err="1">
                <a:solidFill>
                  <a:srgbClr val="2F3242"/>
                </a:solidFill>
              </a:rPr>
              <a:t>покотився</a:t>
            </a:r>
            <a:r>
              <a:rPr lang="ru-RU" sz="2700" b="1" dirty="0">
                <a:solidFill>
                  <a:srgbClr val="2F3242"/>
                </a:solidFill>
              </a:rPr>
              <a:t>!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49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757" y="5896546"/>
            <a:ext cx="832968" cy="6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816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Виразно</a:t>
            </a:r>
            <a:r>
              <a:rPr lang="ru-RU" sz="2000" b="1" dirty="0">
                <a:solidFill>
                  <a:schemeClr val="bg1"/>
                </a:solidFill>
              </a:rPr>
              <a:t> прочитайте </a:t>
            </a:r>
            <a:r>
              <a:rPr lang="ru-RU" sz="2000" b="1" dirty="0" err="1">
                <a:solidFill>
                  <a:schemeClr val="bg1"/>
                </a:solidFill>
              </a:rPr>
              <a:t>казку</a:t>
            </a:r>
            <a:r>
              <a:rPr lang="ru-RU" sz="2000" b="1" dirty="0">
                <a:solidFill>
                  <a:schemeClr val="bg1"/>
                </a:solidFill>
              </a:rPr>
              <a:t> М. Павленко «Хатка для </a:t>
            </a:r>
            <a:r>
              <a:rPr lang="ru-RU" sz="2000" b="1" dirty="0" err="1">
                <a:solidFill>
                  <a:schemeClr val="bg1"/>
                </a:solidFill>
              </a:rPr>
              <a:t>Нехайка</a:t>
            </a:r>
            <a:r>
              <a:rPr lang="ru-RU" sz="2000" b="1" dirty="0">
                <a:solidFill>
                  <a:schemeClr val="bg1"/>
                </a:solidFill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1668" y="1082438"/>
            <a:ext cx="11165983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2F3242"/>
                </a:solidFill>
              </a:rPr>
              <a:t>    — Перинка з </a:t>
            </a:r>
            <a:r>
              <a:rPr lang="ru-RU" sz="2700" b="1" dirty="0" err="1">
                <a:solidFill>
                  <a:srgbClr val="2F3242"/>
                </a:solidFill>
              </a:rPr>
              <a:t>павутинок</a:t>
            </a:r>
            <a:r>
              <a:rPr lang="ru-RU" sz="2700" b="1" dirty="0">
                <a:solidFill>
                  <a:srgbClr val="2F3242"/>
                </a:solidFill>
              </a:rPr>
              <a:t>!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Подушка з порошинок! —</a:t>
            </a:r>
          </a:p>
          <a:p>
            <a:pPr algn="ctr"/>
            <a:r>
              <a:rPr lang="ru-RU" sz="2700" b="1" dirty="0" err="1">
                <a:solidFill>
                  <a:srgbClr val="2F3242"/>
                </a:solidFill>
              </a:rPr>
              <a:t>почулося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дівчинці</a:t>
            </a:r>
            <a:r>
              <a:rPr lang="ru-RU" sz="2700" b="1" dirty="0">
                <a:solidFill>
                  <a:srgbClr val="2F3242"/>
                </a:solidFill>
              </a:rPr>
              <a:t>.</a:t>
            </a:r>
          </a:p>
          <a:p>
            <a:r>
              <a:rPr lang="ru-RU" sz="2700" b="1" dirty="0">
                <a:solidFill>
                  <a:srgbClr val="2F3242"/>
                </a:solidFill>
              </a:rPr>
              <a:t>— Ой, </a:t>
            </a:r>
            <a:r>
              <a:rPr lang="ru-RU" sz="2700" b="1" dirty="0" err="1">
                <a:solidFill>
                  <a:srgbClr val="2F3242"/>
                </a:solidFill>
              </a:rPr>
              <a:t>це</a:t>
            </a:r>
            <a:r>
              <a:rPr lang="ru-RU" sz="2700" b="1" dirty="0">
                <a:solidFill>
                  <a:srgbClr val="2F3242"/>
                </a:solidFill>
              </a:rPr>
              <a:t> я </a:t>
            </a:r>
            <a:r>
              <a:rPr lang="ru-RU" sz="2700" b="1" dirty="0" err="1">
                <a:solidFill>
                  <a:srgbClr val="2F3242"/>
                </a:solidFill>
              </a:rPr>
              <a:t>знову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переморилась</a:t>
            </a:r>
            <a:r>
              <a:rPr lang="ru-RU" sz="2700" b="1" dirty="0">
                <a:solidFill>
                  <a:srgbClr val="2F3242"/>
                </a:solidFill>
              </a:rPr>
              <a:t>, </a:t>
            </a:r>
            <a:r>
              <a:rPr lang="ru-RU" sz="2700" b="1" dirty="0" err="1">
                <a:solidFill>
                  <a:srgbClr val="2F3242"/>
                </a:solidFill>
              </a:rPr>
              <a:t>бо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знову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привиджується</a:t>
            </a:r>
            <a:r>
              <a:rPr lang="ru-RU" sz="2700" b="1" dirty="0">
                <a:solidFill>
                  <a:srgbClr val="2F3242"/>
                </a:solidFill>
              </a:rPr>
              <a:t>!</a:t>
            </a:r>
          </a:p>
          <a:p>
            <a:r>
              <a:rPr lang="ru-RU" sz="2700" b="1" dirty="0" err="1">
                <a:solidFill>
                  <a:srgbClr val="2F3242"/>
                </a:solidFill>
              </a:rPr>
              <a:t>Кілька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днів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Софійка</a:t>
            </a:r>
            <a:r>
              <a:rPr lang="ru-RU" sz="2700" b="1" dirty="0">
                <a:solidFill>
                  <a:srgbClr val="2F3242"/>
                </a:solidFill>
              </a:rPr>
              <a:t>  не  </a:t>
            </a:r>
            <a:r>
              <a:rPr lang="ru-RU" sz="2700" b="1" dirty="0" err="1">
                <a:solidFill>
                  <a:srgbClr val="2F3242"/>
                </a:solidFill>
              </a:rPr>
              <a:t>бралася</a:t>
            </a:r>
            <a:r>
              <a:rPr lang="ru-RU" sz="2700" b="1" dirty="0">
                <a:solidFill>
                  <a:srgbClr val="2F3242"/>
                </a:solidFill>
              </a:rPr>
              <a:t>  за  </a:t>
            </a:r>
            <a:r>
              <a:rPr lang="ru-RU" sz="2700" b="1" dirty="0" err="1">
                <a:solidFill>
                  <a:srgbClr val="2F3242"/>
                </a:solidFill>
              </a:rPr>
              <a:t>віник</a:t>
            </a:r>
            <a:r>
              <a:rPr lang="ru-RU" sz="2700" b="1" dirty="0">
                <a:solidFill>
                  <a:srgbClr val="2F3242"/>
                </a:solidFill>
              </a:rPr>
              <a:t>,  </a:t>
            </a:r>
            <a:r>
              <a:rPr lang="ru-RU" sz="2700" b="1" dirty="0" err="1">
                <a:solidFill>
                  <a:srgbClr val="2F3242"/>
                </a:solidFill>
              </a:rPr>
              <a:t>відпочивала</a:t>
            </a:r>
            <a:r>
              <a:rPr lang="ru-RU" sz="2700" b="1" dirty="0">
                <a:solidFill>
                  <a:srgbClr val="2F3242"/>
                </a:solidFill>
              </a:rPr>
              <a:t>.  </a:t>
            </a:r>
          </a:p>
          <a:p>
            <a:r>
              <a:rPr lang="ru-RU" sz="2700" b="1" dirty="0">
                <a:solidFill>
                  <a:srgbClr val="2F3242"/>
                </a:solidFill>
              </a:rPr>
              <a:t>А  </a:t>
            </a:r>
            <a:r>
              <a:rPr lang="ru-RU" sz="2700" b="1" dirty="0" err="1">
                <a:solidFill>
                  <a:srgbClr val="2F3242"/>
                </a:solidFill>
              </a:rPr>
              <a:t>потім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знову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заходилася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порядкувати</a:t>
            </a:r>
            <a:r>
              <a:rPr lang="ru-RU" sz="2700" b="1" dirty="0">
                <a:solidFill>
                  <a:srgbClr val="2F3242"/>
                </a:solidFill>
              </a:rPr>
              <a:t>.  </a:t>
            </a:r>
            <a:r>
              <a:rPr lang="ru-RU" sz="2700" b="1" dirty="0" err="1">
                <a:solidFill>
                  <a:srgbClr val="2F3242"/>
                </a:solidFill>
              </a:rPr>
              <a:t>Раптом</a:t>
            </a:r>
            <a:r>
              <a:rPr lang="ru-RU" sz="2700" b="1" dirty="0">
                <a:solidFill>
                  <a:srgbClr val="2F3242"/>
                </a:solidFill>
              </a:rPr>
              <a:t>  з-</a:t>
            </a:r>
            <a:r>
              <a:rPr lang="ru-RU" sz="2700" b="1" dirty="0" err="1">
                <a:solidFill>
                  <a:srgbClr val="2F3242"/>
                </a:solidFill>
              </a:rPr>
              <a:t>під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шафи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</a:p>
          <a:p>
            <a:r>
              <a:rPr lang="ru-RU" sz="2700" b="1" dirty="0" err="1">
                <a:solidFill>
                  <a:srgbClr val="2F3242"/>
                </a:solidFill>
              </a:rPr>
              <a:t>викочується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щось</a:t>
            </a:r>
            <a:r>
              <a:rPr lang="ru-RU" sz="2700" b="1" dirty="0">
                <a:solidFill>
                  <a:srgbClr val="2F3242"/>
                </a:solidFill>
              </a:rPr>
              <a:t> — </a:t>
            </a:r>
            <a:r>
              <a:rPr lang="ru-RU" sz="2700" b="1" dirty="0" err="1">
                <a:solidFill>
                  <a:srgbClr val="2F3242"/>
                </a:solidFill>
              </a:rPr>
              <a:t>завбільшки</a:t>
            </a:r>
            <a:r>
              <a:rPr lang="ru-RU" sz="2700" b="1" dirty="0">
                <a:solidFill>
                  <a:srgbClr val="2F3242"/>
                </a:solidFill>
              </a:rPr>
              <a:t> з </a:t>
            </a:r>
            <a:r>
              <a:rPr lang="ru-RU" sz="2700" b="1" dirty="0" err="1">
                <a:solidFill>
                  <a:srgbClr val="2F3242"/>
                </a:solidFill>
              </a:rPr>
              <a:t>яблуко</a:t>
            </a:r>
            <a:r>
              <a:rPr lang="ru-RU" sz="2700" b="1" dirty="0">
                <a:solidFill>
                  <a:srgbClr val="2F3242"/>
                </a:solidFill>
              </a:rPr>
              <a:t> і </a:t>
            </a:r>
            <a:r>
              <a:rPr lang="ru-RU" sz="2700" b="1" dirty="0" err="1">
                <a:solidFill>
                  <a:srgbClr val="2F3242"/>
                </a:solidFill>
              </a:rPr>
              <a:t>пританцьовує</a:t>
            </a:r>
            <a:r>
              <a:rPr lang="ru-RU" sz="2700" b="1" dirty="0">
                <a:solidFill>
                  <a:srgbClr val="2F3242"/>
                </a:solidFill>
              </a:rPr>
              <a:t>: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— Перинка з </a:t>
            </a:r>
            <a:r>
              <a:rPr lang="ru-RU" sz="2700" b="1" dirty="0" err="1">
                <a:solidFill>
                  <a:srgbClr val="2F3242"/>
                </a:solidFill>
              </a:rPr>
              <a:t>павутинок</a:t>
            </a:r>
            <a:r>
              <a:rPr lang="ru-RU" sz="2700" b="1" dirty="0">
                <a:solidFill>
                  <a:srgbClr val="2F3242"/>
                </a:solidFill>
              </a:rPr>
              <a:t>!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Подушка з порошинок!</a:t>
            </a:r>
          </a:p>
          <a:p>
            <a:pPr algn="ctr"/>
            <a:r>
              <a:rPr lang="ru-RU" sz="2700" b="1" dirty="0" err="1">
                <a:solidFill>
                  <a:srgbClr val="2F3242"/>
                </a:solidFill>
              </a:rPr>
              <a:t>Під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шафою</a:t>
            </a:r>
            <a:r>
              <a:rPr lang="ru-RU" sz="2700" b="1" dirty="0">
                <a:solidFill>
                  <a:srgbClr val="2F3242"/>
                </a:solidFill>
              </a:rPr>
              <a:t> </a:t>
            </a:r>
            <a:r>
              <a:rPr lang="ru-RU" sz="2700" b="1" dirty="0" err="1">
                <a:solidFill>
                  <a:srgbClr val="2F3242"/>
                </a:solidFill>
              </a:rPr>
              <a:t>оселя</a:t>
            </a:r>
            <a:r>
              <a:rPr lang="ru-RU" sz="2700" b="1" dirty="0">
                <a:solidFill>
                  <a:srgbClr val="2F3242"/>
                </a:solidFill>
              </a:rPr>
              <a:t>,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живу </a:t>
            </a:r>
            <a:r>
              <a:rPr lang="ru-RU" sz="2700" b="1" dirty="0" err="1">
                <a:solidFill>
                  <a:srgbClr val="2F3242"/>
                </a:solidFill>
              </a:rPr>
              <a:t>собі</a:t>
            </a:r>
            <a:r>
              <a:rPr lang="ru-RU" sz="2700" b="1" dirty="0">
                <a:solidFill>
                  <a:srgbClr val="2F3242"/>
                </a:solidFill>
              </a:rPr>
              <a:t> веселий!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І  </a:t>
            </a:r>
            <a:r>
              <a:rPr lang="ru-RU" sz="2700" b="1" dirty="0" err="1">
                <a:solidFill>
                  <a:srgbClr val="2F3242"/>
                </a:solidFill>
              </a:rPr>
              <a:t>вже</a:t>
            </a:r>
            <a:r>
              <a:rPr lang="ru-RU" sz="2700" b="1" dirty="0">
                <a:solidFill>
                  <a:srgbClr val="2F3242"/>
                </a:solidFill>
              </a:rPr>
              <a:t>  добре  </a:t>
            </a:r>
            <a:r>
              <a:rPr lang="ru-RU" sz="2700" b="1" dirty="0" err="1">
                <a:solidFill>
                  <a:srgbClr val="2F3242"/>
                </a:solidFill>
              </a:rPr>
              <a:t>бачить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Софійка</a:t>
            </a:r>
            <a:r>
              <a:rPr lang="ru-RU" sz="2700" b="1" dirty="0">
                <a:solidFill>
                  <a:srgbClr val="2F3242"/>
                </a:solidFill>
              </a:rPr>
              <a:t>,  </a:t>
            </a:r>
            <a:r>
              <a:rPr lang="ru-RU" sz="2700" b="1" dirty="0" err="1">
                <a:solidFill>
                  <a:srgbClr val="2F3242"/>
                </a:solidFill>
              </a:rPr>
              <a:t>що</a:t>
            </a:r>
            <a:r>
              <a:rPr lang="ru-RU" sz="2700" b="1" dirty="0">
                <a:solidFill>
                  <a:srgbClr val="2F3242"/>
                </a:solidFill>
              </a:rPr>
              <a:t>  то  не </a:t>
            </a:r>
            <a:r>
              <a:rPr lang="ru-RU" sz="2700" b="1" dirty="0" err="1">
                <a:solidFill>
                  <a:srgbClr val="2F3242"/>
                </a:solidFill>
              </a:rPr>
              <a:t>яблуко</a:t>
            </a:r>
            <a:r>
              <a:rPr lang="ru-RU" sz="2700" b="1" dirty="0">
                <a:solidFill>
                  <a:srgbClr val="2F3242"/>
                </a:solidFill>
              </a:rPr>
              <a:t>, </a:t>
            </a:r>
          </a:p>
          <a:p>
            <a:pPr algn="ctr"/>
            <a:r>
              <a:rPr lang="ru-RU" sz="2700" b="1" dirty="0">
                <a:solidFill>
                  <a:srgbClr val="2F3242"/>
                </a:solidFill>
              </a:rPr>
              <a:t> а  маленький  кругленький  </a:t>
            </a:r>
            <a:r>
              <a:rPr lang="ru-RU" sz="2700" b="1" dirty="0" err="1">
                <a:solidFill>
                  <a:srgbClr val="2F3242"/>
                </a:solidFill>
              </a:rPr>
              <a:t>чоловічок</a:t>
            </a:r>
            <a:r>
              <a:rPr lang="ru-RU" sz="2700" b="1" dirty="0">
                <a:solidFill>
                  <a:srgbClr val="2F3242"/>
                </a:solidFill>
              </a:rPr>
              <a:t>.  Та  </a:t>
            </a:r>
            <a:r>
              <a:rPr lang="ru-RU" sz="2700" b="1" dirty="0" err="1">
                <a:solidFill>
                  <a:srgbClr val="2F3242"/>
                </a:solidFill>
              </a:rPr>
              <a:t>такий</a:t>
            </a:r>
            <a:r>
              <a:rPr lang="ru-RU" sz="2700" b="1" dirty="0">
                <a:solidFill>
                  <a:srgbClr val="2F3242"/>
                </a:solidFill>
              </a:rPr>
              <a:t>  </a:t>
            </a:r>
            <a:r>
              <a:rPr lang="ru-RU" sz="2700" b="1" dirty="0" err="1">
                <a:solidFill>
                  <a:srgbClr val="2F3242"/>
                </a:solidFill>
              </a:rPr>
              <a:t>нечупара</a:t>
            </a:r>
            <a:r>
              <a:rPr lang="ru-RU" sz="2700" b="1" dirty="0">
                <a:solidFill>
                  <a:srgbClr val="2F3242"/>
                </a:solidFill>
              </a:rPr>
              <a:t>!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49</a:t>
            </a:r>
          </a:p>
        </p:txBody>
      </p:sp>
      <p:pic>
        <p:nvPicPr>
          <p:cNvPr id="2056" name="Picture 8" descr="План-конспект занятия по рисованию (подготовительная группа) на тему: «Как  домовёнок Кузя учился рисовать зубной пастой и другими предметами» |  Социальная сеть работников образов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95" y="3213435"/>
            <a:ext cx="2375566" cy="27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7289</TotalTime>
  <Words>715</Words>
  <Application>Microsoft Office PowerPoint</Application>
  <PresentationFormat>Широкоэкранный</PresentationFormat>
  <Paragraphs>116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Scool</cp:lastModifiedBy>
  <cp:revision>1946</cp:revision>
  <dcterms:created xsi:type="dcterms:W3CDTF">2018-01-05T16:38:53Z</dcterms:created>
  <dcterms:modified xsi:type="dcterms:W3CDTF">2024-10-31T08:15:54Z</dcterms:modified>
</cp:coreProperties>
</file>