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0f8d585630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0f8d585630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0f8d585630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0f8d585630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0f8d585630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0f8d585630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0f8d585630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0f8d585630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0e6e6ca84b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0e6e6ca84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0f8d585630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0f8d58563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0f8d585630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0f8d585630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0f8d58563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0f8d58563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0f8d585630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0f8d585630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0f8d585630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0f8d585630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0f8d585630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0f8d585630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0f8d585630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0f8d585630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png"/><Relationship Id="rId4" Type="http://schemas.openxmlformats.org/officeDocument/2006/relationships/image" Target="../media/image32.png"/><Relationship Id="rId5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Relationship Id="rId4" Type="http://schemas.openxmlformats.org/officeDocument/2006/relationships/image" Target="../media/image27.png"/><Relationship Id="rId5" Type="http://schemas.openxmlformats.org/officeDocument/2006/relationships/image" Target="../media/image3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Relationship Id="rId4" Type="http://schemas.openxmlformats.org/officeDocument/2006/relationships/image" Target="../media/image30.png"/><Relationship Id="rId5" Type="http://schemas.openxmlformats.org/officeDocument/2006/relationships/image" Target="../media/image3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15.png"/><Relationship Id="rId7" Type="http://schemas.openxmlformats.org/officeDocument/2006/relationships/image" Target="../media/image3.png"/><Relationship Id="rId8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6.png"/><Relationship Id="rId6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11.png"/><Relationship Id="rId5" Type="http://schemas.openxmlformats.org/officeDocument/2006/relationships/image" Target="../media/image5.png"/><Relationship Id="rId6" Type="http://schemas.openxmlformats.org/officeDocument/2006/relationships/image" Target="../media/image7.png"/><Relationship Id="rId7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14.png"/><Relationship Id="rId5" Type="http://schemas.openxmlformats.org/officeDocument/2006/relationships/image" Target="../media/image4.png"/><Relationship Id="rId6" Type="http://schemas.openxmlformats.org/officeDocument/2006/relationships/image" Target="../media/image10.png"/><Relationship Id="rId7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40" Type="http://schemas.openxmlformats.org/officeDocument/2006/relationships/hyperlink" Target="https://slovnyk.ua/index.php?swrd=%D0%B7%D0%B5%D0%BB%D0%B5%D0%BD%D1%8C" TargetMode="External"/><Relationship Id="rId42" Type="http://schemas.openxmlformats.org/officeDocument/2006/relationships/hyperlink" Target="https://slovnyk.ua/index.php?swrd=%D0%B2%D0%B6%D0%B8%D0%B2%D0%B0%D1%8E%D1%82%D1%8C%D1%81%D1%8F" TargetMode="External"/><Relationship Id="rId41" Type="http://schemas.openxmlformats.org/officeDocument/2006/relationships/hyperlink" Target="https://slovnyk.ua/index.php?swrd=%D1%89%D0%BE" TargetMode="External"/><Relationship Id="rId44" Type="http://schemas.openxmlformats.org/officeDocument/2006/relationships/hyperlink" Target="https://slovnyk.ua/index.php?swrd=%D1%97%D0%B6%D0%B0" TargetMode="External"/><Relationship Id="rId43" Type="http://schemas.openxmlformats.org/officeDocument/2006/relationships/hyperlink" Target="https://slovnyk.ua/index.php?swrd=%D1%8F%D0%BA" TargetMode="External"/><Relationship Id="rId46" Type="http://schemas.openxmlformats.org/officeDocument/2006/relationships/hyperlink" Target="https://slovnyk.ua/index.php?swrd=%D0%B2%D1%83%D0%B7%D1%8C%D0%BA%D0%B8%D0%B9" TargetMode="External"/><Relationship Id="rId45" Type="http://schemas.openxmlformats.org/officeDocument/2006/relationships/hyperlink" Target="https://slovnyk.ua/index.php?swrd=%D0%94%D0%BE%D0%B2%D0%B3%D0%B8%D0%B9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slovnyk.ua/index.php?swrd=%D0%87%D1%81%D1%82%D1%96%D0%B2%D0%BD%D1%96" TargetMode="External"/><Relationship Id="rId4" Type="http://schemas.openxmlformats.org/officeDocument/2006/relationships/hyperlink" Target="https://slovnyk.ua/index.php?swrd=%D0%BF%D0%BB%D0%BE%D0%B4%D0%B8" TargetMode="External"/><Relationship Id="rId9" Type="http://schemas.openxmlformats.org/officeDocument/2006/relationships/hyperlink" Target="https://slovnyk.ua/index.php?swrd=%D0%A1%D0%BE%D0%BA%D0%BE%D0%B2%D0%B8%D1%82%D0%B8%D0%B9" TargetMode="External"/><Relationship Id="rId48" Type="http://schemas.openxmlformats.org/officeDocument/2006/relationships/hyperlink" Target="https://slovnyk.ua/index.php?swrd=%D0%B1%D1%96%D0%BB%D1%8C%D1%88%D1%96%D1%81%D1%82%D1%8C" TargetMode="External"/><Relationship Id="rId47" Type="http://schemas.openxmlformats.org/officeDocument/2006/relationships/hyperlink" Target="https://slovnyk.ua/index.php?swrd=%D0%BF%D0%BB%D1%96%D0%B4" TargetMode="External"/><Relationship Id="rId49" Type="http://schemas.openxmlformats.org/officeDocument/2006/relationships/hyperlink" Target="https://slovnyk.ua/index.php?swrd=%D1%80%D0%BE%D1%81%D0%BB%D0%B8%D0%BD%D0%B0" TargetMode="External"/><Relationship Id="rId5" Type="http://schemas.openxmlformats.org/officeDocument/2006/relationships/hyperlink" Target="https://slovnyk.ua/index.php?swrd=%D0%B4%D0%B5%D1%8F%D0%BA%D0%B8%D0%B9" TargetMode="External"/><Relationship Id="rId6" Type="http://schemas.openxmlformats.org/officeDocument/2006/relationships/hyperlink" Target="https://slovnyk.ua/index.php?swrd=%D0%B4%D0%B5%D1%80%D0%B5%D0%B2%D0%BE" TargetMode="External"/><Relationship Id="rId7" Type="http://schemas.openxmlformats.org/officeDocument/2006/relationships/hyperlink" Target="https://slovnyk.ua/index.php?swrd=%D0%BA%D1%83%D1%89%D0%BE%D0%B2%D0%B8%D0%B9" TargetMode="External"/><Relationship Id="rId8" Type="http://schemas.openxmlformats.org/officeDocument/2006/relationships/hyperlink" Target="https://slovnyk.ua/index.php?swrd=%D1%80%D0%BE%D1%81%D0%BB%D0%B8%D0%BD%D0%B0" TargetMode="External"/><Relationship Id="rId31" Type="http://schemas.openxmlformats.org/officeDocument/2006/relationships/hyperlink" Target="https://slovnyk.ua/index.php?swrd=%D0%B3%D0%BE%D1%80%D0%BE%D0%B4%D0%B8%D0%BD%D0%B0" TargetMode="External"/><Relationship Id="rId30" Type="http://schemas.openxmlformats.org/officeDocument/2006/relationships/hyperlink" Target="https://slovnyk.ua/index.php?swrd=%D0%B0%D0%B3%D1%80%D1%83%D1%81" TargetMode="External"/><Relationship Id="rId33" Type="http://schemas.openxmlformats.org/officeDocument/2006/relationships/hyperlink" Target="https://slovnyk.ua/index.php?swrd=%D0%B3%D0%BE%D1%80%D0%BE%D0%B4%D0%B8%D0%BD%D0%B0" TargetMode="External"/><Relationship Id="rId32" Type="http://schemas.openxmlformats.org/officeDocument/2006/relationships/hyperlink" Target="https://slovnyk.ua/index.php?swrd=%D0%B3%D0%BE%D1%80%D0%BE%D0%B4%D0%B8%D0%BD%D0%B0" TargetMode="External"/><Relationship Id="rId35" Type="http://schemas.openxmlformats.org/officeDocument/2006/relationships/hyperlink" Target="https://slovnyk.ua/index.php?swrd=%D0%B3%D0%BE%D1%80%D0%BE%D0%B4%D0%BD%D1%96%D0%B9" TargetMode="External"/><Relationship Id="rId34" Type="http://schemas.openxmlformats.org/officeDocument/2006/relationships/hyperlink" Target="https://slovnyk.ua/index.php?swrd=%D0%9F%D0%BB%D0%BE%D0%B4%D0%B8" TargetMode="External"/><Relationship Id="rId37" Type="http://schemas.openxmlformats.org/officeDocument/2006/relationships/hyperlink" Target="https://slovnyk.ua/index.php?swrd=%D0%BF%D0%BE%D0%BB%D1%8C%D0%BE%D0%B2%D0%B8%D0%B9" TargetMode="External"/><Relationship Id="rId36" Type="http://schemas.openxmlformats.org/officeDocument/2006/relationships/hyperlink" Target="https://slovnyk.ua/index.php?swrd=%D1%80%D1%96%D0%B4%D1%88%D0%B5" TargetMode="External"/><Relationship Id="rId39" Type="http://schemas.openxmlformats.org/officeDocument/2006/relationships/hyperlink" Target="https://slovnyk.ua/index.php?swrd=%D1%82%D0%BE%D0%B9" TargetMode="External"/><Relationship Id="rId38" Type="http://schemas.openxmlformats.org/officeDocument/2006/relationships/hyperlink" Target="https://slovnyk.ua/index.php?swrd=%D1%80%D0%BE%D1%81%D0%BB%D0%B8%D0%BD%D0%B0" TargetMode="External"/><Relationship Id="rId62" Type="http://schemas.openxmlformats.org/officeDocument/2006/relationships/hyperlink" Target="https://slovnyk.ua/index.php?swrd=%D0%B0%D0%B1%D0%BE" TargetMode="External"/><Relationship Id="rId61" Type="http://schemas.openxmlformats.org/officeDocument/2006/relationships/hyperlink" Target="https://slovnyk.ua/index.php?swrd=%D0%BF%D0%BB%D1%96%D0%B4" TargetMode="External"/><Relationship Id="rId20" Type="http://schemas.openxmlformats.org/officeDocument/2006/relationships/hyperlink" Target="https://slovnyk.ua/index.php?swrd=%D0%BF%D0%BB%D0%BE%D0%B4%D0%B8" TargetMode="External"/><Relationship Id="rId64" Type="http://schemas.openxmlformats.org/officeDocument/2006/relationships/hyperlink" Target="https://slovnyk.ua/index.php?swrd=%D0%BD%D0%B0" TargetMode="External"/><Relationship Id="rId63" Type="http://schemas.openxmlformats.org/officeDocument/2006/relationships/hyperlink" Target="https://slovnyk.ua/index.php?swrd=%D0%BA%D0%B2%D1%96%D1%82%D1%96%D0%B2" TargetMode="External"/><Relationship Id="rId22" Type="http://schemas.openxmlformats.org/officeDocument/2006/relationships/hyperlink" Target="https://slovnyk.ua/index.php?swrd=%D0%BE%D0%BF%D0%BB%D0%BE%D0%B4%D0%B5%D0%BD%D1%8C" TargetMode="External"/><Relationship Id="rId66" Type="http://schemas.openxmlformats.org/officeDocument/2006/relationships/hyperlink" Target="https://slovnyk.ua/index.php?swrd=%D0%B3%D1%96%D0%BB%D0%BA%D0%B0" TargetMode="External"/><Relationship Id="rId21" Type="http://schemas.openxmlformats.org/officeDocument/2006/relationships/hyperlink" Target="https://slovnyk.ua/index.php?swrd=%D1%8F%D0%BA%D0%B8%D0%B9" TargetMode="External"/><Relationship Id="rId65" Type="http://schemas.openxmlformats.org/officeDocument/2006/relationships/hyperlink" Target="https://slovnyk.ua/index.php?swrd=%D0%BE%D0%B4%D0%B8%D0%BD" TargetMode="External"/><Relationship Id="rId24" Type="http://schemas.openxmlformats.org/officeDocument/2006/relationships/hyperlink" Target="https://slovnyk.ua/index.php?swrd=%D0%B1%D0%B0%D0%B3%D0%B0%D1%82%D0%BE%D0%BD%D0%B0%D1%81%D1%96%D0%BD%D0%BD%D0%B8%D0%B9" TargetMode="External"/><Relationship Id="rId23" Type="http://schemas.openxmlformats.org/officeDocument/2006/relationships/hyperlink" Target="https://slovnyk.ua/index.php?swrd=%D1%81%D0%BE%D0%BA%D0%BE%D0%B2%D0%B8%D1%82%D0%B8%D0%B9" TargetMode="External"/><Relationship Id="rId60" Type="http://schemas.openxmlformats.org/officeDocument/2006/relationships/hyperlink" Target="https://slovnyk.ua/index.php?swrd=%D0%A1%D0%BA%D1%83%D0%BF%D1%87%D0%B5%D0%BD%D0%BD%D1%8F" TargetMode="External"/><Relationship Id="rId26" Type="http://schemas.openxmlformats.org/officeDocument/2006/relationships/hyperlink" Target="https://slovnyk.ua/index.php?swrd=%D1%96%D0%BD%D1%82%D0%B5%D0%BD%D1%81%D0%B8%D0%B2%D0%BD%D0%BE" TargetMode="External"/><Relationship Id="rId25" Type="http://schemas.openxmlformats.org/officeDocument/2006/relationships/hyperlink" Target="https://slovnyk.ua/index.php?swrd=%D1%87%D0%B0%D1%81%D1%82%D0%BE" TargetMode="External"/><Relationship Id="rId28" Type="http://schemas.openxmlformats.org/officeDocument/2006/relationships/hyperlink" Target="https://slovnyk.ua/index.php?swrd=%D1%81%D0%BC%D0%BE%D1%80%D0%BE%D0%B4%D0%B8%D0%BD%D0%B0" TargetMode="External"/><Relationship Id="rId27" Type="http://schemas.openxmlformats.org/officeDocument/2006/relationships/hyperlink" Target="https://slovnyk.ua/index.php?swrd=%D0%B7%D0%B0%D0%B1%D0%B0%D1%80%D0%B2%D0%BB%D0%B5%D0%BD%D0%B8%D0%B9" TargetMode="External"/><Relationship Id="rId29" Type="http://schemas.openxmlformats.org/officeDocument/2006/relationships/hyperlink" Target="https://slovnyk.ua/index.php?swrd=%D0%B2%D0%B8%D0%BD%D0%BE%D0%B3%D1%80%D0%B0%D0%B4" TargetMode="External"/><Relationship Id="rId51" Type="http://schemas.openxmlformats.org/officeDocument/2006/relationships/hyperlink" Target="https://slovnyk.ua/index.php?swrd=%D1%85%D1%80%D0%B5%D1%81%D1%82%D0%BE%D1%86%D0%B2%D1%96%D1%82%D0%B8%D1%85" TargetMode="External"/><Relationship Id="rId50" Type="http://schemas.openxmlformats.org/officeDocument/2006/relationships/hyperlink" Target="https://slovnyk.ua/index.php?swrd=%D1%80%D0%BE%D0%B4%D0%B8%D0%BD%D0%B8" TargetMode="External"/><Relationship Id="rId53" Type="http://schemas.openxmlformats.org/officeDocument/2006/relationships/hyperlink" Target="https://slovnyk.ua/index.php?swrd=%D1%80%D0%BE%D0%B7%D0%BA%D1%80%D0%B8%D0%B2%D0%B0%D1%82%D0%B8%D1%81%D1%8F" TargetMode="External"/><Relationship Id="rId52" Type="http://schemas.openxmlformats.org/officeDocument/2006/relationships/hyperlink" Target="https://slovnyk.ua/index.php?swrd=%D1%89%D0%BE" TargetMode="External"/><Relationship Id="rId11" Type="http://schemas.openxmlformats.org/officeDocument/2006/relationships/hyperlink" Target="https://slovnyk.ua/index.php?swrd=%D1%80%D0%BE%D0%B7%D0%BC%D1%96%D1%80%D1%83" TargetMode="External"/><Relationship Id="rId55" Type="http://schemas.openxmlformats.org/officeDocument/2006/relationships/hyperlink" Target="https://slovnyk.ua/index.php?swrd=%D0%B4%D0%B2%D0%B0" TargetMode="External"/><Relationship Id="rId10" Type="http://schemas.openxmlformats.org/officeDocument/2006/relationships/hyperlink" Target="https://slovnyk.ua/index.php?swrd=%D0%BD%D0%B5%D0%B2%D0%B5%D0%BB%D0%B8%D0%BA%D0%B8%D0%B9" TargetMode="External"/><Relationship Id="rId54" Type="http://schemas.openxmlformats.org/officeDocument/2006/relationships/hyperlink" Target="https://slovnyk.ua/index.php?swrd=%D0%BD%D0%B0" TargetMode="External"/><Relationship Id="rId13" Type="http://schemas.openxmlformats.org/officeDocument/2006/relationships/hyperlink" Target="https://slovnyk.ua/index.php?swrd=%D1%82%D1%80%D0%B0%D0%B2%27%D1%8F%D0%BD%D0%B8%D0%B9" TargetMode="External"/><Relationship Id="rId57" Type="http://schemas.openxmlformats.org/officeDocument/2006/relationships/hyperlink" Target="https://slovnyk.ua/index.php?swrd=%D1%8F%D0%BA%D0%B8%D0%B9" TargetMode="External"/><Relationship Id="rId12" Type="http://schemas.openxmlformats.org/officeDocument/2006/relationships/hyperlink" Target="https://slovnyk.ua/index.php?swrd=%D0%BF%D0%BB%D1%96%D0%B4" TargetMode="External"/><Relationship Id="rId56" Type="http://schemas.openxmlformats.org/officeDocument/2006/relationships/hyperlink" Target="https://slovnyk.ua/index.php?swrd=%D0%BF%D0%BE%D0%BB%D0%BE%D0%B2%D0%B8%D0%BD%D0%BA%D0%B0" TargetMode="External"/><Relationship Id="rId15" Type="http://schemas.openxmlformats.org/officeDocument/2006/relationships/hyperlink" Target="https://slovnyk.ua/index.php?swrd=%D0%BA%D1%83%D1%89%D0%BE%D0%B2%D0%B8%D0%B9" TargetMode="External"/><Relationship Id="rId59" Type="http://schemas.openxmlformats.org/officeDocument/2006/relationships/hyperlink" Target="https://slovnyk.ua/index.php?swrd=%D0%BD%D0%B0%D1%81%D1%96%D0%BD%D0%BD%D1%8F" TargetMode="External"/><Relationship Id="rId14" Type="http://schemas.openxmlformats.org/officeDocument/2006/relationships/hyperlink" Target="https://slovnyk.ua/index.php?swrd=%D1%82%D0%BE%D0%B9" TargetMode="External"/><Relationship Id="rId58" Type="http://schemas.openxmlformats.org/officeDocument/2006/relationships/hyperlink" Target="https://slovnyk.ua/index.php?swrd=%D0%BC%D1%96%D1%81%D1%82%D0%B8%D1%82%D0%B8%D1%81%D1%8F" TargetMode="External"/><Relationship Id="rId17" Type="http://schemas.openxmlformats.org/officeDocument/2006/relationships/hyperlink" Target="https://slovnyk.ua/index.php?swrd=%D1%8F%D0%B3%D0%BE%D0%B4%D0%B0" TargetMode="External"/><Relationship Id="rId16" Type="http://schemas.openxmlformats.org/officeDocument/2006/relationships/hyperlink" Target="https://slovnyk.ua/index.php?swrd=%D1%80%D0%BE%D1%81%D0%BB%D0%B8%D0%BD%D0%B0" TargetMode="External"/><Relationship Id="rId19" Type="http://schemas.openxmlformats.org/officeDocument/2006/relationships/hyperlink" Target="https://slovnyk.ua/index.php?swrd=%D1%82%D0%B0%D0%BA%D0%B8%D0%B9" TargetMode="External"/><Relationship Id="rId18" Type="http://schemas.openxmlformats.org/officeDocument/2006/relationships/hyperlink" Target="https://slovnyk.ua/index.php?swrd=%D0%BD%D0%B0%D0%B7%D0%B8%D0%B2%D0%B0%D1%82%D0%B8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26.png"/><Relationship Id="rId5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133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Знайди предмет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КРЗ </a:t>
            </a:r>
            <a:r>
              <a:rPr lang="ru" sz="2400">
                <a:solidFill>
                  <a:schemeClr val="dk1"/>
                </a:solidFill>
              </a:rPr>
              <a:t>для розвитку зорової, фонологічної, складової, лексичної антиципації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Н</a:t>
            </a:r>
            <a:r>
              <a:rPr lang="ru" sz="1800"/>
              <a:t>е світить, не росте в горщику, на ній є плоди.</a:t>
            </a:r>
            <a:endParaRPr sz="1800"/>
          </a:p>
        </p:txBody>
      </p:sp>
      <p:pic>
        <p:nvPicPr>
          <p:cNvPr id="127" name="Google Shape;12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7283" y="1204725"/>
            <a:ext cx="2202867" cy="376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075" y="1204725"/>
            <a:ext cx="2547317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7573" y="1204725"/>
            <a:ext cx="2129527" cy="3769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Маленьке дитинча, має біле хутро.</a:t>
            </a:r>
            <a:endParaRPr sz="1800"/>
          </a:p>
        </p:txBody>
      </p:sp>
      <p:pic>
        <p:nvPicPr>
          <p:cNvPr id="135" name="Google Shape;13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875" y="1170125"/>
            <a:ext cx="2908272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5972" y="1170125"/>
            <a:ext cx="2545656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06984" y="1170125"/>
            <a:ext cx="2510162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Не гавкає, не мявкає, голова чорного кольору.</a:t>
            </a:r>
            <a:endParaRPr sz="1800"/>
          </a:p>
        </p:txBody>
      </p:sp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25" y="1170125"/>
            <a:ext cx="2150728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9665" y="1170125"/>
            <a:ext cx="2932898" cy="382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08801" y="1170125"/>
            <a:ext cx="297897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 txBox="1"/>
          <p:nvPr/>
        </p:nvSpPr>
        <p:spPr>
          <a:xfrm>
            <a:off x="267000" y="1236150"/>
            <a:ext cx="8610000" cy="21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3300">
                <a:solidFill>
                  <a:schemeClr val="dk1"/>
                </a:solidFill>
              </a:rPr>
              <a:t>Зичу миру та добра!</a:t>
            </a:r>
            <a:endParaRPr sz="33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3300">
                <a:solidFill>
                  <a:schemeClr val="dk1"/>
                </a:solidFill>
              </a:rPr>
              <a:t>Ваш творчий дефектолог - пані Наталя!</a:t>
            </a:r>
            <a:endParaRPr sz="1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878850" y="576300"/>
            <a:ext cx="7953600" cy="39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dk1"/>
                </a:solidFill>
              </a:rPr>
              <a:t>     </a:t>
            </a:r>
            <a:r>
              <a:rPr b="1" lang="ru">
                <a:solidFill>
                  <a:schemeClr val="dk1"/>
                </a:solidFill>
              </a:rPr>
              <a:t>З</a:t>
            </a:r>
            <a:r>
              <a:rPr b="1" lang="ru">
                <a:solidFill>
                  <a:schemeClr val="dk1"/>
                </a:solidFill>
              </a:rPr>
              <a:t> ряду предметів потрібно виокремити один із названою педагогом ознакою.</a:t>
            </a:r>
            <a:endParaRPr b="1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Цілі: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збагачення лексичного запасу;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конкретизація уявлень про предмет, слово і його значення;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розвиток логічного мислення;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формування та розвиток усвідомлення конкретного змісту слів;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вдосконалення слухового сприймання;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ru">
                <a:solidFill>
                  <a:schemeClr val="dk1"/>
                </a:solidFill>
              </a:rPr>
              <a:t>формування осмисленості сприймання (розуміння суті того, що сприймається) тощо.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202122"/>
                </a:solidFill>
              </a:rPr>
              <a:t>С</a:t>
            </a:r>
            <a:r>
              <a:rPr lang="ru" sz="1800">
                <a:solidFill>
                  <a:srgbClr val="202122"/>
                </a:solidFill>
              </a:rPr>
              <a:t>тручок, </a:t>
            </a:r>
            <a:r>
              <a:rPr lang="ru" sz="1800">
                <a:solidFill>
                  <a:srgbClr val="202122"/>
                </a:solidFill>
              </a:rPr>
              <a:t>має пекучий смак.</a:t>
            </a:r>
            <a:endParaRPr sz="1800"/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275" y="1216000"/>
            <a:ext cx="2012900" cy="201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2675" y="1216000"/>
            <a:ext cx="1910450" cy="254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6513" y="1186425"/>
            <a:ext cx="2101250" cy="247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29824" y="3366700"/>
            <a:ext cx="2685475" cy="166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98099" y="1215987"/>
            <a:ext cx="1358252" cy="24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0175" y="3185700"/>
            <a:ext cx="1910450" cy="191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Цей плід - зернівка жовтого кольору.</a:t>
            </a:r>
            <a:endParaRPr sz="1800"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0025" y="1229225"/>
            <a:ext cx="2689925" cy="3764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13225" y="2632272"/>
            <a:ext cx="3630125" cy="2417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34450" y="1229225"/>
            <a:ext cx="2166550" cy="176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700" y="1229225"/>
            <a:ext cx="2377651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7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/>
              <a:t>     Я</a:t>
            </a:r>
            <a:r>
              <a:rPr lang="ru" sz="2000"/>
              <a:t>йцеподібний плід зеленуватого кольору, ц</a:t>
            </a:r>
            <a:r>
              <a:rPr lang="ru" sz="2000"/>
              <a:t>итрус, кислий, генетично схожий з лимоном.</a:t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9977" y="1188125"/>
            <a:ext cx="1891099" cy="244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50" y="1267875"/>
            <a:ext cx="2150150" cy="215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17375" y="1314450"/>
            <a:ext cx="2057000" cy="205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87575" y="2617700"/>
            <a:ext cx="1722400" cy="231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50548" y="2879050"/>
            <a:ext cx="1662902" cy="205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202122"/>
                </a:solidFill>
              </a:rPr>
              <a:t>Зелена гарбузина з м'якоттю червоного, рожевого чи жовтого кольору.</a:t>
            </a:r>
            <a:r>
              <a:rPr lang="ru" sz="1800"/>
              <a:t> </a:t>
            </a:r>
            <a:endParaRPr sz="1800"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475" y="2011300"/>
            <a:ext cx="2554825" cy="293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7775" y="2787812"/>
            <a:ext cx="1925750" cy="21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23525" y="1837900"/>
            <a:ext cx="3008775" cy="314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94900" y="1062050"/>
            <a:ext cx="1468500" cy="181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63400" y="1062050"/>
            <a:ext cx="1925757" cy="181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835650" y="368825"/>
            <a:ext cx="7555200" cy="455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/>
              <a:t>Словничок</a:t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/>
              <a:t>Гарбузина</a:t>
            </a:r>
            <a:r>
              <a:rPr lang="ru" sz="1800"/>
              <a:t> — м'ясистий багатонасіннєвий ягодоподібний плід.</a:t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/>
              <a:t>Фрукти (садовина́)</a:t>
            </a:r>
            <a:r>
              <a:rPr lang="ru" sz="1800"/>
              <a:t> - і</a:t>
            </a:r>
            <a:r>
              <a:rPr lang="ru" sz="1800">
                <a:uFill>
                  <a:noFill/>
                </a:uFill>
                <a:hlinkClick r:id="rId3"/>
              </a:rPr>
              <a:t>стівні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4"/>
              </a:rPr>
              <a:t>плоди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5"/>
              </a:rPr>
              <a:t>деяких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6"/>
              </a:rPr>
              <a:t>дерев</a:t>
            </a:r>
            <a:r>
              <a:rPr lang="ru" sz="1800"/>
              <a:t> і </a:t>
            </a:r>
            <a:r>
              <a:rPr lang="ru" sz="1800">
                <a:uFill>
                  <a:noFill/>
                </a:uFill>
                <a:hlinkClick r:id="rId7"/>
              </a:rPr>
              <a:t>кущових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8"/>
              </a:rPr>
              <a:t>рослин</a:t>
            </a:r>
            <a:r>
              <a:rPr lang="ru" sz="1800"/>
              <a:t>.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/>
              <a:t>Ягода</a:t>
            </a:r>
            <a:r>
              <a:rPr lang="ru" sz="1800"/>
              <a:t> - с</a:t>
            </a:r>
            <a:r>
              <a:rPr lang="ru" sz="1800">
                <a:uFill>
                  <a:noFill/>
                </a:uFill>
                <a:hlinkClick r:id="rId9"/>
              </a:rPr>
              <a:t>оковитий</a:t>
            </a:r>
            <a:r>
              <a:rPr lang="ru" sz="1800"/>
              <a:t>, </a:t>
            </a:r>
            <a:r>
              <a:rPr lang="ru" sz="1800">
                <a:uFill>
                  <a:noFill/>
                </a:uFill>
                <a:hlinkClick r:id="rId10"/>
              </a:rPr>
              <a:t>невеликого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11"/>
              </a:rPr>
              <a:t>розміру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12"/>
              </a:rPr>
              <a:t>плід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13"/>
              </a:rPr>
              <a:t>трав'яних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14"/>
              </a:rPr>
              <a:t>та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15"/>
              </a:rPr>
              <a:t>кущових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16"/>
              </a:rPr>
              <a:t>рослин</a:t>
            </a:r>
            <a:r>
              <a:rPr lang="ru" sz="1800"/>
              <a:t>. </a:t>
            </a:r>
            <a:r>
              <a:rPr lang="ru" sz="1800">
                <a:uFill>
                  <a:noFill/>
                </a:uFill>
                <a:hlinkClick r:id="rId17"/>
              </a:rPr>
              <a:t>Ягодами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18"/>
              </a:rPr>
              <a:t>називають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19"/>
              </a:rPr>
              <a:t>такі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20"/>
              </a:rPr>
              <a:t>плоди</a:t>
            </a:r>
            <a:r>
              <a:rPr lang="ru" sz="1800"/>
              <a:t>, в </a:t>
            </a:r>
            <a:r>
              <a:rPr lang="ru" sz="1800">
                <a:uFill>
                  <a:noFill/>
                </a:uFill>
                <a:hlinkClick r:id="rId21"/>
              </a:rPr>
              <a:t>яких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22"/>
              </a:rPr>
              <a:t>оплодень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23"/>
              </a:rPr>
              <a:t>соковитий</a:t>
            </a:r>
            <a:r>
              <a:rPr lang="ru" sz="1800"/>
              <a:t>, </a:t>
            </a:r>
            <a:r>
              <a:rPr lang="ru" sz="1800">
                <a:uFill>
                  <a:noFill/>
                </a:uFill>
                <a:hlinkClick r:id="rId24"/>
              </a:rPr>
              <a:t>багатонасінний</a:t>
            </a:r>
            <a:r>
              <a:rPr lang="ru" sz="1800"/>
              <a:t>, </a:t>
            </a:r>
            <a:r>
              <a:rPr lang="ru" sz="1800">
                <a:uFill>
                  <a:noFill/>
                </a:uFill>
                <a:hlinkClick r:id="rId25"/>
              </a:rPr>
              <a:t>часто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26"/>
              </a:rPr>
              <a:t>інтенсивно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27"/>
              </a:rPr>
              <a:t>забарвлений</a:t>
            </a:r>
            <a:r>
              <a:rPr lang="ru" sz="1800"/>
              <a:t> (</a:t>
            </a:r>
            <a:r>
              <a:rPr lang="ru" sz="1800">
                <a:uFill>
                  <a:noFill/>
                </a:uFill>
                <a:hlinkClick r:id="rId28"/>
              </a:rPr>
              <a:t>смородина</a:t>
            </a:r>
            <a:r>
              <a:rPr lang="ru" sz="1800"/>
              <a:t>, </a:t>
            </a:r>
            <a:r>
              <a:rPr lang="ru" sz="1800">
                <a:uFill>
                  <a:noFill/>
                </a:uFill>
                <a:hlinkClick r:id="rId29"/>
              </a:rPr>
              <a:t>виноград</a:t>
            </a:r>
            <a:r>
              <a:rPr lang="ru" sz="1800"/>
              <a:t>, </a:t>
            </a:r>
            <a:r>
              <a:rPr lang="ru" sz="1800">
                <a:uFill>
                  <a:noFill/>
                </a:uFill>
                <a:hlinkClick r:id="rId30"/>
              </a:rPr>
              <a:t>агрус</a:t>
            </a:r>
            <a:r>
              <a:rPr lang="ru" sz="1800"/>
              <a:t>).</a:t>
            </a:r>
            <a:endParaRPr b="1"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/>
              <a:t>Овочі (</a:t>
            </a:r>
            <a:r>
              <a:rPr b="1" lang="ru" sz="1800">
                <a:uFill>
                  <a:noFill/>
                </a:uFill>
                <a:hlinkClick r:id="rId31"/>
              </a:rPr>
              <a:t>гор</a:t>
            </a:r>
            <a:r>
              <a:rPr b="1" lang="ru" sz="1800">
                <a:solidFill>
                  <a:srgbClr val="FF0000"/>
                </a:solidFill>
                <a:uFill>
                  <a:noFill/>
                </a:uFill>
                <a:hlinkClick r:id="rId3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о</a:t>
            </a:r>
            <a:r>
              <a:rPr b="1" lang="ru" sz="1800">
                <a:uFill>
                  <a:noFill/>
                </a:uFill>
                <a:hlinkClick r:id="rId33"/>
              </a:rPr>
              <a:t>дина</a:t>
            </a:r>
            <a:r>
              <a:rPr b="1" lang="ru" sz="1800"/>
              <a:t>)</a:t>
            </a:r>
            <a:r>
              <a:rPr lang="ru" sz="1800"/>
              <a:t> - п</a:t>
            </a:r>
            <a:r>
              <a:rPr lang="ru" sz="1800">
                <a:uFill>
                  <a:noFill/>
                </a:uFill>
                <a:hlinkClick r:id="rId34"/>
              </a:rPr>
              <a:t>лоди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35"/>
              </a:rPr>
              <a:t>городніх</a:t>
            </a:r>
            <a:r>
              <a:rPr lang="ru" sz="1800"/>
              <a:t> (</a:t>
            </a:r>
            <a:r>
              <a:rPr lang="ru" sz="1800">
                <a:uFill>
                  <a:noFill/>
                </a:uFill>
                <a:hlinkClick r:id="rId36"/>
              </a:rPr>
              <a:t>рідше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37"/>
              </a:rPr>
              <a:t>польових</a:t>
            </a:r>
            <a:r>
              <a:rPr lang="ru" sz="1800"/>
              <a:t>) </a:t>
            </a:r>
            <a:r>
              <a:rPr lang="ru" sz="1800">
                <a:uFill>
                  <a:noFill/>
                </a:uFill>
                <a:hlinkClick r:id="rId38"/>
              </a:rPr>
              <a:t>рослин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39"/>
              </a:rPr>
              <a:t>та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40"/>
              </a:rPr>
              <a:t>зелень</a:t>
            </a:r>
            <a:r>
              <a:rPr lang="ru" sz="1800"/>
              <a:t>, </a:t>
            </a:r>
            <a:r>
              <a:rPr lang="ru" sz="1800">
                <a:uFill>
                  <a:noFill/>
                </a:uFill>
                <a:hlinkClick r:id="rId41"/>
              </a:rPr>
              <a:t>що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42"/>
              </a:rPr>
              <a:t>вживаються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43"/>
              </a:rPr>
              <a:t>як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44"/>
              </a:rPr>
              <a:t>їжа</a:t>
            </a:r>
            <a:r>
              <a:rPr lang="ru" sz="1800"/>
              <a:t>.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/>
              <a:t>Зернівка</a:t>
            </a:r>
            <a:r>
              <a:rPr lang="ru" sz="1800"/>
              <a:t> — сухий нерозкривний однонасінний плід злаків.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/>
              <a:t>Стручок</a:t>
            </a:r>
            <a:r>
              <a:rPr lang="ru" sz="1800"/>
              <a:t> - д</a:t>
            </a:r>
            <a:r>
              <a:rPr lang="ru" sz="1800">
                <a:uFill>
                  <a:noFill/>
                </a:uFill>
                <a:hlinkClick r:id="rId45"/>
              </a:rPr>
              <a:t>овгий</a:t>
            </a:r>
            <a:r>
              <a:rPr lang="ru" sz="1800"/>
              <a:t> і </a:t>
            </a:r>
            <a:r>
              <a:rPr lang="ru" sz="1800">
                <a:uFill>
                  <a:noFill/>
                </a:uFill>
                <a:hlinkClick r:id="rId46"/>
              </a:rPr>
              <a:t>вузький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47"/>
              </a:rPr>
              <a:t>плід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48"/>
              </a:rPr>
              <a:t>більшості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49"/>
              </a:rPr>
              <a:t>рослин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50"/>
              </a:rPr>
              <a:t>родини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51"/>
              </a:rPr>
              <a:t>хрестоцвітих</a:t>
            </a:r>
            <a:r>
              <a:rPr lang="ru" sz="1800"/>
              <a:t>, </a:t>
            </a:r>
            <a:r>
              <a:rPr lang="ru" sz="1800">
                <a:uFill>
                  <a:noFill/>
                </a:uFill>
                <a:hlinkClick r:id="rId52"/>
              </a:rPr>
              <a:t>що</a:t>
            </a:r>
            <a:r>
              <a:rPr lang="ru" sz="1800"/>
              <a:t> перев. </a:t>
            </a:r>
            <a:r>
              <a:rPr lang="ru" sz="1800">
                <a:uFill>
                  <a:noFill/>
                </a:uFill>
                <a:hlinkClick r:id="rId53"/>
              </a:rPr>
              <a:t>розкривається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54"/>
              </a:rPr>
              <a:t>на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55"/>
              </a:rPr>
              <a:t>дві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56"/>
              </a:rPr>
              <a:t>половинки</a:t>
            </a:r>
            <a:r>
              <a:rPr lang="ru" sz="1800"/>
              <a:t>, в </a:t>
            </a:r>
            <a:r>
              <a:rPr lang="ru" sz="1800">
                <a:uFill>
                  <a:noFill/>
                </a:uFill>
                <a:hlinkClick r:id="rId57"/>
              </a:rPr>
              <a:t>яких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58"/>
              </a:rPr>
              <a:t>міститься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59"/>
              </a:rPr>
              <a:t>насіння</a:t>
            </a:r>
            <a:r>
              <a:rPr lang="ru" sz="1800"/>
              <a:t>.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800"/>
              <a:t>Гроно (китиця)</a:t>
            </a:r>
            <a:r>
              <a:rPr lang="ru" sz="1800"/>
              <a:t> - с</a:t>
            </a:r>
            <a:r>
              <a:rPr lang="ru" sz="1800">
                <a:uFill>
                  <a:noFill/>
                </a:uFill>
                <a:hlinkClick r:id="rId60"/>
              </a:rPr>
              <a:t>купчення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61"/>
              </a:rPr>
              <a:t>плодів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62"/>
              </a:rPr>
              <a:t>або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63"/>
              </a:rPr>
              <a:t>квітів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64"/>
              </a:rPr>
              <a:t>на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65"/>
              </a:rPr>
              <a:t>одній</a:t>
            </a:r>
            <a:r>
              <a:rPr lang="ru" sz="1800"/>
              <a:t> </a:t>
            </a:r>
            <a:r>
              <a:rPr lang="ru" sz="1800">
                <a:uFill>
                  <a:noFill/>
                </a:uFill>
                <a:hlinkClick r:id="rId66"/>
              </a:rPr>
              <a:t>гілці</a:t>
            </a:r>
            <a:r>
              <a:rPr lang="ru" sz="1800"/>
              <a:t>.</a:t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Довга, зелена, має багато ніжок.</a:t>
            </a:r>
            <a:endParaRPr sz="1800"/>
          </a:p>
        </p:txBody>
      </p:sp>
      <p:pic>
        <p:nvPicPr>
          <p:cNvPr id="111" name="Google Shape;111;p20"/>
          <p:cNvPicPr preferRelativeResize="0"/>
          <p:nvPr/>
        </p:nvPicPr>
        <p:blipFill rotWithShape="1">
          <a:blip r:embed="rId3">
            <a:alphaModFix/>
          </a:blip>
          <a:srcRect b="0" l="0" r="10913" t="0"/>
          <a:stretch/>
        </p:blipFill>
        <p:spPr>
          <a:xfrm>
            <a:off x="5702325" y="1456650"/>
            <a:ext cx="3094924" cy="347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200" y="1783798"/>
            <a:ext cx="3224600" cy="3224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09825" y="1190100"/>
            <a:ext cx="2556200" cy="255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Цей предмет використовують для приготування чаю, має форму гарбуза.</a:t>
            </a:r>
            <a:endParaRPr sz="1800"/>
          </a:p>
        </p:txBody>
      </p:sp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775" y="1241900"/>
            <a:ext cx="2270976" cy="227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9750" y="1795950"/>
            <a:ext cx="3134625" cy="313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4375" y="1170125"/>
            <a:ext cx="3174825" cy="317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