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m4v"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8" r:id="rId2"/>
    <p:sldId id="756" r:id="rId3"/>
    <p:sldId id="533" r:id="rId4"/>
    <p:sldId id="727" r:id="rId5"/>
    <p:sldId id="715" r:id="rId6"/>
    <p:sldId id="785" r:id="rId7"/>
    <p:sldId id="770" r:id="rId8"/>
    <p:sldId id="769" r:id="rId9"/>
    <p:sldId id="794" r:id="rId10"/>
    <p:sldId id="793" r:id="rId11"/>
    <p:sldId id="729" r:id="rId12"/>
    <p:sldId id="750" r:id="rId13"/>
    <p:sldId id="454" r:id="rId14"/>
    <p:sldId id="780" r:id="rId15"/>
    <p:sldId id="781" r:id="rId16"/>
    <p:sldId id="795" r:id="rId17"/>
    <p:sldId id="792" r:id="rId18"/>
    <p:sldId id="797" r:id="rId19"/>
    <p:sldId id="752" r:id="rId20"/>
    <p:sldId id="798" r:id="rId21"/>
    <p:sldId id="804" r:id="rId22"/>
    <p:sldId id="799" r:id="rId23"/>
    <p:sldId id="796" r:id="rId24"/>
    <p:sldId id="801" r:id="rId25"/>
    <p:sldId id="791" r:id="rId26"/>
    <p:sldId id="782" r:id="rId27"/>
    <p:sldId id="802" r:id="rId28"/>
    <p:sldId id="800" r:id="rId29"/>
    <p:sldId id="803" r:id="rId30"/>
    <p:sldId id="713" r:id="rId31"/>
    <p:sldId id="757" r:id="rId32"/>
    <p:sldId id="805"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57D5"/>
    <a:srgbClr val="5F3F1F"/>
    <a:srgbClr val="6600FF"/>
    <a:srgbClr val="996633"/>
    <a:srgbClr val="FDD3F4"/>
    <a:srgbClr val="FFCC66"/>
    <a:srgbClr val="FF9966"/>
    <a:srgbClr val="FF9933"/>
    <a:srgbClr val="FF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Помір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Помір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83" autoAdjust="0"/>
    <p:restoredTop sz="92890" autoAdjust="0"/>
  </p:normalViewPr>
  <p:slideViewPr>
    <p:cSldViewPr snapToGrid="0">
      <p:cViewPr varScale="1">
        <p:scale>
          <a:sx n="77" d="100"/>
          <a:sy n="77" d="100"/>
        </p:scale>
        <p:origin x="206"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6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9630BA-4034-410E-AE4D-1836E646F3E3}" type="datetimeFigureOut">
              <a:rPr lang="uk-UA" smtClean="0"/>
              <a:t>07.09.2024</a:t>
            </a:fld>
            <a:endParaRPr lang="uk-UA" dirty="0"/>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F748C2-66B5-4B9C-8ACB-A2EF73ED6B8A}" type="slidenum">
              <a:rPr lang="uk-UA" smtClean="0"/>
              <a:t>‹#›</a:t>
            </a:fld>
            <a:endParaRPr lang="uk-UA"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BE04B-0FEE-474E-98E3-E5C059B0E3D6}" type="datetimeFigureOut">
              <a:rPr lang="ru-RU" smtClean="0"/>
              <a:t>07.09.2024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8AAFC-F45B-4763-9C1F-8029DFCE03FE}" type="slidenum">
              <a:rPr lang="ru-RU" smtClean="0"/>
              <a:t>‹#›</a:t>
            </a:fld>
            <a:endParaRPr lang="ru-RU" dirty="0"/>
          </a:p>
        </p:txBody>
      </p:sp>
    </p:spTree>
    <p:extLst>
      <p:ext uri="{BB962C8B-B14F-4D97-AF65-F5344CB8AC3E}">
        <p14:creationId xmlns:p14="http://schemas.microsoft.com/office/powerpoint/2010/main" val="412230431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46706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49406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8A796A2-1642-4F5D-9D9C-E3F780B03257}" type="datetime1">
              <a:rPr lang="uk-UA" smtClean="0"/>
              <a:t>07.09.2024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92419A9-E600-4E10-A611-B24A0507DE70}" type="datetime1">
              <a:rPr lang="uk-UA" smtClean="0"/>
              <a:t>07.09.2024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D0E1EDE-5FEE-4FD6-82E0-38207A9BC7E1}" type="datetime1">
              <a:rPr lang="uk-UA" smtClean="0"/>
              <a:t>07.09.2024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B2EC3ED-5631-4930-933A-485936660D08}" type="datetime1">
              <a:rPr lang="uk-UA" smtClean="0"/>
              <a:t>07.09.2024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2CE3FDF-3604-4F8F-988F-3780B44D2EBE}" type="datetime1">
              <a:rPr lang="uk-UA" smtClean="0"/>
              <a:t>07.09.2024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E395048-8551-4E5F-A6C8-D658F10E6013}" type="datetime1">
              <a:rPr lang="uk-UA" smtClean="0"/>
              <a:t>07.09.2024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202AA9B-E260-4F1D-BC98-BDA8A1D12B58}" type="datetime1">
              <a:rPr lang="uk-UA" smtClean="0"/>
              <a:t>07.09.2024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7B4144A-51B1-43D7-A8B1-D3849C0BFF9F}" type="datetime1">
              <a:rPr lang="uk-UA" smtClean="0"/>
              <a:t>07.09.2024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C91DBD-AD37-4DC7-BA5B-3617B1F01065}" type="datetime1">
              <a:rPr lang="uk-UA" smtClean="0"/>
              <a:t>07.09.2024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5EFD717-D51E-4E0E-A785-39BA06985E12}" type="datetime1">
              <a:rPr lang="uk-UA" smtClean="0"/>
              <a:t>07.09.2024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457345E-CAB3-467D-97C6-CA18B216B0D3}" type="datetime1">
              <a:rPr lang="uk-UA" smtClean="0"/>
              <a:t>07.09.2024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2A2CC5-B2C6-4302-92FF-8C073FD1154B}"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1FF12-E23C-4EB5-872C-E805DC26905A}" type="datetime1">
              <a:rPr lang="uk-UA" smtClean="0"/>
              <a:t>07.09.2024</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A2CC5-B2C6-4302-92FF-8C073FD1154B}"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4a"/><Relationship Id="rId7"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5" Type="http://schemas.microsoft.com/office/2007/relationships/media" Target="../media/media9.m4a"/><Relationship Id="rId4" Type="http://schemas.openxmlformats.org/officeDocument/2006/relationships/audio" Target="../media/media8.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4v"/><Relationship Id="rId1" Type="http://schemas.microsoft.com/office/2007/relationships/media" Target="../media/media10.m4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audio" Target="../media/media14.m4a"/><Relationship Id="rId13" Type="http://schemas.microsoft.com/office/2007/relationships/media" Target="../media/media17.m4a"/><Relationship Id="rId18" Type="http://schemas.openxmlformats.org/officeDocument/2006/relationships/image" Target="../media/image4.png"/><Relationship Id="rId3" Type="http://schemas.microsoft.com/office/2007/relationships/media" Target="../media/media12.m4a"/><Relationship Id="rId7" Type="http://schemas.microsoft.com/office/2007/relationships/media" Target="../media/media14.m4a"/><Relationship Id="rId12" Type="http://schemas.openxmlformats.org/officeDocument/2006/relationships/audio" Target="../media/media16.m4a"/><Relationship Id="rId17" Type="http://schemas.openxmlformats.org/officeDocument/2006/relationships/slideLayout" Target="../slideLayouts/slideLayout7.xml"/><Relationship Id="rId2" Type="http://schemas.openxmlformats.org/officeDocument/2006/relationships/audio" Target="../media/media11.m4a"/><Relationship Id="rId16" Type="http://schemas.openxmlformats.org/officeDocument/2006/relationships/audio" Target="../media/media18.m4a"/><Relationship Id="rId1" Type="http://schemas.microsoft.com/office/2007/relationships/media" Target="../media/media11.m4a"/><Relationship Id="rId6" Type="http://schemas.openxmlformats.org/officeDocument/2006/relationships/audio" Target="../media/media13.m4a"/><Relationship Id="rId11" Type="http://schemas.microsoft.com/office/2007/relationships/media" Target="../media/media16.m4a"/><Relationship Id="rId5" Type="http://schemas.microsoft.com/office/2007/relationships/media" Target="../media/media13.m4a"/><Relationship Id="rId15" Type="http://schemas.microsoft.com/office/2007/relationships/media" Target="../media/media18.m4a"/><Relationship Id="rId10" Type="http://schemas.openxmlformats.org/officeDocument/2006/relationships/audio" Target="../media/media15.m4a"/><Relationship Id="rId4" Type="http://schemas.openxmlformats.org/officeDocument/2006/relationships/audio" Target="../media/media12.m4a"/><Relationship Id="rId9" Type="http://schemas.microsoft.com/office/2007/relationships/media" Target="../media/media15.m4a"/><Relationship Id="rId14" Type="http://schemas.openxmlformats.org/officeDocument/2006/relationships/audio" Target="../media/media17.m4a"/></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0.m4v"/><Relationship Id="rId1" Type="http://schemas.microsoft.com/office/2007/relationships/media" Target="../media/media20.m4v"/><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2.m4a"/><Relationship Id="rId7" Type="http://schemas.openxmlformats.org/officeDocument/2006/relationships/image" Target="../media/image2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4.m4a"/><Relationship Id="rId7" Type="http://schemas.openxmlformats.org/officeDocument/2006/relationships/image" Target="../media/image2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png"/><Relationship Id="rId5" Type="http://schemas.openxmlformats.org/officeDocument/2006/relationships/slideLayout" Target="../slideLayouts/slideLayout7.xml"/><Relationship Id="rId4" Type="http://schemas.openxmlformats.org/officeDocument/2006/relationships/audio" Target="../media/media24.m4a"/></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30.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hyperlink" Target="https://online.flippingbook.com/view/818861536/4/"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audio" Target="../media/media6.m4a"/><Relationship Id="rId3" Type="http://schemas.microsoft.com/office/2007/relationships/media" Target="../media/media4.m4a"/><Relationship Id="rId7" Type="http://schemas.microsoft.com/office/2007/relationships/media" Target="../media/media6.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4.png"/><Relationship Id="rId5" Type="http://schemas.microsoft.com/office/2007/relationships/media" Target="../media/media5.m4a"/><Relationship Id="rId10" Type="http://schemas.openxmlformats.org/officeDocument/2006/relationships/notesSlide" Target="../notesSlides/notesSlide2.xml"/><Relationship Id="rId4" Type="http://schemas.openxmlformats.org/officeDocument/2006/relationships/audio" Target="../media/media4.m4a"/><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057763" y="1235075"/>
            <a:ext cx="1986915" cy="1569660"/>
          </a:xfrm>
          <a:prstGeom prst="rect">
            <a:avLst/>
          </a:prstGeom>
          <a:noFill/>
        </p:spPr>
        <p:txBody>
          <a:bodyPr wrap="square" rtlCol="0">
            <a:spAutoFit/>
          </a:bodyPr>
          <a:lstStyle/>
          <a:p>
            <a:pPr algn="ctr"/>
            <a:r>
              <a:rPr lang="en-US" altLang="uk-UA" sz="4800" b="1" dirty="0">
                <a:solidFill>
                  <a:schemeClr val="bg1"/>
                </a:solidFill>
                <a:latin typeface="Monotype Corsiva" panose="03010101010201010101" pitchFamily="66" charset="0"/>
              </a:rPr>
              <a:t>Lesson </a:t>
            </a:r>
            <a:r>
              <a:rPr lang="uk-UA" altLang="uk-UA" sz="4800" b="1" dirty="0">
                <a:solidFill>
                  <a:schemeClr val="bg1"/>
                </a:solidFill>
                <a:latin typeface="Monotype Corsiva" panose="03010101010201010101" pitchFamily="66" charset="0"/>
              </a:rPr>
              <a:t>7</a:t>
            </a:r>
            <a:endParaRPr lang="uk-UA" altLang="en-US" sz="4800" b="1" dirty="0">
              <a:solidFill>
                <a:schemeClr val="bg1"/>
              </a:solidFill>
              <a:latin typeface="Monotype Corsiva" panose="03010101010201010101" pitchFamily="66" charset="0"/>
            </a:endParaRPr>
          </a:p>
        </p:txBody>
      </p:sp>
      <p:sp>
        <p:nvSpPr>
          <p:cNvPr id="6" name="TextBox 5"/>
          <p:cNvSpPr txBox="1"/>
          <p:nvPr/>
        </p:nvSpPr>
        <p:spPr>
          <a:xfrm>
            <a:off x="3162025" y="1286031"/>
            <a:ext cx="7655132" cy="2308324"/>
          </a:xfrm>
          <a:prstGeom prst="rect">
            <a:avLst/>
          </a:prstGeom>
          <a:noFill/>
        </p:spPr>
        <p:txBody>
          <a:bodyPr wrap="square" rtlCol="0">
            <a:spAutoFit/>
          </a:bodyPr>
          <a:lstStyle/>
          <a:p>
            <a:pPr algn="ctr"/>
            <a:r>
              <a:rPr lang="en-US" altLang="uk-UA" sz="7200" b="1" i="1" dirty="0">
                <a:solidFill>
                  <a:schemeClr val="tx2">
                    <a:lumMod val="50000"/>
                  </a:schemeClr>
                </a:solidFill>
              </a:rPr>
              <a:t>That’s me!</a:t>
            </a:r>
          </a:p>
          <a:p>
            <a:pPr algn="ctr"/>
            <a:r>
              <a:rPr lang="en-US" altLang="uk-UA" sz="7200" b="1" dirty="0">
                <a:solidFill>
                  <a:schemeClr val="tx2">
                    <a:lumMod val="50000"/>
                  </a:schemeClr>
                </a:solidFill>
              </a:rPr>
              <a:t>My school</a:t>
            </a:r>
          </a:p>
        </p:txBody>
      </p:sp>
      <p:sp>
        <p:nvSpPr>
          <p:cNvPr id="7" name="TextBox 6"/>
          <p:cNvSpPr txBox="1"/>
          <p:nvPr/>
        </p:nvSpPr>
        <p:spPr>
          <a:xfrm>
            <a:off x="850106" y="285916"/>
            <a:ext cx="2402230" cy="398780"/>
          </a:xfrm>
          <a:prstGeom prst="rect">
            <a:avLst/>
          </a:prstGeom>
          <a:noFill/>
        </p:spPr>
        <p:txBody>
          <a:bodyPr wrap="square" rtlCol="0">
            <a:spAutoFit/>
          </a:bodyPr>
          <a:lstStyle/>
          <a:p>
            <a:pPr algn="ctr"/>
            <a:r>
              <a:rPr lang="en-US" altLang="uk-UA" sz="2000" b="1" dirty="0">
                <a:solidFill>
                  <a:schemeClr val="bg1"/>
                </a:solidFill>
              </a:rPr>
              <a:t>English</a:t>
            </a:r>
          </a:p>
        </p:txBody>
      </p:sp>
      <p:pic>
        <p:nvPicPr>
          <p:cNvPr id="2" name="Рисунок 1">
            <a:extLst>
              <a:ext uri="{FF2B5EF4-FFF2-40B4-BE49-F238E27FC236}">
                <a16:creationId xmlns:a16="http://schemas.microsoft.com/office/drawing/2014/main" id="{190BB4F4-1357-932E-0591-0E45E0E91956}"/>
              </a:ext>
            </a:extLst>
          </p:cNvPr>
          <p:cNvPicPr>
            <a:picLocks noChangeAspect="1"/>
          </p:cNvPicPr>
          <p:nvPr/>
        </p:nvPicPr>
        <p:blipFill>
          <a:blip r:embed="rId4"/>
          <a:stretch>
            <a:fillRect/>
          </a:stretch>
        </p:blipFill>
        <p:spPr>
          <a:xfrm>
            <a:off x="4795735" y="3735121"/>
            <a:ext cx="4278143" cy="28369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191897" y="482095"/>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Complete with the Present Simple of the verbs in brackets</a:t>
            </a:r>
            <a:endParaRPr lang="en-US" altLang="uk-UA" sz="2000" b="1" dirty="0">
              <a:solidFill>
                <a:schemeClr val="bg1"/>
              </a:solidFill>
              <a:sym typeface="+mn-ea"/>
            </a:endParaRPr>
          </a:p>
        </p:txBody>
      </p:sp>
      <p:sp>
        <p:nvSpPr>
          <p:cNvPr id="2" name="TextBox 1">
            <a:extLst>
              <a:ext uri="{FF2B5EF4-FFF2-40B4-BE49-F238E27FC236}">
                <a16:creationId xmlns:a16="http://schemas.microsoft.com/office/drawing/2014/main" id="{22A82757-42CC-0D97-D41E-F6F40133ADA0}"/>
              </a:ext>
            </a:extLst>
          </p:cNvPr>
          <p:cNvSpPr txBox="1"/>
          <p:nvPr/>
        </p:nvSpPr>
        <p:spPr>
          <a:xfrm>
            <a:off x="214009" y="1235413"/>
            <a:ext cx="11754255" cy="5786199"/>
          </a:xfrm>
          <a:prstGeom prst="rect">
            <a:avLst/>
          </a:prstGeom>
          <a:noFill/>
        </p:spPr>
        <p:txBody>
          <a:bodyPr wrap="square" rtlCol="0">
            <a:spAutoFit/>
          </a:bodyPr>
          <a:lstStyle/>
          <a:p>
            <a:r>
              <a:rPr lang="en-US" sz="3200" b="1" i="1" dirty="0">
                <a:solidFill>
                  <a:srgbClr val="002060"/>
                </a:solidFill>
              </a:rPr>
              <a:t>1. William _______ (do) his homework when he ________(get) home.</a:t>
            </a:r>
          </a:p>
          <a:p>
            <a:r>
              <a:rPr lang="en-US" sz="3200" b="1" i="1" dirty="0">
                <a:solidFill>
                  <a:srgbClr val="002060"/>
                </a:solidFill>
              </a:rPr>
              <a:t>2.A:_______you ________ (finish) school at 3 pm. on Fridays?</a:t>
            </a:r>
          </a:p>
          <a:p>
            <a:r>
              <a:rPr lang="en-US" sz="3200" b="1" i="1" dirty="0">
                <a:solidFill>
                  <a:srgbClr val="002060"/>
                </a:solidFill>
              </a:rPr>
              <a:t>    B: No, we __________(finish)at 1:30.</a:t>
            </a:r>
          </a:p>
          <a:p>
            <a:r>
              <a:rPr lang="en-US" sz="3200" b="1" i="1" dirty="0">
                <a:solidFill>
                  <a:srgbClr val="002060"/>
                </a:solidFill>
              </a:rPr>
              <a:t>3. My mother ____________(not work) on Saturdays so she _________(go) shopping.</a:t>
            </a:r>
          </a:p>
          <a:p>
            <a:r>
              <a:rPr lang="en-US" sz="3200" b="1" i="1" dirty="0">
                <a:solidFill>
                  <a:srgbClr val="002060"/>
                </a:solidFill>
              </a:rPr>
              <a:t>4. A: When_______ your brother _________(practice) the guitar?</a:t>
            </a:r>
          </a:p>
          <a:p>
            <a:r>
              <a:rPr lang="en-US" sz="3200" b="1" i="1" dirty="0">
                <a:solidFill>
                  <a:srgbClr val="002060"/>
                </a:solidFill>
              </a:rPr>
              <a:t>     B: Every day after school and he also ________(play) the guitar at the weekend.</a:t>
            </a:r>
          </a:p>
          <a:p>
            <a:r>
              <a:rPr lang="en-US" sz="3200" b="1" i="1" dirty="0">
                <a:solidFill>
                  <a:srgbClr val="002060"/>
                </a:solidFill>
              </a:rPr>
              <a:t>5. Fay and Julie ____________(not stay) at home on Sundays. They ________(ride) their bikes in the park.</a:t>
            </a:r>
          </a:p>
          <a:p>
            <a:endParaRPr lang="en-US" dirty="0"/>
          </a:p>
        </p:txBody>
      </p:sp>
      <p:sp>
        <p:nvSpPr>
          <p:cNvPr id="3" name="Прямокутник: округлені кути 2">
            <a:extLst>
              <a:ext uri="{FF2B5EF4-FFF2-40B4-BE49-F238E27FC236}">
                <a16:creationId xmlns:a16="http://schemas.microsoft.com/office/drawing/2014/main" id="{C13C8D7B-03FC-AA84-F154-9EBC9669FD76}"/>
              </a:ext>
            </a:extLst>
          </p:cNvPr>
          <p:cNvSpPr/>
          <p:nvPr/>
        </p:nvSpPr>
        <p:spPr>
          <a:xfrm>
            <a:off x="2191897" y="1274817"/>
            <a:ext cx="119553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does</a:t>
            </a:r>
            <a:r>
              <a:rPr lang="en-US" dirty="0"/>
              <a:t> </a:t>
            </a:r>
            <a:endParaRPr lang="pl-PL" dirty="0"/>
          </a:p>
        </p:txBody>
      </p:sp>
      <p:sp>
        <p:nvSpPr>
          <p:cNvPr id="4" name="Прямокутник: округлені кути 3">
            <a:extLst>
              <a:ext uri="{FF2B5EF4-FFF2-40B4-BE49-F238E27FC236}">
                <a16:creationId xmlns:a16="http://schemas.microsoft.com/office/drawing/2014/main" id="{6EDA0A73-544B-2889-2466-C5B56BF46D54}"/>
              </a:ext>
            </a:extLst>
          </p:cNvPr>
          <p:cNvSpPr/>
          <p:nvPr/>
        </p:nvSpPr>
        <p:spPr>
          <a:xfrm>
            <a:off x="8550544" y="1274817"/>
            <a:ext cx="119553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gets</a:t>
            </a:r>
            <a:r>
              <a:rPr lang="en-US" dirty="0"/>
              <a:t> </a:t>
            </a:r>
            <a:endParaRPr lang="pl-PL" dirty="0"/>
          </a:p>
        </p:txBody>
      </p:sp>
      <p:sp>
        <p:nvSpPr>
          <p:cNvPr id="5" name="Прямокутник: округлені кути 4">
            <a:extLst>
              <a:ext uri="{FF2B5EF4-FFF2-40B4-BE49-F238E27FC236}">
                <a16:creationId xmlns:a16="http://schemas.microsoft.com/office/drawing/2014/main" id="{176048F7-2328-5DC5-3AF7-DADF994D12BC}"/>
              </a:ext>
            </a:extLst>
          </p:cNvPr>
          <p:cNvSpPr/>
          <p:nvPr/>
        </p:nvSpPr>
        <p:spPr>
          <a:xfrm>
            <a:off x="996358" y="2254068"/>
            <a:ext cx="119553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Do</a:t>
            </a:r>
            <a:r>
              <a:rPr lang="en-US" dirty="0"/>
              <a:t> </a:t>
            </a:r>
            <a:endParaRPr lang="pl-PL" dirty="0"/>
          </a:p>
        </p:txBody>
      </p:sp>
      <p:sp>
        <p:nvSpPr>
          <p:cNvPr id="6" name="Прямокутник: округлені кути 5">
            <a:extLst>
              <a:ext uri="{FF2B5EF4-FFF2-40B4-BE49-F238E27FC236}">
                <a16:creationId xmlns:a16="http://schemas.microsoft.com/office/drawing/2014/main" id="{CD84771B-9711-0422-0017-BF9200B5D97D}"/>
              </a:ext>
            </a:extLst>
          </p:cNvPr>
          <p:cNvSpPr/>
          <p:nvPr/>
        </p:nvSpPr>
        <p:spPr>
          <a:xfrm>
            <a:off x="3093397" y="2289186"/>
            <a:ext cx="159533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finish</a:t>
            </a:r>
            <a:r>
              <a:rPr lang="en-US" dirty="0"/>
              <a:t> </a:t>
            </a:r>
            <a:endParaRPr lang="pl-PL" dirty="0"/>
          </a:p>
        </p:txBody>
      </p:sp>
      <p:sp>
        <p:nvSpPr>
          <p:cNvPr id="8" name="Прямокутник: округлені кути 7">
            <a:extLst>
              <a:ext uri="{FF2B5EF4-FFF2-40B4-BE49-F238E27FC236}">
                <a16:creationId xmlns:a16="http://schemas.microsoft.com/office/drawing/2014/main" id="{A96262F7-F413-EEDF-EE78-E870B1C5E79C}"/>
              </a:ext>
            </a:extLst>
          </p:cNvPr>
          <p:cNvSpPr/>
          <p:nvPr/>
        </p:nvSpPr>
        <p:spPr>
          <a:xfrm>
            <a:off x="2589768" y="2756653"/>
            <a:ext cx="159533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finish</a:t>
            </a:r>
            <a:r>
              <a:rPr lang="en-US" dirty="0"/>
              <a:t> </a:t>
            </a:r>
            <a:endParaRPr lang="pl-PL" dirty="0"/>
          </a:p>
        </p:txBody>
      </p:sp>
      <p:sp>
        <p:nvSpPr>
          <p:cNvPr id="9" name="Прямокутник: округлені кути 8">
            <a:extLst>
              <a:ext uri="{FF2B5EF4-FFF2-40B4-BE49-F238E27FC236}">
                <a16:creationId xmlns:a16="http://schemas.microsoft.com/office/drawing/2014/main" id="{95CA129C-F56C-B92D-566B-62E9F9AEC2C6}"/>
              </a:ext>
            </a:extLst>
          </p:cNvPr>
          <p:cNvSpPr/>
          <p:nvPr/>
        </p:nvSpPr>
        <p:spPr>
          <a:xfrm>
            <a:off x="2589768" y="3253020"/>
            <a:ext cx="248806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doesn’t work</a:t>
            </a:r>
            <a:r>
              <a:rPr lang="en-US" dirty="0"/>
              <a:t> </a:t>
            </a:r>
            <a:endParaRPr lang="pl-PL" dirty="0"/>
          </a:p>
        </p:txBody>
      </p:sp>
      <p:sp>
        <p:nvSpPr>
          <p:cNvPr id="10" name="Прямокутник: округлені кути 9">
            <a:extLst>
              <a:ext uri="{FF2B5EF4-FFF2-40B4-BE49-F238E27FC236}">
                <a16:creationId xmlns:a16="http://schemas.microsoft.com/office/drawing/2014/main" id="{16F53FF8-5110-2D03-31FB-0A5883D8C5DF}"/>
              </a:ext>
            </a:extLst>
          </p:cNvPr>
          <p:cNvSpPr/>
          <p:nvPr/>
        </p:nvSpPr>
        <p:spPr>
          <a:xfrm>
            <a:off x="395593" y="3718613"/>
            <a:ext cx="159533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goes</a:t>
            </a:r>
            <a:r>
              <a:rPr lang="en-US" dirty="0"/>
              <a:t> </a:t>
            </a:r>
            <a:endParaRPr lang="pl-PL" dirty="0"/>
          </a:p>
        </p:txBody>
      </p:sp>
      <p:sp>
        <p:nvSpPr>
          <p:cNvPr id="11" name="Прямокутник: округлені кути 10">
            <a:extLst>
              <a:ext uri="{FF2B5EF4-FFF2-40B4-BE49-F238E27FC236}">
                <a16:creationId xmlns:a16="http://schemas.microsoft.com/office/drawing/2014/main" id="{84021E32-B3B2-3458-94DF-17A664A03B97}"/>
              </a:ext>
            </a:extLst>
          </p:cNvPr>
          <p:cNvSpPr/>
          <p:nvPr/>
        </p:nvSpPr>
        <p:spPr>
          <a:xfrm>
            <a:off x="6091136" y="4192033"/>
            <a:ext cx="159533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practice</a:t>
            </a:r>
            <a:r>
              <a:rPr lang="en-US" dirty="0"/>
              <a:t> </a:t>
            </a:r>
            <a:endParaRPr lang="pl-PL" dirty="0"/>
          </a:p>
        </p:txBody>
      </p:sp>
      <p:sp>
        <p:nvSpPr>
          <p:cNvPr id="12" name="Прямокутник: округлені кути 11">
            <a:extLst>
              <a:ext uri="{FF2B5EF4-FFF2-40B4-BE49-F238E27FC236}">
                <a16:creationId xmlns:a16="http://schemas.microsoft.com/office/drawing/2014/main" id="{88535A1E-5127-16CC-BD42-01D9CBA77D6E}"/>
              </a:ext>
            </a:extLst>
          </p:cNvPr>
          <p:cNvSpPr/>
          <p:nvPr/>
        </p:nvSpPr>
        <p:spPr>
          <a:xfrm>
            <a:off x="7080080" y="4724021"/>
            <a:ext cx="159533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plays</a:t>
            </a:r>
            <a:r>
              <a:rPr lang="en-US" dirty="0"/>
              <a:t> </a:t>
            </a:r>
            <a:endParaRPr lang="pl-PL" dirty="0"/>
          </a:p>
        </p:txBody>
      </p:sp>
      <p:sp>
        <p:nvSpPr>
          <p:cNvPr id="13" name="Прямокутник: округлені кути 12">
            <a:extLst>
              <a:ext uri="{FF2B5EF4-FFF2-40B4-BE49-F238E27FC236}">
                <a16:creationId xmlns:a16="http://schemas.microsoft.com/office/drawing/2014/main" id="{397F23F3-CA77-C8F0-2FD6-EF2D9F59D62F}"/>
              </a:ext>
            </a:extLst>
          </p:cNvPr>
          <p:cNvSpPr/>
          <p:nvPr/>
        </p:nvSpPr>
        <p:spPr>
          <a:xfrm>
            <a:off x="2957209" y="5698836"/>
            <a:ext cx="241245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don’t stay</a:t>
            </a:r>
            <a:r>
              <a:rPr lang="en-US" dirty="0"/>
              <a:t> </a:t>
            </a:r>
            <a:endParaRPr lang="pl-PL" dirty="0"/>
          </a:p>
        </p:txBody>
      </p:sp>
      <p:sp>
        <p:nvSpPr>
          <p:cNvPr id="14" name="Прямокутник: округлені кути 13">
            <a:extLst>
              <a:ext uri="{FF2B5EF4-FFF2-40B4-BE49-F238E27FC236}">
                <a16:creationId xmlns:a16="http://schemas.microsoft.com/office/drawing/2014/main" id="{1FB23A9C-7D14-DBC7-EEA3-3E685C64E637}"/>
              </a:ext>
            </a:extLst>
          </p:cNvPr>
          <p:cNvSpPr/>
          <p:nvPr/>
        </p:nvSpPr>
        <p:spPr>
          <a:xfrm>
            <a:off x="395593" y="6167653"/>
            <a:ext cx="159533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ride</a:t>
            </a:r>
            <a:r>
              <a:rPr lang="en-US" dirty="0"/>
              <a:t> </a:t>
            </a:r>
            <a:endParaRPr lang="pl-PL" dirty="0"/>
          </a:p>
        </p:txBody>
      </p:sp>
      <p:sp>
        <p:nvSpPr>
          <p:cNvPr id="15" name="Прямокутник: округлені кути 14">
            <a:extLst>
              <a:ext uri="{FF2B5EF4-FFF2-40B4-BE49-F238E27FC236}">
                <a16:creationId xmlns:a16="http://schemas.microsoft.com/office/drawing/2014/main" id="{74F64780-80FD-C4A0-6475-998C029F0CF4}"/>
              </a:ext>
            </a:extLst>
          </p:cNvPr>
          <p:cNvSpPr/>
          <p:nvPr/>
        </p:nvSpPr>
        <p:spPr>
          <a:xfrm>
            <a:off x="2191897" y="4191284"/>
            <a:ext cx="119553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rPr>
              <a:t>does</a:t>
            </a:r>
            <a:r>
              <a:rPr lang="en-US" dirty="0"/>
              <a:t> </a:t>
            </a:r>
            <a:endParaRPr lang="pl-PL" dirty="0"/>
          </a:p>
        </p:txBody>
      </p:sp>
    </p:spTree>
    <p:extLst>
      <p:ext uri="{BB962C8B-B14F-4D97-AF65-F5344CB8AC3E}">
        <p14:creationId xmlns:p14="http://schemas.microsoft.com/office/powerpoint/2010/main" val="99050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randombar(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9"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5860474" y="1536322"/>
            <a:ext cx="6162098" cy="44672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PRONUNCIATION</a:t>
            </a:r>
          </a:p>
          <a:p>
            <a:pPr algn="ctr"/>
            <a:r>
              <a:rPr lang="en-US" sz="5400" b="1" dirty="0">
                <a:latin typeface="+mn-lt"/>
              </a:rPr>
              <a:t>a) Listen and repeat. What’s the difference between a, b and c? </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with Student’s 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168127" y="1418656"/>
            <a:ext cx="4488873" cy="4702628"/>
          </a:xfrm>
          <a:prstGeom prst="roundRect">
            <a:avLst/>
          </a:prstGeom>
          <a:solidFill>
            <a:schemeClr val="accent1">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Student’s Book</a:t>
            </a:r>
          </a:p>
          <a:p>
            <a:pPr algn="ctr"/>
            <a:r>
              <a:rPr lang="en-US" sz="5400" b="1" dirty="0">
                <a:solidFill>
                  <a:schemeClr val="bg1"/>
                </a:solidFill>
                <a:effectLst>
                  <a:outerShdw blurRad="38100" dist="38100" dir="2700000" algn="tl">
                    <a:srgbClr val="000000">
                      <a:alpha val="43137"/>
                    </a:srgbClr>
                  </a:outerShdw>
                </a:effectLst>
              </a:rPr>
              <a:t>(ex.4,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169428" y="4647868"/>
            <a:ext cx="2572735" cy="2091109"/>
          </a:xfrm>
          <a:prstGeom prst="rect">
            <a:avLst/>
          </a:prstGeom>
        </p:spPr>
      </p:pic>
    </p:spTree>
    <p:extLst>
      <p:ext uri="{BB962C8B-B14F-4D97-AF65-F5344CB8AC3E}">
        <p14:creationId xmlns:p14="http://schemas.microsoft.com/office/powerpoint/2010/main" val="352968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9990" y="540461"/>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What’s the difference between a, b and c? </a:t>
            </a:r>
            <a:endParaRPr lang="en-US" altLang="uk-UA" sz="2000" b="1" dirty="0">
              <a:solidFill>
                <a:schemeClr val="bg1"/>
              </a:solidFill>
              <a:sym typeface="+mn-ea"/>
            </a:endParaRPr>
          </a:p>
        </p:txBody>
      </p:sp>
      <p:sp>
        <p:nvSpPr>
          <p:cNvPr id="6" name="Куб 5">
            <a:extLst>
              <a:ext uri="{FF2B5EF4-FFF2-40B4-BE49-F238E27FC236}">
                <a16:creationId xmlns:a16="http://schemas.microsoft.com/office/drawing/2014/main" id="{4A10D4CA-E654-58E7-C6B3-EF4EC44DA69E}"/>
              </a:ext>
            </a:extLst>
          </p:cNvPr>
          <p:cNvSpPr/>
          <p:nvPr/>
        </p:nvSpPr>
        <p:spPr>
          <a:xfrm>
            <a:off x="623455" y="1350818"/>
            <a:ext cx="4364181" cy="108065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ln>
                  <a:solidFill>
                    <a:sysClr val="windowText" lastClr="000000"/>
                  </a:solidFill>
                </a:ln>
              </a:rPr>
              <a:t>a. lunch</a:t>
            </a:r>
            <a:endParaRPr lang="pl-PL" sz="6000" b="1" dirty="0">
              <a:ln>
                <a:solidFill>
                  <a:sysClr val="windowText" lastClr="000000"/>
                </a:solidFill>
              </a:ln>
            </a:endParaRPr>
          </a:p>
        </p:txBody>
      </p:sp>
      <p:sp>
        <p:nvSpPr>
          <p:cNvPr id="8" name="Куб 7">
            <a:extLst>
              <a:ext uri="{FF2B5EF4-FFF2-40B4-BE49-F238E27FC236}">
                <a16:creationId xmlns:a16="http://schemas.microsoft.com/office/drawing/2014/main" id="{D4147BB7-4B7B-C63E-C0A8-F171CDCF7693}"/>
              </a:ext>
            </a:extLst>
          </p:cNvPr>
          <p:cNvSpPr/>
          <p:nvPr/>
        </p:nvSpPr>
        <p:spPr>
          <a:xfrm>
            <a:off x="3532137" y="3193473"/>
            <a:ext cx="4364181" cy="1080655"/>
          </a:xfrm>
          <a:prstGeom prst="cub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6000" b="1" dirty="0">
                <a:ln>
                  <a:solidFill>
                    <a:sysClr val="windowText" lastClr="000000"/>
                  </a:solidFill>
                </a:ln>
              </a:rPr>
              <a:t>b. lab</a:t>
            </a:r>
            <a:endParaRPr lang="pl-PL" sz="6000" b="1" dirty="0">
              <a:ln>
                <a:solidFill>
                  <a:sysClr val="windowText" lastClr="000000"/>
                </a:solidFill>
              </a:ln>
            </a:endParaRPr>
          </a:p>
        </p:txBody>
      </p:sp>
      <p:sp>
        <p:nvSpPr>
          <p:cNvPr id="10" name="Куб 9">
            <a:extLst>
              <a:ext uri="{FF2B5EF4-FFF2-40B4-BE49-F238E27FC236}">
                <a16:creationId xmlns:a16="http://schemas.microsoft.com/office/drawing/2014/main" id="{8A4E8941-8E43-B241-9DC8-4BA4D2C2D32D}"/>
              </a:ext>
            </a:extLst>
          </p:cNvPr>
          <p:cNvSpPr/>
          <p:nvPr/>
        </p:nvSpPr>
        <p:spPr>
          <a:xfrm>
            <a:off x="7335209" y="5036128"/>
            <a:ext cx="4364181" cy="1080655"/>
          </a:xfrm>
          <a:prstGeom prst="cub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6000" b="1" dirty="0">
                <a:ln>
                  <a:solidFill>
                    <a:sysClr val="windowText" lastClr="000000"/>
                  </a:solidFill>
                </a:ln>
              </a:rPr>
              <a:t>c. place</a:t>
            </a:r>
            <a:endParaRPr lang="pl-PL" sz="6000" b="1" dirty="0">
              <a:ln>
                <a:solidFill>
                  <a:sysClr val="windowText" lastClr="000000"/>
                </a:solidFill>
              </a:ln>
            </a:endParaRPr>
          </a:p>
        </p:txBody>
      </p:sp>
      <p:pic>
        <p:nvPicPr>
          <p:cNvPr id="2" name="Записаний звук">
            <a:hlinkClick r:id="" action="ppaction://media"/>
            <a:extLst>
              <a:ext uri="{FF2B5EF4-FFF2-40B4-BE49-F238E27FC236}">
                <a16:creationId xmlns:a16="http://schemas.microsoft.com/office/drawing/2014/main" id="{20323278-ABF0-7A6D-9FF0-E896295A5C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5992605"/>
            <a:ext cx="609600" cy="609600"/>
          </a:xfrm>
          <a:prstGeom prst="rect">
            <a:avLst/>
          </a:prstGeom>
        </p:spPr>
      </p:pic>
      <p:pic>
        <p:nvPicPr>
          <p:cNvPr id="3" name="Записаний звук">
            <a:hlinkClick r:id="" action="ppaction://media"/>
            <a:extLst>
              <a:ext uri="{FF2B5EF4-FFF2-40B4-BE49-F238E27FC236}">
                <a16:creationId xmlns:a16="http://schemas.microsoft.com/office/drawing/2014/main" id="{357E7A7D-9A9C-05FB-0885-F61D14A09C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09600" y="5992605"/>
            <a:ext cx="609600" cy="609600"/>
          </a:xfrm>
          <a:prstGeom prst="rect">
            <a:avLst/>
          </a:prstGeom>
        </p:spPr>
      </p:pic>
      <p:pic>
        <p:nvPicPr>
          <p:cNvPr id="4" name="Записаний звук">
            <a:hlinkClick r:id="" action="ppaction://media"/>
            <a:extLst>
              <a:ext uri="{FF2B5EF4-FFF2-40B4-BE49-F238E27FC236}">
                <a16:creationId xmlns:a16="http://schemas.microsoft.com/office/drawing/2014/main" id="{951D204D-E9E9-2FCF-2B64-335B4F2BA415}"/>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09600" y="5992605"/>
            <a:ext cx="609600" cy="609600"/>
          </a:xfrm>
          <a:prstGeom prst="rect">
            <a:avLst/>
          </a:prstGeom>
        </p:spPr>
      </p:pic>
    </p:spTree>
    <p:extLst>
      <p:ext uri="{BB962C8B-B14F-4D97-AF65-F5344CB8AC3E}">
        <p14:creationId xmlns:p14="http://schemas.microsoft.com/office/powerpoint/2010/main" val="396572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4299"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ppt_w</p:attrName>
                                        </p:attrNameLst>
                                      </p:cBhvr>
                                      <p:tavLst>
                                        <p:tav tm="0" fmla="#ppt_w*sin(2.5*pi*$)">
                                          <p:val>
                                            <p:fltVal val="0"/>
                                          </p:val>
                                        </p:tav>
                                        <p:tav tm="100000">
                                          <p:val>
                                            <p:fltVal val="1"/>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childTnLst>
                                </p:cTn>
                              </p:par>
                              <p:par>
                                <p:cTn id="19" presetID="1" presetClass="mediacall" presetSubtype="0" fill="hold" nodeType="withEffect">
                                  <p:stCondLst>
                                    <p:cond delay="0"/>
                                  </p:stCondLst>
                                  <p:childTnLst>
                                    <p:cmd type="call" cmd="playFrom(0.0)">
                                      <p:cBhvr>
                                        <p:cTn id="20" dur="4741" fill="hold"/>
                                        <p:tgtEl>
                                          <p:spTgt spid="3"/>
                                        </p:tgtEl>
                                      </p:cBhvr>
                                    </p:cmd>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anim calcmode="lin" valueType="num">
                                      <p:cBhvr>
                                        <p:cTn id="26" dur="2000" fill="hold"/>
                                        <p:tgtEl>
                                          <p:spTgt spid="10"/>
                                        </p:tgtEl>
                                        <p:attrNameLst>
                                          <p:attrName>ppt_w</p:attrName>
                                        </p:attrNameLst>
                                      </p:cBhvr>
                                      <p:tavLst>
                                        <p:tav tm="0" fmla="#ppt_w*sin(2.5*pi*$)">
                                          <p:val>
                                            <p:fltVal val="0"/>
                                          </p:val>
                                        </p:tav>
                                        <p:tav tm="100000">
                                          <p:val>
                                            <p:fltVal val="1"/>
                                          </p:val>
                                        </p:tav>
                                      </p:tavLst>
                                    </p:anim>
                                    <p:anim calcmode="lin" valueType="num">
                                      <p:cBhvr>
                                        <p:cTn id="27" dur="2000" fill="hold"/>
                                        <p:tgtEl>
                                          <p:spTgt spid="10"/>
                                        </p:tgtEl>
                                        <p:attrNameLst>
                                          <p:attrName>ppt_h</p:attrName>
                                        </p:attrNameLst>
                                      </p:cBhvr>
                                      <p:tavLst>
                                        <p:tav tm="0">
                                          <p:val>
                                            <p:strVal val="#ppt_h"/>
                                          </p:val>
                                        </p:tav>
                                        <p:tav tm="100000">
                                          <p:val>
                                            <p:strVal val="#ppt_h"/>
                                          </p:val>
                                        </p:tav>
                                      </p:tavLst>
                                    </p:anim>
                                  </p:childTnLst>
                                </p:cTn>
                              </p:par>
                              <p:par>
                                <p:cTn id="28" presetID="1" presetClass="mediacall" presetSubtype="0" fill="hold" nodeType="withEffect">
                                  <p:stCondLst>
                                    <p:cond delay="0"/>
                                  </p:stCondLst>
                                  <p:childTnLst>
                                    <p:cmd type="call" cmd="playFrom(0.0)">
                                      <p:cBhvr>
                                        <p:cTn id="29" dur="4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37996" y="494529"/>
            <a:ext cx="9740644"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a:ea typeface="+mn-ea"/>
                <a:cs typeface="+mn-cs"/>
              </a:rPr>
              <a:t>Gymnastics for the eyes</a:t>
            </a:r>
            <a:endParaRPr kumimoji="0" lang="uk-UA"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Рисунок 5">
            <a:extLst>
              <a:ext uri="{FF2B5EF4-FFF2-40B4-BE49-F238E27FC236}">
                <a16:creationId xmlns:a16="http://schemas.microsoft.com/office/drawing/2014/main" id="{14EAC9FA-CED9-4917-B1F8-AB7C2513D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8" y="494529"/>
            <a:ext cx="12192000" cy="6858000"/>
          </a:xfrm>
          <a:prstGeom prst="rect">
            <a:avLst/>
          </a:prstGeom>
        </p:spPr>
      </p:pic>
      <p:pic>
        <p:nvPicPr>
          <p:cNvPr id="7" name="Рисунок 6">
            <a:extLst>
              <a:ext uri="{FF2B5EF4-FFF2-40B4-BE49-F238E27FC236}">
                <a16:creationId xmlns:a16="http://schemas.microsoft.com/office/drawing/2014/main" id="{172F446C-E6A4-4BB5-BB4E-3C3A51108286}"/>
              </a:ext>
            </a:extLst>
          </p:cNvPr>
          <p:cNvPicPr>
            <a:picLocks noChangeAspect="1"/>
          </p:cNvPicPr>
          <p:nvPr/>
        </p:nvPicPr>
        <p:blipFill rotWithShape="1">
          <a:blip r:embed="rId5">
            <a:extLst>
              <a:ext uri="{28A0092B-C50C-407E-A947-70E740481C1C}">
                <a14:useLocalDpi xmlns:a14="http://schemas.microsoft.com/office/drawing/2010/main" val="0"/>
              </a:ext>
            </a:extLst>
          </a:blip>
          <a:srcRect l="856" t="13334" r="91845" b="74110"/>
          <a:stretch/>
        </p:blipFill>
        <p:spPr>
          <a:xfrm>
            <a:off x="56012" y="1271970"/>
            <a:ext cx="889961" cy="861134"/>
          </a:xfrm>
          <a:prstGeom prst="rect">
            <a:avLst/>
          </a:prstGeom>
        </p:spPr>
      </p:pic>
      <p:pic>
        <p:nvPicPr>
          <p:cNvPr id="8" name="Рисунок 7">
            <a:extLst>
              <a:ext uri="{FF2B5EF4-FFF2-40B4-BE49-F238E27FC236}">
                <a16:creationId xmlns:a16="http://schemas.microsoft.com/office/drawing/2014/main" id="{67DA7EE7-2306-4253-9E7A-C14FA7B4CA85}"/>
              </a:ext>
            </a:extLst>
          </p:cNvPr>
          <p:cNvPicPr>
            <a:picLocks noChangeAspect="1"/>
          </p:cNvPicPr>
          <p:nvPr/>
        </p:nvPicPr>
        <p:blipFill rotWithShape="1">
          <a:blip r:embed="rId5">
            <a:extLst>
              <a:ext uri="{28A0092B-C50C-407E-A947-70E740481C1C}">
                <a14:useLocalDpi xmlns:a14="http://schemas.microsoft.com/office/drawing/2010/main" val="0"/>
              </a:ext>
            </a:extLst>
          </a:blip>
          <a:srcRect l="13015" t="16156" r="79686" b="74110"/>
          <a:stretch/>
        </p:blipFill>
        <p:spPr>
          <a:xfrm>
            <a:off x="2545966" y="1170555"/>
            <a:ext cx="889961" cy="667579"/>
          </a:xfrm>
          <a:prstGeom prst="rect">
            <a:avLst/>
          </a:prstGeom>
        </p:spPr>
      </p:pic>
      <p:pic>
        <p:nvPicPr>
          <p:cNvPr id="9" name="Рисунок 8">
            <a:extLst>
              <a:ext uri="{FF2B5EF4-FFF2-40B4-BE49-F238E27FC236}">
                <a16:creationId xmlns:a16="http://schemas.microsoft.com/office/drawing/2014/main" id="{8A1CF699-C01F-418F-BA9A-FEAAF51CF228}"/>
              </a:ext>
            </a:extLst>
          </p:cNvPr>
          <p:cNvPicPr>
            <a:picLocks noChangeAspect="1"/>
          </p:cNvPicPr>
          <p:nvPr/>
        </p:nvPicPr>
        <p:blipFill rotWithShape="1">
          <a:blip r:embed="rId5">
            <a:extLst>
              <a:ext uri="{28A0092B-C50C-407E-A947-70E740481C1C}">
                <a14:useLocalDpi xmlns:a14="http://schemas.microsoft.com/office/drawing/2010/main" val="0"/>
              </a:ext>
            </a:extLst>
          </a:blip>
          <a:srcRect l="26813" t="16156" r="62305" b="74110"/>
          <a:stretch/>
        </p:blipFill>
        <p:spPr>
          <a:xfrm>
            <a:off x="4834332" y="1297240"/>
            <a:ext cx="1326769" cy="667579"/>
          </a:xfrm>
          <a:prstGeom prst="rect">
            <a:avLst/>
          </a:prstGeom>
        </p:spPr>
      </p:pic>
      <p:pic>
        <p:nvPicPr>
          <p:cNvPr id="10" name="Рисунок 9">
            <a:extLst>
              <a:ext uri="{FF2B5EF4-FFF2-40B4-BE49-F238E27FC236}">
                <a16:creationId xmlns:a16="http://schemas.microsoft.com/office/drawing/2014/main" id="{A71F4DB4-615D-4C36-B9E7-B320F50BCB5C}"/>
              </a:ext>
            </a:extLst>
          </p:cNvPr>
          <p:cNvPicPr>
            <a:picLocks noChangeAspect="1"/>
          </p:cNvPicPr>
          <p:nvPr/>
        </p:nvPicPr>
        <p:blipFill rotWithShape="1">
          <a:blip r:embed="rId5">
            <a:extLst>
              <a:ext uri="{28A0092B-C50C-407E-A947-70E740481C1C}">
                <a14:useLocalDpi xmlns:a14="http://schemas.microsoft.com/office/drawing/2010/main" val="0"/>
              </a:ext>
            </a:extLst>
          </a:blip>
          <a:srcRect l="40838" t="14023" r="48280" b="76243"/>
          <a:stretch/>
        </p:blipFill>
        <p:spPr>
          <a:xfrm>
            <a:off x="7691796" y="1047751"/>
            <a:ext cx="1326769" cy="667579"/>
          </a:xfrm>
          <a:prstGeom prst="rect">
            <a:avLst/>
          </a:prstGeom>
        </p:spPr>
      </p:pic>
      <p:pic>
        <p:nvPicPr>
          <p:cNvPr id="11" name="Рисунок 10">
            <a:extLst>
              <a:ext uri="{FF2B5EF4-FFF2-40B4-BE49-F238E27FC236}">
                <a16:creationId xmlns:a16="http://schemas.microsoft.com/office/drawing/2014/main" id="{DF2A58A8-906C-4B28-B5D0-5AD2DCB5DD7E}"/>
              </a:ext>
            </a:extLst>
          </p:cNvPr>
          <p:cNvPicPr>
            <a:picLocks noChangeAspect="1"/>
          </p:cNvPicPr>
          <p:nvPr/>
        </p:nvPicPr>
        <p:blipFill rotWithShape="1">
          <a:blip r:embed="rId5">
            <a:extLst>
              <a:ext uri="{28A0092B-C50C-407E-A947-70E740481C1C}">
                <a14:useLocalDpi xmlns:a14="http://schemas.microsoft.com/office/drawing/2010/main" val="0"/>
              </a:ext>
            </a:extLst>
          </a:blip>
          <a:srcRect l="2971" t="27489" r="86147" b="62493"/>
          <a:stretch/>
        </p:blipFill>
        <p:spPr>
          <a:xfrm>
            <a:off x="10573058" y="1219348"/>
            <a:ext cx="1326769" cy="687075"/>
          </a:xfrm>
          <a:prstGeom prst="rect">
            <a:avLst/>
          </a:prstGeom>
        </p:spPr>
      </p:pic>
      <p:pic>
        <p:nvPicPr>
          <p:cNvPr id="12" name="Рисунок 11">
            <a:extLst>
              <a:ext uri="{FF2B5EF4-FFF2-40B4-BE49-F238E27FC236}">
                <a16:creationId xmlns:a16="http://schemas.microsoft.com/office/drawing/2014/main" id="{731CD516-2A97-45C0-BAEA-AC35A79186BE}"/>
              </a:ext>
            </a:extLst>
          </p:cNvPr>
          <p:cNvPicPr>
            <a:picLocks noChangeAspect="1"/>
          </p:cNvPicPr>
          <p:nvPr/>
        </p:nvPicPr>
        <p:blipFill rotWithShape="1">
          <a:blip r:embed="rId5">
            <a:extLst>
              <a:ext uri="{28A0092B-C50C-407E-A947-70E740481C1C}">
                <a14:useLocalDpi xmlns:a14="http://schemas.microsoft.com/office/drawing/2010/main" val="0"/>
              </a:ext>
            </a:extLst>
          </a:blip>
          <a:srcRect l="17971" t="25383" r="71147" b="62785"/>
          <a:stretch/>
        </p:blipFill>
        <p:spPr>
          <a:xfrm>
            <a:off x="9945134" y="3723733"/>
            <a:ext cx="929702" cy="568624"/>
          </a:xfrm>
          <a:prstGeom prst="rect">
            <a:avLst/>
          </a:prstGeom>
        </p:spPr>
      </p:pic>
      <p:pic>
        <p:nvPicPr>
          <p:cNvPr id="13" name="Рисунок 12">
            <a:extLst>
              <a:ext uri="{FF2B5EF4-FFF2-40B4-BE49-F238E27FC236}">
                <a16:creationId xmlns:a16="http://schemas.microsoft.com/office/drawing/2014/main" id="{A53E57C0-E6A1-46F4-8A3A-1445EFE30670}"/>
              </a:ext>
            </a:extLst>
          </p:cNvPr>
          <p:cNvPicPr>
            <a:picLocks noChangeAspect="1"/>
          </p:cNvPicPr>
          <p:nvPr/>
        </p:nvPicPr>
        <p:blipFill rotWithShape="1">
          <a:blip r:embed="rId5">
            <a:extLst>
              <a:ext uri="{28A0092B-C50C-407E-A947-70E740481C1C}">
                <a14:useLocalDpi xmlns:a14="http://schemas.microsoft.com/office/drawing/2010/main" val="0"/>
              </a:ext>
            </a:extLst>
          </a:blip>
          <a:srcRect l="33173" t="25383" r="55945" b="62785"/>
          <a:stretch/>
        </p:blipFill>
        <p:spPr>
          <a:xfrm>
            <a:off x="9051636" y="5816026"/>
            <a:ext cx="1326769" cy="811478"/>
          </a:xfrm>
          <a:prstGeom prst="rect">
            <a:avLst/>
          </a:prstGeom>
        </p:spPr>
      </p:pic>
      <p:pic>
        <p:nvPicPr>
          <p:cNvPr id="14" name="Рисунок 13">
            <a:extLst>
              <a:ext uri="{FF2B5EF4-FFF2-40B4-BE49-F238E27FC236}">
                <a16:creationId xmlns:a16="http://schemas.microsoft.com/office/drawing/2014/main" id="{7128C62F-184F-494E-9167-A2D3470E3D88}"/>
              </a:ext>
            </a:extLst>
          </p:cNvPr>
          <p:cNvPicPr>
            <a:picLocks noChangeAspect="1"/>
          </p:cNvPicPr>
          <p:nvPr/>
        </p:nvPicPr>
        <p:blipFill rotWithShape="1">
          <a:blip r:embed="rId5">
            <a:extLst>
              <a:ext uri="{28A0092B-C50C-407E-A947-70E740481C1C}">
                <a14:useLocalDpi xmlns:a14="http://schemas.microsoft.com/office/drawing/2010/main" val="0"/>
              </a:ext>
            </a:extLst>
          </a:blip>
          <a:srcRect l="43823" t="25383" r="45295" b="62785"/>
          <a:stretch/>
        </p:blipFill>
        <p:spPr>
          <a:xfrm>
            <a:off x="6464648" y="5816026"/>
            <a:ext cx="1326769" cy="811478"/>
          </a:xfrm>
          <a:prstGeom prst="rect">
            <a:avLst/>
          </a:prstGeom>
        </p:spPr>
      </p:pic>
      <p:pic>
        <p:nvPicPr>
          <p:cNvPr id="15" name="Рисунок 14">
            <a:extLst>
              <a:ext uri="{FF2B5EF4-FFF2-40B4-BE49-F238E27FC236}">
                <a16:creationId xmlns:a16="http://schemas.microsoft.com/office/drawing/2014/main" id="{4CEEB732-C3D1-42B7-8A45-A75F07A1E396}"/>
              </a:ext>
            </a:extLst>
          </p:cNvPr>
          <p:cNvPicPr>
            <a:picLocks noChangeAspect="1"/>
          </p:cNvPicPr>
          <p:nvPr/>
        </p:nvPicPr>
        <p:blipFill rotWithShape="1">
          <a:blip r:embed="rId5">
            <a:extLst>
              <a:ext uri="{28A0092B-C50C-407E-A947-70E740481C1C}">
                <a14:useLocalDpi xmlns:a14="http://schemas.microsoft.com/office/drawing/2010/main" val="0"/>
              </a:ext>
            </a:extLst>
          </a:blip>
          <a:srcRect l="54586" t="26050" r="34532" b="62118"/>
          <a:stretch/>
        </p:blipFill>
        <p:spPr>
          <a:xfrm>
            <a:off x="4170947" y="5887414"/>
            <a:ext cx="1326769" cy="811478"/>
          </a:xfrm>
          <a:prstGeom prst="rect">
            <a:avLst/>
          </a:prstGeom>
        </p:spPr>
      </p:pic>
      <p:pic>
        <p:nvPicPr>
          <p:cNvPr id="16" name="Рисунок 15">
            <a:extLst>
              <a:ext uri="{FF2B5EF4-FFF2-40B4-BE49-F238E27FC236}">
                <a16:creationId xmlns:a16="http://schemas.microsoft.com/office/drawing/2014/main" id="{B81AED1D-80EC-4B2A-874F-BAE9995846A9}"/>
              </a:ext>
            </a:extLst>
          </p:cNvPr>
          <p:cNvPicPr>
            <a:picLocks noChangeAspect="1"/>
          </p:cNvPicPr>
          <p:nvPr/>
        </p:nvPicPr>
        <p:blipFill rotWithShape="1">
          <a:blip r:embed="rId5">
            <a:extLst>
              <a:ext uri="{28A0092B-C50C-407E-A947-70E740481C1C}">
                <a14:useLocalDpi xmlns:a14="http://schemas.microsoft.com/office/drawing/2010/main" val="0"/>
              </a:ext>
            </a:extLst>
          </a:blip>
          <a:srcRect l="70211" t="26050" r="18907" b="62118"/>
          <a:stretch/>
        </p:blipFill>
        <p:spPr>
          <a:xfrm>
            <a:off x="1128558" y="5887414"/>
            <a:ext cx="1326769" cy="811478"/>
          </a:xfrm>
          <a:prstGeom prst="rect">
            <a:avLst/>
          </a:prstGeom>
        </p:spPr>
      </p:pic>
      <p:pic>
        <p:nvPicPr>
          <p:cNvPr id="17" name="Рисунок 16">
            <a:extLst>
              <a:ext uri="{FF2B5EF4-FFF2-40B4-BE49-F238E27FC236}">
                <a16:creationId xmlns:a16="http://schemas.microsoft.com/office/drawing/2014/main" id="{DD4E63A5-4CDD-4D3F-950B-970A4AAF3FD1}"/>
              </a:ext>
            </a:extLst>
          </p:cNvPr>
          <p:cNvPicPr>
            <a:picLocks noChangeAspect="1"/>
          </p:cNvPicPr>
          <p:nvPr/>
        </p:nvPicPr>
        <p:blipFill rotWithShape="1">
          <a:blip r:embed="rId5">
            <a:extLst>
              <a:ext uri="{28A0092B-C50C-407E-A947-70E740481C1C}">
                <a14:useLocalDpi xmlns:a14="http://schemas.microsoft.com/office/drawing/2010/main" val="0"/>
              </a:ext>
            </a:extLst>
          </a:blip>
          <a:srcRect l="83878" t="26050" r="5240" b="62118"/>
          <a:stretch/>
        </p:blipFill>
        <p:spPr>
          <a:xfrm>
            <a:off x="-39905" y="4666821"/>
            <a:ext cx="889962" cy="544318"/>
          </a:xfrm>
          <a:prstGeom prst="rect">
            <a:avLst/>
          </a:prstGeom>
        </p:spPr>
      </p:pic>
      <p:pic>
        <p:nvPicPr>
          <p:cNvPr id="18" name="Рисунок 17">
            <a:extLst>
              <a:ext uri="{FF2B5EF4-FFF2-40B4-BE49-F238E27FC236}">
                <a16:creationId xmlns:a16="http://schemas.microsoft.com/office/drawing/2014/main" id="{53B65325-0F63-4D2C-BDE0-6C1772279F8E}"/>
              </a:ext>
            </a:extLst>
          </p:cNvPr>
          <p:cNvPicPr>
            <a:picLocks noChangeAspect="1"/>
          </p:cNvPicPr>
          <p:nvPr/>
        </p:nvPicPr>
        <p:blipFill rotWithShape="1">
          <a:blip r:embed="rId5">
            <a:extLst>
              <a:ext uri="{28A0092B-C50C-407E-A947-70E740481C1C}">
                <a14:useLocalDpi xmlns:a14="http://schemas.microsoft.com/office/drawing/2010/main" val="0"/>
              </a:ext>
            </a:extLst>
          </a:blip>
          <a:srcRect l="55043" t="49358" r="34075" b="38810"/>
          <a:stretch/>
        </p:blipFill>
        <p:spPr>
          <a:xfrm>
            <a:off x="1589434" y="3723733"/>
            <a:ext cx="1052628" cy="643808"/>
          </a:xfrm>
          <a:prstGeom prst="rect">
            <a:avLst/>
          </a:prstGeom>
        </p:spPr>
      </p:pic>
      <p:pic>
        <p:nvPicPr>
          <p:cNvPr id="19" name="Рисунок 18">
            <a:extLst>
              <a:ext uri="{FF2B5EF4-FFF2-40B4-BE49-F238E27FC236}">
                <a16:creationId xmlns:a16="http://schemas.microsoft.com/office/drawing/2014/main" id="{237D41D9-1163-4CDF-BDE0-A03C5B5D7927}"/>
              </a:ext>
            </a:extLst>
          </p:cNvPr>
          <p:cNvPicPr>
            <a:picLocks noChangeAspect="1"/>
          </p:cNvPicPr>
          <p:nvPr/>
        </p:nvPicPr>
        <p:blipFill rotWithShape="1">
          <a:blip r:embed="rId5">
            <a:extLst>
              <a:ext uri="{28A0092B-C50C-407E-A947-70E740481C1C}">
                <a14:useLocalDpi xmlns:a14="http://schemas.microsoft.com/office/drawing/2010/main" val="0"/>
              </a:ext>
            </a:extLst>
          </a:blip>
          <a:srcRect l="45201" t="49358" r="46240" b="40509"/>
          <a:stretch/>
        </p:blipFill>
        <p:spPr>
          <a:xfrm>
            <a:off x="4316418" y="3552253"/>
            <a:ext cx="729437" cy="485775"/>
          </a:xfrm>
          <a:prstGeom prst="rect">
            <a:avLst/>
          </a:prstGeom>
        </p:spPr>
      </p:pic>
      <p:pic>
        <p:nvPicPr>
          <p:cNvPr id="20" name="Рисунок 19">
            <a:extLst>
              <a:ext uri="{FF2B5EF4-FFF2-40B4-BE49-F238E27FC236}">
                <a16:creationId xmlns:a16="http://schemas.microsoft.com/office/drawing/2014/main" id="{FD5346C8-007E-49DD-BFEB-10E7DA7DDA34}"/>
              </a:ext>
            </a:extLst>
          </p:cNvPr>
          <p:cNvPicPr>
            <a:picLocks noChangeAspect="1"/>
          </p:cNvPicPr>
          <p:nvPr/>
        </p:nvPicPr>
        <p:blipFill rotWithShape="1">
          <a:blip r:embed="rId5">
            <a:extLst>
              <a:ext uri="{28A0092B-C50C-407E-A947-70E740481C1C}">
                <a14:useLocalDpi xmlns:a14="http://schemas.microsoft.com/office/drawing/2010/main" val="0"/>
              </a:ext>
            </a:extLst>
          </a:blip>
          <a:srcRect l="16173" t="50590" r="72488" b="39277"/>
          <a:stretch/>
        </p:blipFill>
        <p:spPr>
          <a:xfrm>
            <a:off x="6312806" y="3757932"/>
            <a:ext cx="1096830" cy="551368"/>
          </a:xfrm>
          <a:prstGeom prst="rect">
            <a:avLst/>
          </a:prstGeom>
        </p:spPr>
      </p:pic>
      <p:pic>
        <p:nvPicPr>
          <p:cNvPr id="21" name="Рисунок 20">
            <a:extLst>
              <a:ext uri="{FF2B5EF4-FFF2-40B4-BE49-F238E27FC236}">
                <a16:creationId xmlns:a16="http://schemas.microsoft.com/office/drawing/2014/main" id="{260AF475-047F-4812-8539-285F41A35E2C}"/>
              </a:ext>
            </a:extLst>
          </p:cNvPr>
          <p:cNvPicPr>
            <a:picLocks noChangeAspect="1"/>
          </p:cNvPicPr>
          <p:nvPr/>
        </p:nvPicPr>
        <p:blipFill rotWithShape="1">
          <a:blip r:embed="rId5">
            <a:extLst>
              <a:ext uri="{28A0092B-C50C-407E-A947-70E740481C1C}">
                <a14:useLocalDpi xmlns:a14="http://schemas.microsoft.com/office/drawing/2010/main" val="0"/>
              </a:ext>
            </a:extLst>
          </a:blip>
          <a:srcRect l="28236" t="62228" r="60425" b="27639"/>
          <a:stretch/>
        </p:blipFill>
        <p:spPr>
          <a:xfrm>
            <a:off x="10874836" y="5716987"/>
            <a:ext cx="1096830" cy="551368"/>
          </a:xfrm>
          <a:prstGeom prst="rect">
            <a:avLst/>
          </a:prstGeom>
        </p:spPr>
      </p:pic>
      <p:pic>
        <p:nvPicPr>
          <p:cNvPr id="2" name="Гімнастика для очей №15">
            <a:hlinkClick r:id="" action="ppaction://media"/>
            <a:extLst>
              <a:ext uri="{FF2B5EF4-FFF2-40B4-BE49-F238E27FC236}">
                <a16:creationId xmlns:a16="http://schemas.microsoft.com/office/drawing/2014/main" id="{C80B2DBC-0D9B-0CBD-6BAA-FAE75524A3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363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096000" y="2660072"/>
            <a:ext cx="5936674" cy="3869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Listen and tick (     ) the sound you hear</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with Student’s 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445694" y="1314747"/>
            <a:ext cx="4488873" cy="4702628"/>
          </a:xfrm>
          <a:prstGeom prst="roundRect">
            <a:avLst/>
          </a:prstGeom>
          <a:solidFill>
            <a:schemeClr val="accent1">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Student’s Book</a:t>
            </a:r>
          </a:p>
          <a:p>
            <a:pPr algn="ctr"/>
            <a:r>
              <a:rPr lang="en-US" sz="5400" b="1" dirty="0">
                <a:solidFill>
                  <a:schemeClr val="bg1"/>
                </a:solidFill>
                <a:effectLst>
                  <a:outerShdw blurRad="38100" dist="38100" dir="2700000" algn="tl">
                    <a:srgbClr val="000000">
                      <a:alpha val="43137"/>
                    </a:srgbClr>
                  </a:outerShdw>
                </a:effectLst>
              </a:rPr>
              <a:t>(ex.4,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159327" y="4606305"/>
            <a:ext cx="2572735" cy="2091109"/>
          </a:xfrm>
          <a:prstGeom prst="rect">
            <a:avLst/>
          </a:prstGeom>
        </p:spPr>
      </p:pic>
      <p:pic>
        <p:nvPicPr>
          <p:cNvPr id="3" name="Графіка 2" descr="Checkmark with solid fill">
            <a:extLst>
              <a:ext uri="{FF2B5EF4-FFF2-40B4-BE49-F238E27FC236}">
                <a16:creationId xmlns:a16="http://schemas.microsoft.com/office/drawing/2014/main" id="{ACB4D8ED-0634-825A-8351-1A49120400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892221" y="2509736"/>
            <a:ext cx="683694" cy="919264"/>
          </a:xfrm>
          <a:prstGeom prst="rect">
            <a:avLst/>
          </a:prstGeom>
        </p:spPr>
      </p:pic>
    </p:spTree>
    <p:extLst>
      <p:ext uri="{BB962C8B-B14F-4D97-AF65-F5344CB8AC3E}">
        <p14:creationId xmlns:p14="http://schemas.microsoft.com/office/powerpoint/2010/main" val="253937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Listen and tick (     ) the sound you hear</a:t>
            </a:r>
          </a:p>
        </p:txBody>
      </p:sp>
      <p:pic>
        <p:nvPicPr>
          <p:cNvPr id="5" name="Графіка 4" descr="Checkmark with solid fill">
            <a:extLst>
              <a:ext uri="{FF2B5EF4-FFF2-40B4-BE49-F238E27FC236}">
                <a16:creationId xmlns:a16="http://schemas.microsoft.com/office/drawing/2014/main" id="{BD19527A-EBA3-8570-7486-C84E96CDD5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731539" y="511278"/>
            <a:ext cx="311285" cy="418540"/>
          </a:xfrm>
          <a:prstGeom prst="rect">
            <a:avLst/>
          </a:prstGeom>
        </p:spPr>
      </p:pic>
      <p:graphicFrame>
        <p:nvGraphicFramePr>
          <p:cNvPr id="8" name="Таблиця 8">
            <a:extLst>
              <a:ext uri="{FF2B5EF4-FFF2-40B4-BE49-F238E27FC236}">
                <a16:creationId xmlns:a16="http://schemas.microsoft.com/office/drawing/2014/main" id="{D9E6E953-6F75-8AF2-8489-14D53BBDE2B2}"/>
              </a:ext>
            </a:extLst>
          </p:cNvPr>
          <p:cNvGraphicFramePr>
            <a:graphicFrameLocks noGrp="1"/>
          </p:cNvGraphicFramePr>
          <p:nvPr>
            <p:extLst>
              <p:ext uri="{D42A27DB-BD31-4B8C-83A1-F6EECF244321}">
                <p14:modId xmlns:p14="http://schemas.microsoft.com/office/powerpoint/2010/main" val="3994546339"/>
              </p:ext>
            </p:extLst>
          </p:nvPr>
        </p:nvGraphicFramePr>
        <p:xfrm>
          <a:off x="1235413" y="1293597"/>
          <a:ext cx="10398867" cy="5120640"/>
        </p:xfrm>
        <a:graphic>
          <a:graphicData uri="http://schemas.openxmlformats.org/drawingml/2006/table">
            <a:tbl>
              <a:tblPr firstRow="1" bandRow="1">
                <a:tableStyleId>{C4B1156A-380E-4F78-BDF5-A606A8083BF9}</a:tableStyleId>
              </a:tblPr>
              <a:tblGrid>
                <a:gridCol w="3482502">
                  <a:extLst>
                    <a:ext uri="{9D8B030D-6E8A-4147-A177-3AD203B41FA5}">
                      <a16:colId xmlns:a16="http://schemas.microsoft.com/office/drawing/2014/main" val="904062003"/>
                    </a:ext>
                  </a:extLst>
                </a:gridCol>
                <a:gridCol w="2295728">
                  <a:extLst>
                    <a:ext uri="{9D8B030D-6E8A-4147-A177-3AD203B41FA5}">
                      <a16:colId xmlns:a16="http://schemas.microsoft.com/office/drawing/2014/main" val="3783939474"/>
                    </a:ext>
                  </a:extLst>
                </a:gridCol>
                <a:gridCol w="2344366">
                  <a:extLst>
                    <a:ext uri="{9D8B030D-6E8A-4147-A177-3AD203B41FA5}">
                      <a16:colId xmlns:a16="http://schemas.microsoft.com/office/drawing/2014/main" val="2435578781"/>
                    </a:ext>
                  </a:extLst>
                </a:gridCol>
                <a:gridCol w="2276271">
                  <a:extLst>
                    <a:ext uri="{9D8B030D-6E8A-4147-A177-3AD203B41FA5}">
                      <a16:colId xmlns:a16="http://schemas.microsoft.com/office/drawing/2014/main" val="3451521716"/>
                    </a:ext>
                  </a:extLst>
                </a:gridCol>
              </a:tblGrid>
              <a:tr h="612865">
                <a:tc>
                  <a:txBody>
                    <a:bodyPr/>
                    <a:lstStyle/>
                    <a:p>
                      <a:endParaRPr lang="pl-PL"/>
                    </a:p>
                  </a:txBody>
                  <a:tcPr/>
                </a:tc>
                <a:tc>
                  <a:txBody>
                    <a:bodyPr/>
                    <a:lstStyle/>
                    <a:p>
                      <a:pPr algn="ctr"/>
                      <a:r>
                        <a:rPr lang="pl-PL" sz="3600" dirty="0">
                          <a:solidFill>
                            <a:srgbClr val="C00000"/>
                          </a:solidFill>
                        </a:rPr>
                        <a:t>lunch /ʌ</a:t>
                      </a:r>
                      <a:r>
                        <a:rPr lang="uk-UA" sz="3600" dirty="0">
                          <a:solidFill>
                            <a:srgbClr val="C00000"/>
                          </a:solidFill>
                        </a:rPr>
                        <a:t>/</a:t>
                      </a:r>
                      <a:endParaRPr lang="pl-PL" sz="3600" dirty="0">
                        <a:solidFill>
                          <a:srgbClr val="C00000"/>
                        </a:solidFill>
                      </a:endParaRPr>
                    </a:p>
                  </a:txBody>
                  <a:tcPr/>
                </a:tc>
                <a:tc>
                  <a:txBody>
                    <a:bodyPr/>
                    <a:lstStyle/>
                    <a:p>
                      <a:pPr algn="ctr"/>
                      <a:r>
                        <a:rPr lang="pl-PL" sz="3600" dirty="0">
                          <a:solidFill>
                            <a:srgbClr val="C00000"/>
                          </a:solidFill>
                        </a:rPr>
                        <a:t>lab/æ</a:t>
                      </a:r>
                      <a:r>
                        <a:rPr lang="uk-UA" sz="3600" dirty="0">
                          <a:solidFill>
                            <a:srgbClr val="C00000"/>
                          </a:solidFill>
                        </a:rPr>
                        <a:t>/ </a:t>
                      </a:r>
                      <a:endParaRPr lang="pl-PL" sz="3600" dirty="0">
                        <a:solidFill>
                          <a:srgbClr val="C00000"/>
                        </a:solidFill>
                      </a:endParaRPr>
                    </a:p>
                  </a:txBody>
                  <a:tcPr/>
                </a:tc>
                <a:tc>
                  <a:txBody>
                    <a:bodyPr/>
                    <a:lstStyle/>
                    <a:p>
                      <a:pPr algn="ctr"/>
                      <a:r>
                        <a:rPr lang="pl-PL" sz="3600" dirty="0">
                          <a:solidFill>
                            <a:srgbClr val="C00000"/>
                          </a:solidFill>
                        </a:rPr>
                        <a:t>place/</a:t>
                      </a:r>
                      <a:r>
                        <a:rPr lang="pl-PL" sz="3600" dirty="0" err="1">
                          <a:solidFill>
                            <a:srgbClr val="C00000"/>
                          </a:solidFill>
                        </a:rPr>
                        <a:t>eɪ</a:t>
                      </a:r>
                      <a:r>
                        <a:rPr lang="en-US" sz="3600" dirty="0">
                          <a:solidFill>
                            <a:srgbClr val="C00000"/>
                          </a:solidFill>
                        </a:rPr>
                        <a:t>/</a:t>
                      </a:r>
                      <a:endParaRPr lang="pl-PL" sz="3600" dirty="0">
                        <a:solidFill>
                          <a:srgbClr val="C00000"/>
                        </a:solidFill>
                      </a:endParaRPr>
                    </a:p>
                  </a:txBody>
                  <a:tcPr/>
                </a:tc>
                <a:extLst>
                  <a:ext uri="{0D108BD9-81ED-4DB2-BD59-A6C34878D82A}">
                    <a16:rowId xmlns:a16="http://schemas.microsoft.com/office/drawing/2014/main" val="1498809592"/>
                  </a:ext>
                </a:extLst>
              </a:tr>
              <a:tr h="612865">
                <a:tc>
                  <a:txBody>
                    <a:bodyPr/>
                    <a:lstStyle/>
                    <a:p>
                      <a:r>
                        <a:rPr lang="en-US" sz="3600" b="1" dirty="0" err="1">
                          <a:solidFill>
                            <a:srgbClr val="002060"/>
                          </a:solidFill>
                        </a:rPr>
                        <a:t>maths</a:t>
                      </a:r>
                      <a:endParaRPr lang="pl-PL" sz="3600" b="1" dirty="0">
                        <a:solidFill>
                          <a:srgbClr val="002060"/>
                        </a:solidFill>
                      </a:endParaRPr>
                    </a:p>
                  </a:txBody>
                  <a:tcPr/>
                </a:tc>
                <a:tc>
                  <a:txBody>
                    <a:bodyPr/>
                    <a:lstStyle/>
                    <a:p>
                      <a:endParaRPr lang="pl-PL"/>
                    </a:p>
                  </a:txBody>
                  <a:tcPr/>
                </a:tc>
                <a:tc>
                  <a:txBody>
                    <a:bodyPr/>
                    <a:lstStyle/>
                    <a:p>
                      <a:endParaRPr lang="pl-PL" dirty="0"/>
                    </a:p>
                  </a:txBody>
                  <a:tcPr/>
                </a:tc>
                <a:tc>
                  <a:txBody>
                    <a:bodyPr/>
                    <a:lstStyle/>
                    <a:p>
                      <a:endParaRPr lang="pl-PL"/>
                    </a:p>
                  </a:txBody>
                  <a:tcPr/>
                </a:tc>
                <a:extLst>
                  <a:ext uri="{0D108BD9-81ED-4DB2-BD59-A6C34878D82A}">
                    <a16:rowId xmlns:a16="http://schemas.microsoft.com/office/drawing/2014/main" val="4173990286"/>
                  </a:ext>
                </a:extLst>
              </a:tr>
              <a:tr h="612865">
                <a:tc>
                  <a:txBody>
                    <a:bodyPr/>
                    <a:lstStyle/>
                    <a:p>
                      <a:r>
                        <a:rPr lang="en-US" sz="3600" b="1" dirty="0">
                          <a:solidFill>
                            <a:srgbClr val="002060"/>
                          </a:solidFill>
                        </a:rPr>
                        <a:t>same</a:t>
                      </a:r>
                      <a:endParaRPr lang="pl-PL" sz="3600" b="1" dirty="0">
                        <a:solidFill>
                          <a:srgbClr val="002060"/>
                        </a:solidFill>
                      </a:endParaRPr>
                    </a:p>
                  </a:txBody>
                  <a:tcP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3336960811"/>
                  </a:ext>
                </a:extLst>
              </a:tr>
              <a:tr h="612865">
                <a:tc>
                  <a:txBody>
                    <a:bodyPr/>
                    <a:lstStyle/>
                    <a:p>
                      <a:r>
                        <a:rPr lang="en-US" sz="3600" b="1" dirty="0">
                          <a:solidFill>
                            <a:srgbClr val="002060"/>
                          </a:solidFill>
                        </a:rPr>
                        <a:t>fun</a:t>
                      </a:r>
                      <a:endParaRPr lang="pl-PL" sz="3600" b="1" dirty="0">
                        <a:solidFill>
                          <a:srgbClr val="002060"/>
                        </a:solidFill>
                      </a:endParaRPr>
                    </a:p>
                  </a:txBody>
                  <a:tcP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3057556545"/>
                  </a:ext>
                </a:extLst>
              </a:tr>
              <a:tr h="612865">
                <a:tc>
                  <a:txBody>
                    <a:bodyPr/>
                    <a:lstStyle/>
                    <a:p>
                      <a:r>
                        <a:rPr lang="en-US" sz="3600" b="1" dirty="0">
                          <a:solidFill>
                            <a:srgbClr val="002060"/>
                          </a:solidFill>
                        </a:rPr>
                        <a:t>information</a:t>
                      </a:r>
                      <a:endParaRPr lang="pl-PL" sz="3600" b="1" dirty="0">
                        <a:solidFill>
                          <a:srgbClr val="002060"/>
                        </a:solidFill>
                      </a:endParaRPr>
                    </a:p>
                  </a:txBody>
                  <a:tcP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2372369922"/>
                  </a:ext>
                </a:extLst>
              </a:tr>
              <a:tr h="612865">
                <a:tc>
                  <a:txBody>
                    <a:bodyPr/>
                    <a:lstStyle/>
                    <a:p>
                      <a:r>
                        <a:rPr lang="en-US" sz="3600" b="1" dirty="0">
                          <a:solidFill>
                            <a:srgbClr val="002060"/>
                          </a:solidFill>
                        </a:rPr>
                        <a:t>subject</a:t>
                      </a:r>
                      <a:endParaRPr lang="pl-PL" sz="3600" b="1" dirty="0">
                        <a:solidFill>
                          <a:srgbClr val="002060"/>
                        </a:solidFill>
                      </a:endParaRPr>
                    </a:p>
                  </a:txBody>
                  <a:tcP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4030251052"/>
                  </a:ext>
                </a:extLst>
              </a:tr>
              <a:tr h="612865">
                <a:tc>
                  <a:txBody>
                    <a:bodyPr/>
                    <a:lstStyle/>
                    <a:p>
                      <a:r>
                        <a:rPr lang="en-US" sz="3600" b="1" dirty="0">
                          <a:solidFill>
                            <a:srgbClr val="002060"/>
                          </a:solidFill>
                        </a:rPr>
                        <a:t>practice</a:t>
                      </a:r>
                      <a:endParaRPr lang="pl-PL" sz="3600" b="1" dirty="0">
                        <a:solidFill>
                          <a:srgbClr val="002060"/>
                        </a:solidFill>
                      </a:endParaRPr>
                    </a:p>
                  </a:txBody>
                  <a:tcP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2032458349"/>
                  </a:ext>
                </a:extLst>
              </a:tr>
              <a:tr h="612865">
                <a:tc>
                  <a:txBody>
                    <a:bodyPr/>
                    <a:lstStyle/>
                    <a:p>
                      <a:r>
                        <a:rPr lang="en-US" sz="3600" b="1" dirty="0">
                          <a:solidFill>
                            <a:srgbClr val="002060"/>
                          </a:solidFill>
                        </a:rPr>
                        <a:t>study</a:t>
                      </a:r>
                      <a:endParaRPr lang="pl-PL" sz="3600" b="1" dirty="0">
                        <a:solidFill>
                          <a:srgbClr val="002060"/>
                        </a:solidFill>
                      </a:endParaRPr>
                    </a:p>
                  </a:txBody>
                  <a:tcPr/>
                </a:tc>
                <a:tc>
                  <a:txBody>
                    <a:bodyPr/>
                    <a:lstStyle/>
                    <a:p>
                      <a:endParaRPr lang="pl-PL"/>
                    </a:p>
                  </a:txBody>
                  <a:tcPr/>
                </a:tc>
                <a:tc>
                  <a:txBody>
                    <a:bodyPr/>
                    <a:lstStyle/>
                    <a:p>
                      <a:endParaRPr lang="pl-PL" dirty="0"/>
                    </a:p>
                  </a:txBody>
                  <a:tcPr/>
                </a:tc>
                <a:tc>
                  <a:txBody>
                    <a:bodyPr/>
                    <a:lstStyle/>
                    <a:p>
                      <a:endParaRPr lang="pl-PL" dirty="0"/>
                    </a:p>
                  </a:txBody>
                  <a:tcPr/>
                </a:tc>
                <a:extLst>
                  <a:ext uri="{0D108BD9-81ED-4DB2-BD59-A6C34878D82A}">
                    <a16:rowId xmlns:a16="http://schemas.microsoft.com/office/drawing/2014/main" val="3376601518"/>
                  </a:ext>
                </a:extLst>
              </a:tr>
            </a:tbl>
          </a:graphicData>
        </a:graphic>
      </p:graphicFrame>
      <p:pic>
        <p:nvPicPr>
          <p:cNvPr id="9" name="Графіка 8" descr="Checkmark with solid fill">
            <a:extLst>
              <a:ext uri="{FF2B5EF4-FFF2-40B4-BE49-F238E27FC236}">
                <a16:creationId xmlns:a16="http://schemas.microsoft.com/office/drawing/2014/main" id="{78FC8B6E-12DC-195D-B39D-2C26FE8940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69677" y="1935680"/>
            <a:ext cx="505838" cy="566776"/>
          </a:xfrm>
          <a:prstGeom prst="rect">
            <a:avLst/>
          </a:prstGeom>
        </p:spPr>
      </p:pic>
      <p:pic>
        <p:nvPicPr>
          <p:cNvPr id="10" name="Графіка 9" descr="Checkmark with solid fill">
            <a:extLst>
              <a:ext uri="{FF2B5EF4-FFF2-40B4-BE49-F238E27FC236}">
                <a16:creationId xmlns:a16="http://schemas.microsoft.com/office/drawing/2014/main" id="{91555291-91F3-8462-F056-F4CEEFC99C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230255" y="2540572"/>
            <a:ext cx="505838" cy="566776"/>
          </a:xfrm>
          <a:prstGeom prst="rect">
            <a:avLst/>
          </a:prstGeom>
        </p:spPr>
      </p:pic>
      <p:pic>
        <p:nvPicPr>
          <p:cNvPr id="11" name="Графіка 10" descr="Checkmark with solid fill">
            <a:extLst>
              <a:ext uri="{FF2B5EF4-FFF2-40B4-BE49-F238E27FC236}">
                <a16:creationId xmlns:a16="http://schemas.microsoft.com/office/drawing/2014/main" id="{CF8AE49B-6465-786F-E8FB-046D34CD2E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87439" y="3228747"/>
            <a:ext cx="505838" cy="566776"/>
          </a:xfrm>
          <a:prstGeom prst="rect">
            <a:avLst/>
          </a:prstGeom>
        </p:spPr>
      </p:pic>
      <p:pic>
        <p:nvPicPr>
          <p:cNvPr id="12" name="Графіка 11" descr="Checkmark with solid fill">
            <a:extLst>
              <a:ext uri="{FF2B5EF4-FFF2-40B4-BE49-F238E27FC236}">
                <a16:creationId xmlns:a16="http://schemas.microsoft.com/office/drawing/2014/main" id="{1283FC45-3406-BD62-D25B-2D1E2E402B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230255" y="3871689"/>
            <a:ext cx="505838" cy="566776"/>
          </a:xfrm>
          <a:prstGeom prst="rect">
            <a:avLst/>
          </a:prstGeom>
        </p:spPr>
      </p:pic>
      <p:pic>
        <p:nvPicPr>
          <p:cNvPr id="13" name="Графіка 12" descr="Checkmark with solid fill">
            <a:extLst>
              <a:ext uri="{FF2B5EF4-FFF2-40B4-BE49-F238E27FC236}">
                <a16:creationId xmlns:a16="http://schemas.microsoft.com/office/drawing/2014/main" id="{032DEF37-8D07-704D-8452-AFBC878570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87439" y="4538104"/>
            <a:ext cx="505838" cy="566776"/>
          </a:xfrm>
          <a:prstGeom prst="rect">
            <a:avLst/>
          </a:prstGeom>
        </p:spPr>
      </p:pic>
      <p:pic>
        <p:nvPicPr>
          <p:cNvPr id="14" name="Графіка 13" descr="Checkmark with solid fill">
            <a:extLst>
              <a:ext uri="{FF2B5EF4-FFF2-40B4-BE49-F238E27FC236}">
                <a16:creationId xmlns:a16="http://schemas.microsoft.com/office/drawing/2014/main" id="{E14A081A-3D5D-1100-B90A-C865BAEB94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79405" y="5104880"/>
            <a:ext cx="505838" cy="566776"/>
          </a:xfrm>
          <a:prstGeom prst="rect">
            <a:avLst/>
          </a:prstGeom>
        </p:spPr>
      </p:pic>
      <p:pic>
        <p:nvPicPr>
          <p:cNvPr id="15" name="Графіка 14" descr="Checkmark with solid fill">
            <a:extLst>
              <a:ext uri="{FF2B5EF4-FFF2-40B4-BE49-F238E27FC236}">
                <a16:creationId xmlns:a16="http://schemas.microsoft.com/office/drawing/2014/main" id="{1E896400-6F19-8DC2-2617-016197663F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87439" y="5808522"/>
            <a:ext cx="505838" cy="566776"/>
          </a:xfrm>
          <a:prstGeom prst="rect">
            <a:avLst/>
          </a:prstGeom>
        </p:spPr>
      </p:pic>
    </p:spTree>
    <p:extLst>
      <p:ext uri="{BB962C8B-B14F-4D97-AF65-F5344CB8AC3E}">
        <p14:creationId xmlns:p14="http://schemas.microsoft.com/office/powerpoint/2010/main" val="310427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5957457" y="2147690"/>
            <a:ext cx="5936674" cy="3869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a) Talk in pairs about your school. Use the ideas below.</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with Student’s 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445694" y="1314747"/>
            <a:ext cx="4488873" cy="4702628"/>
          </a:xfrm>
          <a:prstGeom prst="roundRect">
            <a:avLst/>
          </a:prstGeom>
          <a:solidFill>
            <a:schemeClr val="accent1">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Student’s Book</a:t>
            </a:r>
          </a:p>
          <a:p>
            <a:pPr algn="ctr"/>
            <a:r>
              <a:rPr lang="en-US" sz="5400" b="1" dirty="0">
                <a:solidFill>
                  <a:schemeClr val="bg1"/>
                </a:solidFill>
                <a:effectLst>
                  <a:outerShdw blurRad="38100" dist="38100" dir="2700000" algn="tl">
                    <a:srgbClr val="000000">
                      <a:alpha val="43137"/>
                    </a:srgbClr>
                  </a:outerShdw>
                </a:effectLst>
              </a:rPr>
              <a:t>(ex.5,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159327" y="4606305"/>
            <a:ext cx="2572735" cy="2091109"/>
          </a:xfrm>
          <a:prstGeom prst="rect">
            <a:avLst/>
          </a:prstGeom>
        </p:spPr>
      </p:pic>
    </p:spTree>
    <p:extLst>
      <p:ext uri="{BB962C8B-B14F-4D97-AF65-F5344CB8AC3E}">
        <p14:creationId xmlns:p14="http://schemas.microsoft.com/office/powerpoint/2010/main" val="296423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Talk in pairs about your school</a:t>
            </a:r>
            <a:endParaRPr lang="en-US" altLang="uk-UA" sz="2000" b="1" dirty="0">
              <a:solidFill>
                <a:schemeClr val="bg1"/>
              </a:solidFill>
              <a:sym typeface="+mn-ea"/>
            </a:endParaRPr>
          </a:p>
        </p:txBody>
      </p:sp>
      <p:sp>
        <p:nvSpPr>
          <p:cNvPr id="3" name="TextBox 2">
            <a:extLst>
              <a:ext uri="{FF2B5EF4-FFF2-40B4-BE49-F238E27FC236}">
                <a16:creationId xmlns:a16="http://schemas.microsoft.com/office/drawing/2014/main" id="{C8E7147B-CE98-200F-2A44-BAEE132A673A}"/>
              </a:ext>
            </a:extLst>
          </p:cNvPr>
          <p:cNvSpPr txBox="1"/>
          <p:nvPr/>
        </p:nvSpPr>
        <p:spPr>
          <a:xfrm>
            <a:off x="332509" y="1454727"/>
            <a:ext cx="11492346" cy="5016758"/>
          </a:xfrm>
          <a:prstGeom prst="rect">
            <a:avLst/>
          </a:prstGeom>
          <a:noFill/>
        </p:spPr>
        <p:txBody>
          <a:bodyPr wrap="square" rtlCol="0">
            <a:spAutoFit/>
          </a:bodyPr>
          <a:lstStyle/>
          <a:p>
            <a:pPr marL="571500" indent="-571500">
              <a:buFont typeface="Wingdings" panose="05000000000000000000" pitchFamily="2" charset="2"/>
              <a:buChar char="v"/>
            </a:pPr>
            <a:r>
              <a:rPr lang="en-US" sz="4000" b="1" dirty="0">
                <a:solidFill>
                  <a:srgbClr val="002060"/>
                </a:solidFill>
              </a:rPr>
              <a:t>What's the name of your school?</a:t>
            </a:r>
          </a:p>
          <a:p>
            <a:pPr marL="571500" indent="-571500">
              <a:buFont typeface="Wingdings" panose="05000000000000000000" pitchFamily="2" charset="2"/>
              <a:buChar char="v"/>
            </a:pPr>
            <a:r>
              <a:rPr lang="en-US" sz="4000" b="1" dirty="0">
                <a:solidFill>
                  <a:srgbClr val="002060"/>
                </a:solidFill>
              </a:rPr>
              <a:t>Where is it?</a:t>
            </a:r>
          </a:p>
          <a:p>
            <a:pPr marL="571500" indent="-571500">
              <a:buFont typeface="Wingdings" panose="05000000000000000000" pitchFamily="2" charset="2"/>
              <a:buChar char="v"/>
            </a:pPr>
            <a:r>
              <a:rPr lang="en-US" sz="4000" b="1" dirty="0">
                <a:solidFill>
                  <a:srgbClr val="002060"/>
                </a:solidFill>
              </a:rPr>
              <a:t>How many teachers work there?</a:t>
            </a:r>
          </a:p>
          <a:p>
            <a:pPr marL="571500" indent="-571500">
              <a:buFont typeface="Wingdings" panose="05000000000000000000" pitchFamily="2" charset="2"/>
              <a:buChar char="v"/>
            </a:pPr>
            <a:r>
              <a:rPr lang="en-US" sz="4000" b="1" dirty="0">
                <a:solidFill>
                  <a:srgbClr val="002060"/>
                </a:solidFill>
              </a:rPr>
              <a:t>How many students are there?</a:t>
            </a:r>
          </a:p>
          <a:p>
            <a:pPr marL="571500" indent="-571500">
              <a:buFont typeface="Wingdings" panose="05000000000000000000" pitchFamily="2" charset="2"/>
              <a:buChar char="v"/>
            </a:pPr>
            <a:r>
              <a:rPr lang="en-US" sz="4000" b="1" dirty="0">
                <a:solidFill>
                  <a:srgbClr val="002060"/>
                </a:solidFill>
              </a:rPr>
              <a:t>What facilities are there at your school?</a:t>
            </a:r>
          </a:p>
          <a:p>
            <a:pPr marL="571500" indent="-571500">
              <a:buFont typeface="Wingdings" panose="05000000000000000000" pitchFamily="2" charset="2"/>
              <a:buChar char="v"/>
            </a:pPr>
            <a:r>
              <a:rPr lang="en-US" sz="4000" b="1" dirty="0">
                <a:solidFill>
                  <a:srgbClr val="002060"/>
                </a:solidFill>
              </a:rPr>
              <a:t>What time do classes start and finish?</a:t>
            </a:r>
          </a:p>
          <a:p>
            <a:pPr marL="571500" indent="-571500">
              <a:buFont typeface="Wingdings" panose="05000000000000000000" pitchFamily="2" charset="2"/>
              <a:buChar char="v"/>
            </a:pPr>
            <a:r>
              <a:rPr lang="en-US" sz="4000" b="1" dirty="0">
                <a:solidFill>
                  <a:srgbClr val="002060"/>
                </a:solidFill>
              </a:rPr>
              <a:t>What subjects do you do?</a:t>
            </a:r>
          </a:p>
          <a:p>
            <a:pPr marL="571500" indent="-571500">
              <a:buFont typeface="Wingdings" panose="05000000000000000000" pitchFamily="2" charset="2"/>
              <a:buChar char="v"/>
            </a:pPr>
            <a:r>
              <a:rPr lang="en-US" sz="4000" b="1" dirty="0">
                <a:solidFill>
                  <a:srgbClr val="002060"/>
                </a:solidFill>
              </a:rPr>
              <a:t>What are your </a:t>
            </a:r>
            <a:r>
              <a:rPr lang="en-US" sz="4000" b="1" dirty="0" err="1">
                <a:solidFill>
                  <a:srgbClr val="002060"/>
                </a:solidFill>
              </a:rPr>
              <a:t>favourite</a:t>
            </a:r>
            <a:r>
              <a:rPr lang="en-US" sz="4000" b="1" dirty="0">
                <a:solidFill>
                  <a:srgbClr val="002060"/>
                </a:solidFill>
              </a:rPr>
              <a:t> subjects?</a:t>
            </a:r>
            <a:endParaRPr lang="pl-PL" sz="4000" b="1" dirty="0">
              <a:solidFill>
                <a:srgbClr val="002060"/>
              </a:solidFill>
            </a:endParaRPr>
          </a:p>
        </p:txBody>
      </p:sp>
      <p:pic>
        <p:nvPicPr>
          <p:cNvPr id="2" name="Записаний звук">
            <a:hlinkClick r:id="" action="ppaction://media"/>
            <a:extLst>
              <a:ext uri="{FF2B5EF4-FFF2-40B4-BE49-F238E27FC236}">
                <a16:creationId xmlns:a16="http://schemas.microsoft.com/office/drawing/2014/main" id="{69C481E6-C3ED-7451-C361-614DBF0138F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09600" y="6048023"/>
            <a:ext cx="609600" cy="609600"/>
          </a:xfrm>
          <a:prstGeom prst="rect">
            <a:avLst/>
          </a:prstGeom>
        </p:spPr>
      </p:pic>
      <p:pic>
        <p:nvPicPr>
          <p:cNvPr id="4" name="Записаний звук">
            <a:hlinkClick r:id="" action="ppaction://media"/>
            <a:extLst>
              <a:ext uri="{FF2B5EF4-FFF2-40B4-BE49-F238E27FC236}">
                <a16:creationId xmlns:a16="http://schemas.microsoft.com/office/drawing/2014/main" id="{A4A39135-2135-9B17-F7A6-2CDD0DBB86B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77333" y="6048023"/>
            <a:ext cx="609600" cy="609600"/>
          </a:xfrm>
          <a:prstGeom prst="rect">
            <a:avLst/>
          </a:prstGeom>
        </p:spPr>
      </p:pic>
      <p:pic>
        <p:nvPicPr>
          <p:cNvPr id="5" name="Записаний звук">
            <a:hlinkClick r:id="" action="ppaction://media"/>
            <a:extLst>
              <a:ext uri="{FF2B5EF4-FFF2-40B4-BE49-F238E27FC236}">
                <a16:creationId xmlns:a16="http://schemas.microsoft.com/office/drawing/2014/main" id="{DAD1AD3C-D3B8-A72E-FAA3-6736EA4528AD}"/>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643466" y="6048023"/>
            <a:ext cx="609600" cy="609600"/>
          </a:xfrm>
          <a:prstGeom prst="rect">
            <a:avLst/>
          </a:prstGeom>
        </p:spPr>
      </p:pic>
      <p:pic>
        <p:nvPicPr>
          <p:cNvPr id="6" name="Записаний звук">
            <a:hlinkClick r:id="" action="ppaction://media"/>
            <a:extLst>
              <a:ext uri="{FF2B5EF4-FFF2-40B4-BE49-F238E27FC236}">
                <a16:creationId xmlns:a16="http://schemas.microsoft.com/office/drawing/2014/main" id="{308C1CE3-7189-FCF2-B39D-E66F3B1A95AC}"/>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26533" y="6048023"/>
            <a:ext cx="609600" cy="609600"/>
          </a:xfrm>
          <a:prstGeom prst="rect">
            <a:avLst/>
          </a:prstGeom>
        </p:spPr>
      </p:pic>
      <p:pic>
        <p:nvPicPr>
          <p:cNvPr id="8" name="Записаний звук">
            <a:hlinkClick r:id="" action="ppaction://media"/>
            <a:extLst>
              <a:ext uri="{FF2B5EF4-FFF2-40B4-BE49-F238E27FC236}">
                <a16:creationId xmlns:a16="http://schemas.microsoft.com/office/drawing/2014/main" id="{57F616A4-D22C-6FEA-61B6-6C4078609DF9}"/>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592667" y="6048023"/>
            <a:ext cx="609600" cy="609600"/>
          </a:xfrm>
          <a:prstGeom prst="rect">
            <a:avLst/>
          </a:prstGeom>
        </p:spPr>
      </p:pic>
      <p:pic>
        <p:nvPicPr>
          <p:cNvPr id="9" name="Записаний звук">
            <a:hlinkClick r:id="" action="ppaction://media"/>
            <a:extLst>
              <a:ext uri="{FF2B5EF4-FFF2-40B4-BE49-F238E27FC236}">
                <a16:creationId xmlns:a16="http://schemas.microsoft.com/office/drawing/2014/main" id="{078DBA5C-AB63-6B79-01DE-5CB20376CD11}"/>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660399" y="6079067"/>
            <a:ext cx="609600" cy="609600"/>
          </a:xfrm>
          <a:prstGeom prst="rect">
            <a:avLst/>
          </a:prstGeom>
        </p:spPr>
      </p:pic>
      <p:pic>
        <p:nvPicPr>
          <p:cNvPr id="10" name="Записаний звук">
            <a:hlinkClick r:id="" action="ppaction://media"/>
            <a:extLst>
              <a:ext uri="{FF2B5EF4-FFF2-40B4-BE49-F238E27FC236}">
                <a16:creationId xmlns:a16="http://schemas.microsoft.com/office/drawing/2014/main" id="{48DAD583-DA6A-2023-FF4A-10F7FF75A961}"/>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618066" y="6087534"/>
            <a:ext cx="609600" cy="609600"/>
          </a:xfrm>
          <a:prstGeom prst="rect">
            <a:avLst/>
          </a:prstGeom>
        </p:spPr>
      </p:pic>
      <p:pic>
        <p:nvPicPr>
          <p:cNvPr id="11" name="Записаний звук">
            <a:hlinkClick r:id="" action="ppaction://media"/>
            <a:extLst>
              <a:ext uri="{FF2B5EF4-FFF2-40B4-BE49-F238E27FC236}">
                <a16:creationId xmlns:a16="http://schemas.microsoft.com/office/drawing/2014/main" id="{DABCE761-8B1C-77CE-211B-7A4A3B0DF5A0}"/>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651933" y="6101644"/>
            <a:ext cx="609600" cy="609600"/>
          </a:xfrm>
          <a:prstGeom prst="rect">
            <a:avLst/>
          </a:prstGeom>
        </p:spPr>
      </p:pic>
    </p:spTree>
    <p:extLst>
      <p:ext uri="{BB962C8B-B14F-4D97-AF65-F5344CB8AC3E}">
        <p14:creationId xmlns:p14="http://schemas.microsoft.com/office/powerpoint/2010/main" val="13785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4372"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par>
                                <p:cTn id="15" presetID="1" presetClass="mediacall" presetSubtype="0" fill="hold" nodeType="withEffect">
                                  <p:stCondLst>
                                    <p:cond delay="0"/>
                                  </p:stCondLst>
                                  <p:childTnLst>
                                    <p:cmd type="call" cmd="playFrom(0.0)">
                                      <p:cBhvr>
                                        <p:cTn id="16" dur="3882"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par>
                                <p:cTn id="22" presetID="1" presetClass="mediacall" presetSubtype="0" fill="hold" nodeType="withEffect">
                                  <p:stCondLst>
                                    <p:cond delay="0"/>
                                  </p:stCondLst>
                                  <p:childTnLst>
                                    <p:cmd type="call" cmd="playFrom(0.0)">
                                      <p:cBhvr>
                                        <p:cTn id="23" dur="5065"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par>
                                <p:cTn id="29" presetID="1" presetClass="mediacall" presetSubtype="0" fill="hold" nodeType="withEffect">
                                  <p:stCondLst>
                                    <p:cond delay="0"/>
                                  </p:stCondLst>
                                  <p:childTnLst>
                                    <p:cmd type="call" cmd="playFrom(0.0)">
                                      <p:cBhvr>
                                        <p:cTn id="30" dur="4764"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par>
                                <p:cTn id="36" presetID="1" presetClass="mediacall" presetSubtype="0" fill="hold" nodeType="withEffect">
                                  <p:stCondLst>
                                    <p:cond delay="0"/>
                                  </p:stCondLst>
                                  <p:childTnLst>
                                    <p:cmd type="call" cmd="playFrom(0.0)">
                                      <p:cBhvr>
                                        <p:cTn id="37" dur="5298" fill="hold"/>
                                        <p:tgtEl>
                                          <p:spTgt spid="8"/>
                                        </p:tgtEl>
                                      </p:cBhvr>
                                    </p:cmd>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2" dur="500"/>
                                        <p:tgtEl>
                                          <p:spTgt spid="3">
                                            <p:txEl>
                                              <p:pRg st="5" end="5"/>
                                            </p:txEl>
                                          </p:spTgt>
                                        </p:tgtEl>
                                      </p:cBhvr>
                                    </p:animEffect>
                                  </p:childTnLst>
                                </p:cTn>
                              </p:par>
                              <p:par>
                                <p:cTn id="43" presetID="1" presetClass="mediacall" presetSubtype="0" fill="hold" nodeType="withEffect">
                                  <p:stCondLst>
                                    <p:cond delay="0"/>
                                  </p:stCondLst>
                                  <p:childTnLst>
                                    <p:cmd type="call" cmd="playFrom(0.0)">
                                      <p:cBhvr>
                                        <p:cTn id="44" dur="5325" fill="hold"/>
                                        <p:tgtEl>
                                          <p:spTgt spid="9"/>
                                        </p:tgtEl>
                                      </p:cBhvr>
                                    </p:cmd>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9" dur="500"/>
                                        <p:tgtEl>
                                          <p:spTgt spid="3">
                                            <p:txEl>
                                              <p:pRg st="6" end="6"/>
                                            </p:txEl>
                                          </p:spTgt>
                                        </p:tgtEl>
                                      </p:cBhvr>
                                    </p:animEffect>
                                  </p:childTnLst>
                                </p:cTn>
                              </p:par>
                              <p:par>
                                <p:cTn id="50" presetID="1" presetClass="mediacall" presetSubtype="0" fill="hold" nodeType="withEffect">
                                  <p:stCondLst>
                                    <p:cond delay="0"/>
                                  </p:stCondLst>
                                  <p:childTnLst>
                                    <p:cmd type="call" cmd="playFrom(0.0)">
                                      <p:cBhvr>
                                        <p:cTn id="51" dur="4821" fill="hold"/>
                                        <p:tgtEl>
                                          <p:spTgt spid="10"/>
                                        </p:tgtEl>
                                      </p:cBhvr>
                                    </p:cmd>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56" dur="500"/>
                                        <p:tgtEl>
                                          <p:spTgt spid="3">
                                            <p:txEl>
                                              <p:pRg st="7" end="7"/>
                                            </p:txEl>
                                          </p:spTgt>
                                        </p:tgtEl>
                                      </p:cBhvr>
                                    </p:animEffect>
                                  </p:childTnLst>
                                </p:cTn>
                              </p:par>
                              <p:par>
                                <p:cTn id="57" presetID="1" presetClass="mediacall" presetSubtype="0" fill="hold" nodeType="withEffect">
                                  <p:stCondLst>
                                    <p:cond delay="0"/>
                                  </p:stCondLst>
                                  <p:childTnLst>
                                    <p:cmd type="call" cmd="playFrom(0.0)">
                                      <p:cBhvr>
                                        <p:cTn id="58" dur="479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4"/>
                </p:tgtEl>
              </p:cMediaNode>
            </p:audio>
            <p:audio>
              <p:cMediaNode vol="80000">
                <p:cTn id="61" fill="hold" display="0">
                  <p:stCondLst>
                    <p:cond delay="indefinite"/>
                  </p:stCondLst>
                  <p:endCondLst>
                    <p:cond evt="onStopAudio" delay="0">
                      <p:tgtEl>
                        <p:sldTgt/>
                      </p:tgtEl>
                    </p:cond>
                  </p:endCondLst>
                </p:cTn>
                <p:tgtEl>
                  <p:spTgt spid="5"/>
                </p:tgtEl>
              </p:cMediaNode>
            </p:audio>
            <p:audio>
              <p:cMediaNode vol="80000">
                <p:cTn id="62" fill="hold" display="0">
                  <p:stCondLst>
                    <p:cond delay="indefinite"/>
                  </p:stCondLst>
                  <p:endCondLst>
                    <p:cond evt="onStopAudio" delay="0">
                      <p:tgtEl>
                        <p:sldTgt/>
                      </p:tgtEl>
                    </p:cond>
                  </p:endCondLst>
                </p:cTn>
                <p:tgtEl>
                  <p:spTgt spid="6"/>
                </p:tgtEl>
              </p:cMediaNode>
            </p:audio>
            <p:audio>
              <p:cMediaNode vol="80000">
                <p:cTn id="63" fill="hold" display="0">
                  <p:stCondLst>
                    <p:cond delay="indefinite"/>
                  </p:stCondLst>
                  <p:endCondLst>
                    <p:cond evt="onStopAudio" delay="0">
                      <p:tgtEl>
                        <p:sldTgt/>
                      </p:tgtEl>
                    </p:cond>
                  </p:endCondLst>
                </p:cTn>
                <p:tgtEl>
                  <p:spTgt spid="8"/>
                </p:tgtEl>
              </p:cMediaNode>
            </p:audio>
            <p:audio>
              <p:cMediaNode vol="80000">
                <p:cTn id="64" fill="hold" display="0">
                  <p:stCondLst>
                    <p:cond delay="indefinite"/>
                  </p:stCondLst>
                  <p:endCondLst>
                    <p:cond evt="onStopAudio" delay="0">
                      <p:tgtEl>
                        <p:sldTgt/>
                      </p:tgtEl>
                    </p:cond>
                  </p:endCondLst>
                </p:cTn>
                <p:tgtEl>
                  <p:spTgt spid="9"/>
                </p:tgtEl>
              </p:cMediaNode>
            </p:audio>
            <p:audio>
              <p:cMediaNode vol="80000">
                <p:cTn id="65" fill="hold" display="0">
                  <p:stCondLst>
                    <p:cond delay="indefinite"/>
                  </p:stCondLst>
                  <p:endCondLst>
                    <p:cond evt="onStopAudio" delay="0">
                      <p:tgtEl>
                        <p:sldTgt/>
                      </p:tgtEl>
                    </p:cond>
                  </p:endCondLst>
                </p:cTn>
                <p:tgtEl>
                  <p:spTgt spid="10"/>
                </p:tgtEl>
              </p:cMediaNode>
            </p:audio>
            <p:audio>
              <p:cMediaNode vol="80000">
                <p:cTn id="66"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5957457" y="2147690"/>
            <a:ext cx="5936674" cy="3869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b) Use the ideas from activity 5A to write a paragraph  about your school</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with Student’s 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445694" y="1314747"/>
            <a:ext cx="4488873" cy="4702628"/>
          </a:xfrm>
          <a:prstGeom prst="roundRect">
            <a:avLst/>
          </a:prstGeom>
          <a:solidFill>
            <a:schemeClr val="accent1">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Student’s Book</a:t>
            </a:r>
          </a:p>
          <a:p>
            <a:pPr algn="ctr"/>
            <a:r>
              <a:rPr lang="en-US" sz="5400" b="1" dirty="0">
                <a:solidFill>
                  <a:schemeClr val="bg1"/>
                </a:solidFill>
                <a:effectLst>
                  <a:outerShdw blurRad="38100" dist="38100" dir="2700000" algn="tl">
                    <a:srgbClr val="000000">
                      <a:alpha val="43137"/>
                    </a:srgbClr>
                  </a:outerShdw>
                </a:effectLst>
              </a:rPr>
              <a:t>(ex.5,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159327" y="4606305"/>
            <a:ext cx="2572735" cy="2091109"/>
          </a:xfrm>
          <a:prstGeom prst="rect">
            <a:avLst/>
          </a:prstGeom>
        </p:spPr>
      </p:pic>
    </p:spTree>
    <p:extLst>
      <p:ext uri="{BB962C8B-B14F-4D97-AF65-F5344CB8AC3E}">
        <p14:creationId xmlns:p14="http://schemas.microsoft.com/office/powerpoint/2010/main" val="404760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220691" y="2298679"/>
            <a:ext cx="5542191" cy="45227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tx2">
                    <a:lumMod val="50000"/>
                  </a:schemeClr>
                </a:solidFill>
                <a:latin typeface="+mn-lt"/>
                <a:cs typeface="Times New Roman" panose="02020603050405020304" pitchFamily="18" charset="0"/>
              </a:rPr>
              <a:t>C) Complete with the Present Simple of the verbs in brackets </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in Workbook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607127" y="1624638"/>
            <a:ext cx="4488873" cy="4702628"/>
          </a:xfrm>
          <a:prstGeom prst="roundRect">
            <a:avLst/>
          </a:prstGeom>
          <a:solidFill>
            <a:schemeClr val="accent6">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Workbook</a:t>
            </a:r>
          </a:p>
          <a:p>
            <a:pPr algn="ctr"/>
            <a:r>
              <a:rPr lang="en-US" sz="5400" b="1" dirty="0">
                <a:solidFill>
                  <a:schemeClr val="bg1"/>
                </a:solidFill>
                <a:effectLst>
                  <a:outerShdw blurRad="38100" dist="38100" dir="2700000" algn="tl">
                    <a:srgbClr val="000000">
                      <a:alpha val="43137"/>
                    </a:srgbClr>
                  </a:outerShdw>
                </a:effectLst>
              </a:rPr>
              <a:t>(ex.1, p.8)</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311354" y="4560043"/>
            <a:ext cx="2572735" cy="2091109"/>
          </a:xfrm>
          <a:prstGeom prst="rect">
            <a:avLst/>
          </a:prstGeom>
        </p:spPr>
      </p:pic>
    </p:spTree>
    <p:extLst>
      <p:ext uri="{BB962C8B-B14F-4D97-AF65-F5344CB8AC3E}">
        <p14:creationId xmlns:p14="http://schemas.microsoft.com/office/powerpoint/2010/main" val="85754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4"/>
          <p:cNvSpPr/>
          <p:nvPr/>
        </p:nvSpPr>
        <p:spPr>
          <a:xfrm>
            <a:off x="2415633" y="41895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rPr>
              <a:t>Greeting</a:t>
            </a:r>
          </a:p>
        </p:txBody>
      </p:sp>
      <p:pic>
        <p:nvPicPr>
          <p:cNvPr id="2" name="Записаний звук">
            <a:hlinkClick r:id="" action="ppaction://media"/>
            <a:extLst>
              <a:ext uri="{FF2B5EF4-FFF2-40B4-BE49-F238E27FC236}">
                <a16:creationId xmlns:a16="http://schemas.microsoft.com/office/drawing/2014/main" id="{8CF88E50-F42E-8F02-ED1F-99E54DD14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7773" y="3306418"/>
            <a:ext cx="609600" cy="609600"/>
          </a:xfrm>
          <a:prstGeom prst="rect">
            <a:avLst/>
          </a:prstGeom>
        </p:spPr>
      </p:pic>
      <p:pic>
        <p:nvPicPr>
          <p:cNvPr id="4" name="Рисунок 3">
            <a:extLst>
              <a:ext uri="{FF2B5EF4-FFF2-40B4-BE49-F238E27FC236}">
                <a16:creationId xmlns:a16="http://schemas.microsoft.com/office/drawing/2014/main" id="{ECD8C6F2-EA30-D49F-0401-0D304FC65CF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2989192" y="514348"/>
            <a:ext cx="6641826" cy="6641826"/>
          </a:xfrm>
          <a:prstGeom prst="rect">
            <a:avLst/>
          </a:prstGeom>
        </p:spPr>
      </p:pic>
    </p:spTree>
    <p:extLst>
      <p:ext uri="{BB962C8B-B14F-4D97-AF65-F5344CB8AC3E}">
        <p14:creationId xmlns:p14="http://schemas.microsoft.com/office/powerpoint/2010/main" val="400086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 fill="hold"/>
                                        <p:tgtEl>
                                          <p:spTgt spid="2"/>
                                        </p:tgtEl>
                                      </p:cBhvr>
                                    </p:cmd>
                                  </p:childTnLst>
                                </p:cTn>
                              </p:par>
                              <p:par>
                                <p:cTn id="7" presetID="4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ppt_w</p:attrName>
                                        </p:attrNameLst>
                                      </p:cBhvr>
                                      <p:tavLst>
                                        <p:tav tm="0" fmla="#ppt_w*sin(2.5*pi*$)">
                                          <p:val>
                                            <p:fltVal val="0"/>
                                          </p:val>
                                        </p:tav>
                                        <p:tav tm="100000">
                                          <p:val>
                                            <p:fltVal val="1"/>
                                          </p:val>
                                        </p:tav>
                                      </p:tavLst>
                                    </p:anim>
                                    <p:anim calcmode="lin" valueType="num">
                                      <p:cBhvr>
                                        <p:cTn id="11"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Complete with the Present Simple of the verbs in brackets </a:t>
            </a:r>
            <a:endParaRPr lang="en-US" altLang="uk-UA" sz="2000" b="1" dirty="0">
              <a:solidFill>
                <a:schemeClr val="bg1"/>
              </a:solidFill>
              <a:sym typeface="+mn-ea"/>
            </a:endParaRPr>
          </a:p>
        </p:txBody>
      </p:sp>
      <p:pic>
        <p:nvPicPr>
          <p:cNvPr id="1026" name="Picture 2">
            <a:extLst>
              <a:ext uri="{FF2B5EF4-FFF2-40B4-BE49-F238E27FC236}">
                <a16:creationId xmlns:a16="http://schemas.microsoft.com/office/drawing/2014/main" id="{4B272565-5073-7A1A-2C2E-AA4E81BB03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16" t="25957" r="3448" b="22411"/>
          <a:stretch/>
        </p:blipFill>
        <p:spPr bwMode="auto">
          <a:xfrm>
            <a:off x="329351" y="1391056"/>
            <a:ext cx="3026692" cy="2568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AD46B-3E88-B310-E0F2-516DEF4DDC97}"/>
              </a:ext>
            </a:extLst>
          </p:cNvPr>
          <p:cNvSpPr txBox="1"/>
          <p:nvPr/>
        </p:nvSpPr>
        <p:spPr>
          <a:xfrm>
            <a:off x="2250263" y="1108634"/>
            <a:ext cx="9941737" cy="5632311"/>
          </a:xfrm>
          <a:prstGeom prst="rect">
            <a:avLst/>
          </a:prstGeom>
          <a:noFill/>
        </p:spPr>
        <p:txBody>
          <a:bodyPr wrap="square" rtlCol="0">
            <a:spAutoFit/>
          </a:bodyPr>
          <a:lstStyle/>
          <a:p>
            <a:r>
              <a:rPr lang="en-US" sz="4000" b="1" i="1" dirty="0">
                <a:solidFill>
                  <a:srgbClr val="002060"/>
                </a:solidFill>
              </a:rPr>
              <a:t>          Tina and Mary are sisters but also best</a:t>
            </a:r>
          </a:p>
          <a:p>
            <a:r>
              <a:rPr lang="en-US" sz="4000" b="1" i="1" dirty="0">
                <a:solidFill>
                  <a:srgbClr val="002060"/>
                </a:solidFill>
              </a:rPr>
              <a:t>          friends. When they (1) ____(get) home</a:t>
            </a:r>
          </a:p>
          <a:p>
            <a:r>
              <a:rPr lang="en-US" sz="4000" b="1" i="1" dirty="0">
                <a:solidFill>
                  <a:srgbClr val="002060"/>
                </a:solidFill>
              </a:rPr>
              <a:t>          from school in the afternoon, they(2)</a:t>
            </a:r>
          </a:p>
          <a:p>
            <a:r>
              <a:rPr lang="en-US" sz="4000" b="1" i="1" dirty="0">
                <a:solidFill>
                  <a:srgbClr val="002060"/>
                </a:solidFill>
              </a:rPr>
              <a:t>           ____(do) their homework. Then they (3) ______(listen) to music and (4) _____(talk). In the evening, Tina (5) ______ (play) computer games and Mary (6) _______ (watch) TV. Mary (7)___________ (not like) computer games.</a:t>
            </a:r>
            <a:endParaRPr lang="pl-PL" sz="4000" b="1" i="1" dirty="0">
              <a:solidFill>
                <a:srgbClr val="002060"/>
              </a:solidFill>
            </a:endParaRPr>
          </a:p>
        </p:txBody>
      </p:sp>
      <p:sp>
        <p:nvSpPr>
          <p:cNvPr id="4" name="Прямокутник: округлені кути 3">
            <a:extLst>
              <a:ext uri="{FF2B5EF4-FFF2-40B4-BE49-F238E27FC236}">
                <a16:creationId xmlns:a16="http://schemas.microsoft.com/office/drawing/2014/main" id="{63C02481-3A36-AC08-3F2F-8B317AC5F189}"/>
              </a:ext>
            </a:extLst>
          </p:cNvPr>
          <p:cNvSpPr/>
          <p:nvPr/>
        </p:nvSpPr>
        <p:spPr>
          <a:xfrm>
            <a:off x="8326877" y="1877438"/>
            <a:ext cx="101167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get</a:t>
            </a:r>
            <a:endParaRPr lang="pl-PL" sz="4000" b="1" i="1" dirty="0">
              <a:solidFill>
                <a:srgbClr val="FF0000"/>
              </a:solidFill>
            </a:endParaRPr>
          </a:p>
        </p:txBody>
      </p:sp>
      <p:sp>
        <p:nvSpPr>
          <p:cNvPr id="5" name="Прямокутник: округлені кути 4">
            <a:extLst>
              <a:ext uri="{FF2B5EF4-FFF2-40B4-BE49-F238E27FC236}">
                <a16:creationId xmlns:a16="http://schemas.microsoft.com/office/drawing/2014/main" id="{922C2553-0E3D-ED6B-9035-6B2926FBF141}"/>
              </a:ext>
            </a:extLst>
          </p:cNvPr>
          <p:cNvSpPr/>
          <p:nvPr/>
        </p:nvSpPr>
        <p:spPr>
          <a:xfrm>
            <a:off x="3586264" y="3090153"/>
            <a:ext cx="101167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a:t>
            </a:r>
            <a:endParaRPr lang="pl-PL" sz="4000" b="1" i="1" dirty="0">
              <a:solidFill>
                <a:srgbClr val="FF0000"/>
              </a:solidFill>
            </a:endParaRPr>
          </a:p>
        </p:txBody>
      </p:sp>
      <p:sp>
        <p:nvSpPr>
          <p:cNvPr id="6" name="Прямокутник: округлені кути 5">
            <a:extLst>
              <a:ext uri="{FF2B5EF4-FFF2-40B4-BE49-F238E27FC236}">
                <a16:creationId xmlns:a16="http://schemas.microsoft.com/office/drawing/2014/main" id="{9BE27FA5-2DCD-63AA-C128-48EE311300B0}"/>
              </a:ext>
            </a:extLst>
          </p:cNvPr>
          <p:cNvSpPr/>
          <p:nvPr/>
        </p:nvSpPr>
        <p:spPr>
          <a:xfrm>
            <a:off x="2341125" y="3717147"/>
            <a:ext cx="1481846"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listen</a:t>
            </a:r>
            <a:endParaRPr lang="pl-PL" sz="4000" b="1" i="1" dirty="0">
              <a:solidFill>
                <a:srgbClr val="FF0000"/>
              </a:solidFill>
            </a:endParaRPr>
          </a:p>
        </p:txBody>
      </p:sp>
      <p:sp>
        <p:nvSpPr>
          <p:cNvPr id="8" name="Прямокутник: округлені кути 7">
            <a:extLst>
              <a:ext uri="{FF2B5EF4-FFF2-40B4-BE49-F238E27FC236}">
                <a16:creationId xmlns:a16="http://schemas.microsoft.com/office/drawing/2014/main" id="{769D654B-FCB1-3C8F-39DC-4A22411CAB52}"/>
              </a:ext>
            </a:extLst>
          </p:cNvPr>
          <p:cNvSpPr/>
          <p:nvPr/>
        </p:nvSpPr>
        <p:spPr>
          <a:xfrm>
            <a:off x="8879732" y="3698703"/>
            <a:ext cx="1219200"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talk</a:t>
            </a:r>
            <a:endParaRPr lang="pl-PL" sz="4000" b="1" i="1" dirty="0">
              <a:solidFill>
                <a:srgbClr val="FF0000"/>
              </a:solidFill>
            </a:endParaRPr>
          </a:p>
        </p:txBody>
      </p:sp>
      <p:sp>
        <p:nvSpPr>
          <p:cNvPr id="9" name="Прямокутник: округлені кути 8">
            <a:extLst>
              <a:ext uri="{FF2B5EF4-FFF2-40B4-BE49-F238E27FC236}">
                <a16:creationId xmlns:a16="http://schemas.microsoft.com/office/drawing/2014/main" id="{1C579D82-1C8E-F61C-8A5F-9ECE1089BD7E}"/>
              </a:ext>
            </a:extLst>
          </p:cNvPr>
          <p:cNvSpPr/>
          <p:nvPr/>
        </p:nvSpPr>
        <p:spPr>
          <a:xfrm>
            <a:off x="6767209" y="4316573"/>
            <a:ext cx="1559668"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plays</a:t>
            </a:r>
            <a:endParaRPr lang="pl-PL" sz="4000" b="1" i="1" dirty="0">
              <a:solidFill>
                <a:srgbClr val="FF0000"/>
              </a:solidFill>
            </a:endParaRPr>
          </a:p>
        </p:txBody>
      </p:sp>
      <p:sp>
        <p:nvSpPr>
          <p:cNvPr id="10" name="Прямокутник: округлені кути 9">
            <a:extLst>
              <a:ext uri="{FF2B5EF4-FFF2-40B4-BE49-F238E27FC236}">
                <a16:creationId xmlns:a16="http://schemas.microsoft.com/office/drawing/2014/main" id="{F7E82A76-7A66-08E1-36B8-6FBB670FB493}"/>
              </a:ext>
            </a:extLst>
          </p:cNvPr>
          <p:cNvSpPr/>
          <p:nvPr/>
        </p:nvSpPr>
        <p:spPr>
          <a:xfrm>
            <a:off x="6484296" y="4913929"/>
            <a:ext cx="2125494"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watches</a:t>
            </a:r>
            <a:endParaRPr lang="pl-PL" sz="4000" b="1" i="1" dirty="0">
              <a:solidFill>
                <a:srgbClr val="FF0000"/>
              </a:solidFill>
            </a:endParaRPr>
          </a:p>
        </p:txBody>
      </p:sp>
      <p:sp>
        <p:nvSpPr>
          <p:cNvPr id="11" name="Прямокутник: округлені кути 10">
            <a:extLst>
              <a:ext uri="{FF2B5EF4-FFF2-40B4-BE49-F238E27FC236}">
                <a16:creationId xmlns:a16="http://schemas.microsoft.com/office/drawing/2014/main" id="{4289B53A-256D-8DBB-5BEF-05A34105F39E}"/>
              </a:ext>
            </a:extLst>
          </p:cNvPr>
          <p:cNvSpPr/>
          <p:nvPr/>
        </p:nvSpPr>
        <p:spPr>
          <a:xfrm>
            <a:off x="4200727" y="5529288"/>
            <a:ext cx="2741579" cy="44266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doesn’t like</a:t>
            </a:r>
            <a:endParaRPr lang="pl-PL" sz="4000" b="1" i="1" dirty="0">
              <a:solidFill>
                <a:srgbClr val="FF0000"/>
              </a:solidFill>
            </a:endParaRPr>
          </a:p>
        </p:txBody>
      </p:sp>
      <p:pic>
        <p:nvPicPr>
          <p:cNvPr id="3" name="Записаний звук">
            <a:hlinkClick r:id="" action="ppaction://media"/>
            <a:extLst>
              <a:ext uri="{FF2B5EF4-FFF2-40B4-BE49-F238E27FC236}">
                <a16:creationId xmlns:a16="http://schemas.microsoft.com/office/drawing/2014/main" id="{20ED51E3-7F0A-D63B-04A0-CE311A083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5971948"/>
            <a:ext cx="609600" cy="609600"/>
          </a:xfrm>
          <a:prstGeom prst="rect">
            <a:avLst/>
          </a:prstGeom>
        </p:spPr>
      </p:pic>
    </p:spTree>
    <p:extLst>
      <p:ext uri="{BB962C8B-B14F-4D97-AF65-F5344CB8AC3E}">
        <p14:creationId xmlns:p14="http://schemas.microsoft.com/office/powerpoint/2010/main" val="35699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22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bldLst>
      <p:bldP spid="2" grpId="0"/>
      <p:bldP spid="4" grpId="0"/>
      <p:bldP spid="5" grpId="0"/>
      <p:bldP spid="6"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37996" y="494529"/>
            <a:ext cx="9740644"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Gymnastics for the eyes</a:t>
            </a:r>
            <a:endParaRPr lang="uk-UA" sz="2000" b="1" dirty="0"/>
          </a:p>
        </p:txBody>
      </p:sp>
      <p:pic>
        <p:nvPicPr>
          <p:cNvPr id="6" name="Рисунок 5">
            <a:extLst>
              <a:ext uri="{FF2B5EF4-FFF2-40B4-BE49-F238E27FC236}">
                <a16:creationId xmlns:a16="http://schemas.microsoft.com/office/drawing/2014/main" id="{14EAC9FA-CED9-4917-B1F8-AB7C2513D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38" y="494529"/>
            <a:ext cx="12192000" cy="6858000"/>
          </a:xfrm>
          <a:prstGeom prst="rect">
            <a:avLst/>
          </a:prstGeom>
        </p:spPr>
      </p:pic>
      <p:pic>
        <p:nvPicPr>
          <p:cNvPr id="7" name="Рисунок 6">
            <a:extLst>
              <a:ext uri="{FF2B5EF4-FFF2-40B4-BE49-F238E27FC236}">
                <a16:creationId xmlns:a16="http://schemas.microsoft.com/office/drawing/2014/main" id="{172F446C-E6A4-4BB5-BB4E-3C3A51108286}"/>
              </a:ext>
            </a:extLst>
          </p:cNvPr>
          <p:cNvPicPr>
            <a:picLocks noChangeAspect="1"/>
          </p:cNvPicPr>
          <p:nvPr/>
        </p:nvPicPr>
        <p:blipFill rotWithShape="1">
          <a:blip r:embed="rId5">
            <a:extLst>
              <a:ext uri="{28A0092B-C50C-407E-A947-70E740481C1C}">
                <a14:useLocalDpi xmlns:a14="http://schemas.microsoft.com/office/drawing/2010/main" val="0"/>
              </a:ext>
            </a:extLst>
          </a:blip>
          <a:srcRect l="856" t="13334" r="91845" b="74110"/>
          <a:stretch/>
        </p:blipFill>
        <p:spPr>
          <a:xfrm>
            <a:off x="56012" y="1271970"/>
            <a:ext cx="889961" cy="861134"/>
          </a:xfrm>
          <a:prstGeom prst="rect">
            <a:avLst/>
          </a:prstGeom>
        </p:spPr>
      </p:pic>
      <p:pic>
        <p:nvPicPr>
          <p:cNvPr id="8" name="Рисунок 7">
            <a:extLst>
              <a:ext uri="{FF2B5EF4-FFF2-40B4-BE49-F238E27FC236}">
                <a16:creationId xmlns:a16="http://schemas.microsoft.com/office/drawing/2014/main" id="{67DA7EE7-2306-4253-9E7A-C14FA7B4CA85}"/>
              </a:ext>
            </a:extLst>
          </p:cNvPr>
          <p:cNvPicPr>
            <a:picLocks noChangeAspect="1"/>
          </p:cNvPicPr>
          <p:nvPr/>
        </p:nvPicPr>
        <p:blipFill rotWithShape="1">
          <a:blip r:embed="rId5">
            <a:extLst>
              <a:ext uri="{28A0092B-C50C-407E-A947-70E740481C1C}">
                <a14:useLocalDpi xmlns:a14="http://schemas.microsoft.com/office/drawing/2010/main" val="0"/>
              </a:ext>
            </a:extLst>
          </a:blip>
          <a:srcRect l="13015" t="16156" r="79686" b="74110"/>
          <a:stretch/>
        </p:blipFill>
        <p:spPr>
          <a:xfrm>
            <a:off x="2545966" y="1170555"/>
            <a:ext cx="889961" cy="667579"/>
          </a:xfrm>
          <a:prstGeom prst="rect">
            <a:avLst/>
          </a:prstGeom>
        </p:spPr>
      </p:pic>
      <p:pic>
        <p:nvPicPr>
          <p:cNvPr id="9" name="Рисунок 8">
            <a:extLst>
              <a:ext uri="{FF2B5EF4-FFF2-40B4-BE49-F238E27FC236}">
                <a16:creationId xmlns:a16="http://schemas.microsoft.com/office/drawing/2014/main" id="{8A1CF699-C01F-418F-BA9A-FEAAF51CF228}"/>
              </a:ext>
            </a:extLst>
          </p:cNvPr>
          <p:cNvPicPr>
            <a:picLocks noChangeAspect="1"/>
          </p:cNvPicPr>
          <p:nvPr/>
        </p:nvPicPr>
        <p:blipFill rotWithShape="1">
          <a:blip r:embed="rId5">
            <a:extLst>
              <a:ext uri="{28A0092B-C50C-407E-A947-70E740481C1C}">
                <a14:useLocalDpi xmlns:a14="http://schemas.microsoft.com/office/drawing/2010/main" val="0"/>
              </a:ext>
            </a:extLst>
          </a:blip>
          <a:srcRect l="26813" t="16156" r="62305" b="74110"/>
          <a:stretch/>
        </p:blipFill>
        <p:spPr>
          <a:xfrm>
            <a:off x="4834332" y="1297240"/>
            <a:ext cx="1326769" cy="667579"/>
          </a:xfrm>
          <a:prstGeom prst="rect">
            <a:avLst/>
          </a:prstGeom>
        </p:spPr>
      </p:pic>
      <p:pic>
        <p:nvPicPr>
          <p:cNvPr id="10" name="Рисунок 9">
            <a:extLst>
              <a:ext uri="{FF2B5EF4-FFF2-40B4-BE49-F238E27FC236}">
                <a16:creationId xmlns:a16="http://schemas.microsoft.com/office/drawing/2014/main" id="{A71F4DB4-615D-4C36-B9E7-B320F50BCB5C}"/>
              </a:ext>
            </a:extLst>
          </p:cNvPr>
          <p:cNvPicPr>
            <a:picLocks noChangeAspect="1"/>
          </p:cNvPicPr>
          <p:nvPr/>
        </p:nvPicPr>
        <p:blipFill rotWithShape="1">
          <a:blip r:embed="rId5">
            <a:extLst>
              <a:ext uri="{28A0092B-C50C-407E-A947-70E740481C1C}">
                <a14:useLocalDpi xmlns:a14="http://schemas.microsoft.com/office/drawing/2010/main" val="0"/>
              </a:ext>
            </a:extLst>
          </a:blip>
          <a:srcRect l="40838" t="14023" r="48280" b="76243"/>
          <a:stretch/>
        </p:blipFill>
        <p:spPr>
          <a:xfrm>
            <a:off x="7691796" y="1047751"/>
            <a:ext cx="1326769" cy="667579"/>
          </a:xfrm>
          <a:prstGeom prst="rect">
            <a:avLst/>
          </a:prstGeom>
        </p:spPr>
      </p:pic>
      <p:pic>
        <p:nvPicPr>
          <p:cNvPr id="11" name="Рисунок 10">
            <a:extLst>
              <a:ext uri="{FF2B5EF4-FFF2-40B4-BE49-F238E27FC236}">
                <a16:creationId xmlns:a16="http://schemas.microsoft.com/office/drawing/2014/main" id="{DF2A58A8-906C-4B28-B5D0-5AD2DCB5DD7E}"/>
              </a:ext>
            </a:extLst>
          </p:cNvPr>
          <p:cNvPicPr>
            <a:picLocks noChangeAspect="1"/>
          </p:cNvPicPr>
          <p:nvPr/>
        </p:nvPicPr>
        <p:blipFill rotWithShape="1">
          <a:blip r:embed="rId5">
            <a:extLst>
              <a:ext uri="{28A0092B-C50C-407E-A947-70E740481C1C}">
                <a14:useLocalDpi xmlns:a14="http://schemas.microsoft.com/office/drawing/2010/main" val="0"/>
              </a:ext>
            </a:extLst>
          </a:blip>
          <a:srcRect l="2971" t="27489" r="86147" b="62493"/>
          <a:stretch/>
        </p:blipFill>
        <p:spPr>
          <a:xfrm>
            <a:off x="10573058" y="1219348"/>
            <a:ext cx="1326769" cy="687075"/>
          </a:xfrm>
          <a:prstGeom prst="rect">
            <a:avLst/>
          </a:prstGeom>
        </p:spPr>
      </p:pic>
      <p:pic>
        <p:nvPicPr>
          <p:cNvPr id="12" name="Рисунок 11">
            <a:extLst>
              <a:ext uri="{FF2B5EF4-FFF2-40B4-BE49-F238E27FC236}">
                <a16:creationId xmlns:a16="http://schemas.microsoft.com/office/drawing/2014/main" id="{731CD516-2A97-45C0-BAEA-AC35A79186BE}"/>
              </a:ext>
            </a:extLst>
          </p:cNvPr>
          <p:cNvPicPr>
            <a:picLocks noChangeAspect="1"/>
          </p:cNvPicPr>
          <p:nvPr/>
        </p:nvPicPr>
        <p:blipFill rotWithShape="1">
          <a:blip r:embed="rId5">
            <a:extLst>
              <a:ext uri="{28A0092B-C50C-407E-A947-70E740481C1C}">
                <a14:useLocalDpi xmlns:a14="http://schemas.microsoft.com/office/drawing/2010/main" val="0"/>
              </a:ext>
            </a:extLst>
          </a:blip>
          <a:srcRect l="17971" t="25383" r="71147" b="62785"/>
          <a:stretch/>
        </p:blipFill>
        <p:spPr>
          <a:xfrm>
            <a:off x="9945134" y="3723733"/>
            <a:ext cx="929702" cy="568624"/>
          </a:xfrm>
          <a:prstGeom prst="rect">
            <a:avLst/>
          </a:prstGeom>
        </p:spPr>
      </p:pic>
      <p:pic>
        <p:nvPicPr>
          <p:cNvPr id="13" name="Рисунок 12">
            <a:extLst>
              <a:ext uri="{FF2B5EF4-FFF2-40B4-BE49-F238E27FC236}">
                <a16:creationId xmlns:a16="http://schemas.microsoft.com/office/drawing/2014/main" id="{A53E57C0-E6A1-46F4-8A3A-1445EFE30670}"/>
              </a:ext>
            </a:extLst>
          </p:cNvPr>
          <p:cNvPicPr>
            <a:picLocks noChangeAspect="1"/>
          </p:cNvPicPr>
          <p:nvPr/>
        </p:nvPicPr>
        <p:blipFill rotWithShape="1">
          <a:blip r:embed="rId5">
            <a:extLst>
              <a:ext uri="{28A0092B-C50C-407E-A947-70E740481C1C}">
                <a14:useLocalDpi xmlns:a14="http://schemas.microsoft.com/office/drawing/2010/main" val="0"/>
              </a:ext>
            </a:extLst>
          </a:blip>
          <a:srcRect l="33173" t="25383" r="55945" b="62785"/>
          <a:stretch/>
        </p:blipFill>
        <p:spPr>
          <a:xfrm>
            <a:off x="9051636" y="5816026"/>
            <a:ext cx="1326769" cy="811478"/>
          </a:xfrm>
          <a:prstGeom prst="rect">
            <a:avLst/>
          </a:prstGeom>
        </p:spPr>
      </p:pic>
      <p:pic>
        <p:nvPicPr>
          <p:cNvPr id="14" name="Рисунок 13">
            <a:extLst>
              <a:ext uri="{FF2B5EF4-FFF2-40B4-BE49-F238E27FC236}">
                <a16:creationId xmlns:a16="http://schemas.microsoft.com/office/drawing/2014/main" id="{7128C62F-184F-494E-9167-A2D3470E3D88}"/>
              </a:ext>
            </a:extLst>
          </p:cNvPr>
          <p:cNvPicPr>
            <a:picLocks noChangeAspect="1"/>
          </p:cNvPicPr>
          <p:nvPr/>
        </p:nvPicPr>
        <p:blipFill rotWithShape="1">
          <a:blip r:embed="rId5">
            <a:extLst>
              <a:ext uri="{28A0092B-C50C-407E-A947-70E740481C1C}">
                <a14:useLocalDpi xmlns:a14="http://schemas.microsoft.com/office/drawing/2010/main" val="0"/>
              </a:ext>
            </a:extLst>
          </a:blip>
          <a:srcRect l="43823" t="25383" r="45295" b="62785"/>
          <a:stretch/>
        </p:blipFill>
        <p:spPr>
          <a:xfrm>
            <a:off x="6464648" y="5816026"/>
            <a:ext cx="1326769" cy="811478"/>
          </a:xfrm>
          <a:prstGeom prst="rect">
            <a:avLst/>
          </a:prstGeom>
        </p:spPr>
      </p:pic>
      <p:pic>
        <p:nvPicPr>
          <p:cNvPr id="15" name="Рисунок 14">
            <a:extLst>
              <a:ext uri="{FF2B5EF4-FFF2-40B4-BE49-F238E27FC236}">
                <a16:creationId xmlns:a16="http://schemas.microsoft.com/office/drawing/2014/main" id="{4CEEB732-C3D1-42B7-8A45-A75F07A1E396}"/>
              </a:ext>
            </a:extLst>
          </p:cNvPr>
          <p:cNvPicPr>
            <a:picLocks noChangeAspect="1"/>
          </p:cNvPicPr>
          <p:nvPr/>
        </p:nvPicPr>
        <p:blipFill rotWithShape="1">
          <a:blip r:embed="rId5">
            <a:extLst>
              <a:ext uri="{28A0092B-C50C-407E-A947-70E740481C1C}">
                <a14:useLocalDpi xmlns:a14="http://schemas.microsoft.com/office/drawing/2010/main" val="0"/>
              </a:ext>
            </a:extLst>
          </a:blip>
          <a:srcRect l="54586" t="26050" r="34532" b="62118"/>
          <a:stretch/>
        </p:blipFill>
        <p:spPr>
          <a:xfrm>
            <a:off x="4170947" y="5887414"/>
            <a:ext cx="1326769" cy="811478"/>
          </a:xfrm>
          <a:prstGeom prst="rect">
            <a:avLst/>
          </a:prstGeom>
        </p:spPr>
      </p:pic>
      <p:pic>
        <p:nvPicPr>
          <p:cNvPr id="16" name="Рисунок 15">
            <a:extLst>
              <a:ext uri="{FF2B5EF4-FFF2-40B4-BE49-F238E27FC236}">
                <a16:creationId xmlns:a16="http://schemas.microsoft.com/office/drawing/2014/main" id="{B81AED1D-80EC-4B2A-874F-BAE9995846A9}"/>
              </a:ext>
            </a:extLst>
          </p:cNvPr>
          <p:cNvPicPr>
            <a:picLocks noChangeAspect="1"/>
          </p:cNvPicPr>
          <p:nvPr/>
        </p:nvPicPr>
        <p:blipFill rotWithShape="1">
          <a:blip r:embed="rId5">
            <a:extLst>
              <a:ext uri="{28A0092B-C50C-407E-A947-70E740481C1C}">
                <a14:useLocalDpi xmlns:a14="http://schemas.microsoft.com/office/drawing/2010/main" val="0"/>
              </a:ext>
            </a:extLst>
          </a:blip>
          <a:srcRect l="70211" t="26050" r="18907" b="62118"/>
          <a:stretch/>
        </p:blipFill>
        <p:spPr>
          <a:xfrm>
            <a:off x="1128558" y="5887414"/>
            <a:ext cx="1326769" cy="811478"/>
          </a:xfrm>
          <a:prstGeom prst="rect">
            <a:avLst/>
          </a:prstGeom>
        </p:spPr>
      </p:pic>
      <p:pic>
        <p:nvPicPr>
          <p:cNvPr id="17" name="Рисунок 16">
            <a:extLst>
              <a:ext uri="{FF2B5EF4-FFF2-40B4-BE49-F238E27FC236}">
                <a16:creationId xmlns:a16="http://schemas.microsoft.com/office/drawing/2014/main" id="{DD4E63A5-4CDD-4D3F-950B-970A4AAF3FD1}"/>
              </a:ext>
            </a:extLst>
          </p:cNvPr>
          <p:cNvPicPr>
            <a:picLocks noChangeAspect="1"/>
          </p:cNvPicPr>
          <p:nvPr/>
        </p:nvPicPr>
        <p:blipFill rotWithShape="1">
          <a:blip r:embed="rId5">
            <a:extLst>
              <a:ext uri="{28A0092B-C50C-407E-A947-70E740481C1C}">
                <a14:useLocalDpi xmlns:a14="http://schemas.microsoft.com/office/drawing/2010/main" val="0"/>
              </a:ext>
            </a:extLst>
          </a:blip>
          <a:srcRect l="83878" t="26050" r="5240" b="62118"/>
          <a:stretch/>
        </p:blipFill>
        <p:spPr>
          <a:xfrm>
            <a:off x="-39905" y="4666821"/>
            <a:ext cx="889962" cy="544318"/>
          </a:xfrm>
          <a:prstGeom prst="rect">
            <a:avLst/>
          </a:prstGeom>
        </p:spPr>
      </p:pic>
      <p:pic>
        <p:nvPicPr>
          <p:cNvPr id="18" name="Рисунок 17">
            <a:extLst>
              <a:ext uri="{FF2B5EF4-FFF2-40B4-BE49-F238E27FC236}">
                <a16:creationId xmlns:a16="http://schemas.microsoft.com/office/drawing/2014/main" id="{53B65325-0F63-4D2C-BDE0-6C1772279F8E}"/>
              </a:ext>
            </a:extLst>
          </p:cNvPr>
          <p:cNvPicPr>
            <a:picLocks noChangeAspect="1"/>
          </p:cNvPicPr>
          <p:nvPr/>
        </p:nvPicPr>
        <p:blipFill rotWithShape="1">
          <a:blip r:embed="rId5">
            <a:extLst>
              <a:ext uri="{28A0092B-C50C-407E-A947-70E740481C1C}">
                <a14:useLocalDpi xmlns:a14="http://schemas.microsoft.com/office/drawing/2010/main" val="0"/>
              </a:ext>
            </a:extLst>
          </a:blip>
          <a:srcRect l="55043" t="49358" r="34075" b="38810"/>
          <a:stretch/>
        </p:blipFill>
        <p:spPr>
          <a:xfrm>
            <a:off x="1589434" y="3723733"/>
            <a:ext cx="1052628" cy="643808"/>
          </a:xfrm>
          <a:prstGeom prst="rect">
            <a:avLst/>
          </a:prstGeom>
        </p:spPr>
      </p:pic>
      <p:pic>
        <p:nvPicPr>
          <p:cNvPr id="19" name="Рисунок 18">
            <a:extLst>
              <a:ext uri="{FF2B5EF4-FFF2-40B4-BE49-F238E27FC236}">
                <a16:creationId xmlns:a16="http://schemas.microsoft.com/office/drawing/2014/main" id="{237D41D9-1163-4CDF-BDE0-A03C5B5D7927}"/>
              </a:ext>
            </a:extLst>
          </p:cNvPr>
          <p:cNvPicPr>
            <a:picLocks noChangeAspect="1"/>
          </p:cNvPicPr>
          <p:nvPr/>
        </p:nvPicPr>
        <p:blipFill rotWithShape="1">
          <a:blip r:embed="rId5">
            <a:extLst>
              <a:ext uri="{28A0092B-C50C-407E-A947-70E740481C1C}">
                <a14:useLocalDpi xmlns:a14="http://schemas.microsoft.com/office/drawing/2010/main" val="0"/>
              </a:ext>
            </a:extLst>
          </a:blip>
          <a:srcRect l="45201" t="49358" r="46240" b="40509"/>
          <a:stretch/>
        </p:blipFill>
        <p:spPr>
          <a:xfrm>
            <a:off x="4316418" y="3552253"/>
            <a:ext cx="729437" cy="485775"/>
          </a:xfrm>
          <a:prstGeom prst="rect">
            <a:avLst/>
          </a:prstGeom>
        </p:spPr>
      </p:pic>
      <p:pic>
        <p:nvPicPr>
          <p:cNvPr id="20" name="Рисунок 19">
            <a:extLst>
              <a:ext uri="{FF2B5EF4-FFF2-40B4-BE49-F238E27FC236}">
                <a16:creationId xmlns:a16="http://schemas.microsoft.com/office/drawing/2014/main" id="{FD5346C8-007E-49DD-BFEB-10E7DA7DDA34}"/>
              </a:ext>
            </a:extLst>
          </p:cNvPr>
          <p:cNvPicPr>
            <a:picLocks noChangeAspect="1"/>
          </p:cNvPicPr>
          <p:nvPr/>
        </p:nvPicPr>
        <p:blipFill rotWithShape="1">
          <a:blip r:embed="rId5">
            <a:extLst>
              <a:ext uri="{28A0092B-C50C-407E-A947-70E740481C1C}">
                <a14:useLocalDpi xmlns:a14="http://schemas.microsoft.com/office/drawing/2010/main" val="0"/>
              </a:ext>
            </a:extLst>
          </a:blip>
          <a:srcRect l="16173" t="50590" r="72488" b="39277"/>
          <a:stretch/>
        </p:blipFill>
        <p:spPr>
          <a:xfrm>
            <a:off x="6312806" y="3757932"/>
            <a:ext cx="1096830" cy="551368"/>
          </a:xfrm>
          <a:prstGeom prst="rect">
            <a:avLst/>
          </a:prstGeom>
        </p:spPr>
      </p:pic>
      <p:pic>
        <p:nvPicPr>
          <p:cNvPr id="21" name="Рисунок 20">
            <a:extLst>
              <a:ext uri="{FF2B5EF4-FFF2-40B4-BE49-F238E27FC236}">
                <a16:creationId xmlns:a16="http://schemas.microsoft.com/office/drawing/2014/main" id="{260AF475-047F-4812-8539-285F41A35E2C}"/>
              </a:ext>
            </a:extLst>
          </p:cNvPr>
          <p:cNvPicPr>
            <a:picLocks noChangeAspect="1"/>
          </p:cNvPicPr>
          <p:nvPr/>
        </p:nvPicPr>
        <p:blipFill rotWithShape="1">
          <a:blip r:embed="rId5">
            <a:extLst>
              <a:ext uri="{28A0092B-C50C-407E-A947-70E740481C1C}">
                <a14:useLocalDpi xmlns:a14="http://schemas.microsoft.com/office/drawing/2010/main" val="0"/>
              </a:ext>
            </a:extLst>
          </a:blip>
          <a:srcRect l="28236" t="62228" r="60425" b="27639"/>
          <a:stretch/>
        </p:blipFill>
        <p:spPr>
          <a:xfrm>
            <a:off x="10874836" y="5716987"/>
            <a:ext cx="1096830" cy="551368"/>
          </a:xfrm>
          <a:prstGeom prst="rect">
            <a:avLst/>
          </a:prstGeom>
        </p:spPr>
      </p:pic>
      <p:pic>
        <p:nvPicPr>
          <p:cNvPr id="3" name="Гімнастика для очей №2">
            <a:hlinkClick r:id="" action="ppaction://media"/>
            <a:extLst>
              <a:ext uri="{FF2B5EF4-FFF2-40B4-BE49-F238E27FC236}">
                <a16:creationId xmlns:a16="http://schemas.microsoft.com/office/drawing/2014/main" id="{42A5C7FA-3667-4C60-8AB1-BA4F2655DE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20017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66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338455" y="2511120"/>
            <a:ext cx="5542191" cy="45227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tx2">
                    <a:lumMod val="50000"/>
                  </a:schemeClr>
                </a:solidFill>
                <a:latin typeface="+mn-lt"/>
                <a:cs typeface="Times New Roman" panose="02020603050405020304" pitchFamily="18" charset="0"/>
              </a:rPr>
              <a:t>D) Complete with </a:t>
            </a:r>
            <a:r>
              <a:rPr lang="en-US" sz="5400" b="1" i="1" dirty="0">
                <a:solidFill>
                  <a:schemeClr val="tx2">
                    <a:lumMod val="50000"/>
                  </a:schemeClr>
                </a:solidFill>
                <a:latin typeface="+mn-lt"/>
                <a:cs typeface="Times New Roman" panose="02020603050405020304" pitchFamily="18" charset="0"/>
              </a:rPr>
              <a:t>do, does, don’t or doesn’t </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in Workbook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607127" y="1624638"/>
            <a:ext cx="4488873" cy="4702628"/>
          </a:xfrm>
          <a:prstGeom prst="roundRect">
            <a:avLst/>
          </a:prstGeom>
          <a:solidFill>
            <a:schemeClr val="accent6">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Workbook</a:t>
            </a:r>
          </a:p>
          <a:p>
            <a:pPr algn="ctr"/>
            <a:r>
              <a:rPr lang="en-US" sz="5400" b="1" dirty="0">
                <a:solidFill>
                  <a:schemeClr val="bg1"/>
                </a:solidFill>
                <a:effectLst>
                  <a:outerShdw blurRad="38100" dist="38100" dir="2700000" algn="tl">
                    <a:srgbClr val="000000">
                      <a:alpha val="43137"/>
                    </a:srgbClr>
                  </a:outerShdw>
                </a:effectLst>
              </a:rPr>
              <a:t>(ex.1,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311354" y="4560043"/>
            <a:ext cx="2572735" cy="2091109"/>
          </a:xfrm>
          <a:prstGeom prst="rect">
            <a:avLst/>
          </a:prstGeom>
        </p:spPr>
      </p:pic>
    </p:spTree>
    <p:extLst>
      <p:ext uri="{BB962C8B-B14F-4D97-AF65-F5344CB8AC3E}">
        <p14:creationId xmlns:p14="http://schemas.microsoft.com/office/powerpoint/2010/main" val="36659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Complete with do, does, don’t or doesn’t </a:t>
            </a:r>
            <a:endParaRPr lang="en-US" altLang="uk-UA" sz="2000" b="1" dirty="0">
              <a:solidFill>
                <a:schemeClr val="bg1"/>
              </a:solidFill>
              <a:sym typeface="+mn-ea"/>
            </a:endParaRPr>
          </a:p>
        </p:txBody>
      </p:sp>
      <p:sp>
        <p:nvSpPr>
          <p:cNvPr id="5" name="TextBox 4">
            <a:extLst>
              <a:ext uri="{FF2B5EF4-FFF2-40B4-BE49-F238E27FC236}">
                <a16:creationId xmlns:a16="http://schemas.microsoft.com/office/drawing/2014/main" id="{6B754A32-37DB-F46C-5FE0-1897165FE208}"/>
              </a:ext>
            </a:extLst>
          </p:cNvPr>
          <p:cNvSpPr txBox="1"/>
          <p:nvPr/>
        </p:nvSpPr>
        <p:spPr>
          <a:xfrm>
            <a:off x="311726" y="1350818"/>
            <a:ext cx="5106579" cy="3970318"/>
          </a:xfrm>
          <a:custGeom>
            <a:avLst/>
            <a:gdLst>
              <a:gd name="connsiteX0" fmla="*/ 0 w 5106579"/>
              <a:gd name="connsiteY0" fmla="*/ 0 h 3970318"/>
              <a:gd name="connsiteX1" fmla="*/ 516332 w 5106579"/>
              <a:gd name="connsiteY1" fmla="*/ 0 h 3970318"/>
              <a:gd name="connsiteX2" fmla="*/ 1134795 w 5106579"/>
              <a:gd name="connsiteY2" fmla="*/ 0 h 3970318"/>
              <a:gd name="connsiteX3" fmla="*/ 1651127 w 5106579"/>
              <a:gd name="connsiteY3" fmla="*/ 0 h 3970318"/>
              <a:gd name="connsiteX4" fmla="*/ 2218525 w 5106579"/>
              <a:gd name="connsiteY4" fmla="*/ 0 h 3970318"/>
              <a:gd name="connsiteX5" fmla="*/ 2836988 w 5106579"/>
              <a:gd name="connsiteY5" fmla="*/ 0 h 3970318"/>
              <a:gd name="connsiteX6" fmla="*/ 3506518 w 5106579"/>
              <a:gd name="connsiteY6" fmla="*/ 0 h 3970318"/>
              <a:gd name="connsiteX7" fmla="*/ 4022849 w 5106579"/>
              <a:gd name="connsiteY7" fmla="*/ 0 h 3970318"/>
              <a:gd name="connsiteX8" fmla="*/ 5106579 w 5106579"/>
              <a:gd name="connsiteY8" fmla="*/ 0 h 3970318"/>
              <a:gd name="connsiteX9" fmla="*/ 5106579 w 5106579"/>
              <a:gd name="connsiteY9" fmla="*/ 487782 h 3970318"/>
              <a:gd name="connsiteX10" fmla="*/ 5106579 w 5106579"/>
              <a:gd name="connsiteY10" fmla="*/ 935861 h 3970318"/>
              <a:gd name="connsiteX11" fmla="*/ 5106579 w 5106579"/>
              <a:gd name="connsiteY11" fmla="*/ 1423643 h 3970318"/>
              <a:gd name="connsiteX12" fmla="*/ 5106579 w 5106579"/>
              <a:gd name="connsiteY12" fmla="*/ 1990831 h 3970318"/>
              <a:gd name="connsiteX13" fmla="*/ 5106579 w 5106579"/>
              <a:gd name="connsiteY13" fmla="*/ 2558019 h 3970318"/>
              <a:gd name="connsiteX14" fmla="*/ 5106579 w 5106579"/>
              <a:gd name="connsiteY14" fmla="*/ 3006098 h 3970318"/>
              <a:gd name="connsiteX15" fmla="*/ 5106579 w 5106579"/>
              <a:gd name="connsiteY15" fmla="*/ 3454177 h 3970318"/>
              <a:gd name="connsiteX16" fmla="*/ 5106579 w 5106579"/>
              <a:gd name="connsiteY16" fmla="*/ 3970318 h 3970318"/>
              <a:gd name="connsiteX17" fmla="*/ 4590247 w 5106579"/>
              <a:gd name="connsiteY17" fmla="*/ 3970318 h 3970318"/>
              <a:gd name="connsiteX18" fmla="*/ 4022849 w 5106579"/>
              <a:gd name="connsiteY18" fmla="*/ 3970318 h 3970318"/>
              <a:gd name="connsiteX19" fmla="*/ 3353320 w 5106579"/>
              <a:gd name="connsiteY19" fmla="*/ 3970318 h 3970318"/>
              <a:gd name="connsiteX20" fmla="*/ 2734857 w 5106579"/>
              <a:gd name="connsiteY20" fmla="*/ 3970318 h 3970318"/>
              <a:gd name="connsiteX21" fmla="*/ 2320656 w 5106579"/>
              <a:gd name="connsiteY21" fmla="*/ 3970318 h 3970318"/>
              <a:gd name="connsiteX22" fmla="*/ 1753259 w 5106579"/>
              <a:gd name="connsiteY22" fmla="*/ 3970318 h 3970318"/>
              <a:gd name="connsiteX23" fmla="*/ 1287993 w 5106579"/>
              <a:gd name="connsiteY23" fmla="*/ 3970318 h 3970318"/>
              <a:gd name="connsiteX24" fmla="*/ 618463 w 5106579"/>
              <a:gd name="connsiteY24" fmla="*/ 3970318 h 3970318"/>
              <a:gd name="connsiteX25" fmla="*/ 0 w 5106579"/>
              <a:gd name="connsiteY25" fmla="*/ 3970318 h 3970318"/>
              <a:gd name="connsiteX26" fmla="*/ 0 w 5106579"/>
              <a:gd name="connsiteY26" fmla="*/ 3522239 h 3970318"/>
              <a:gd name="connsiteX27" fmla="*/ 0 w 5106579"/>
              <a:gd name="connsiteY27" fmla="*/ 3074161 h 3970318"/>
              <a:gd name="connsiteX28" fmla="*/ 0 w 5106579"/>
              <a:gd name="connsiteY28" fmla="*/ 2506972 h 3970318"/>
              <a:gd name="connsiteX29" fmla="*/ 0 w 5106579"/>
              <a:gd name="connsiteY29" fmla="*/ 2058893 h 3970318"/>
              <a:gd name="connsiteX30" fmla="*/ 0 w 5106579"/>
              <a:gd name="connsiteY30" fmla="*/ 1571112 h 3970318"/>
              <a:gd name="connsiteX31" fmla="*/ 0 w 5106579"/>
              <a:gd name="connsiteY31" fmla="*/ 1083330 h 3970318"/>
              <a:gd name="connsiteX32" fmla="*/ 0 w 5106579"/>
              <a:gd name="connsiteY32"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06579" h="3970318" extrusionOk="0">
                <a:moveTo>
                  <a:pt x="0" y="0"/>
                </a:moveTo>
                <a:cubicBezTo>
                  <a:pt x="181120" y="-9132"/>
                  <a:pt x="407871" y="1518"/>
                  <a:pt x="516332" y="0"/>
                </a:cubicBezTo>
                <a:cubicBezTo>
                  <a:pt x="624793" y="-1518"/>
                  <a:pt x="963684" y="48776"/>
                  <a:pt x="1134795" y="0"/>
                </a:cubicBezTo>
                <a:cubicBezTo>
                  <a:pt x="1305906" y="-48776"/>
                  <a:pt x="1428756" y="57578"/>
                  <a:pt x="1651127" y="0"/>
                </a:cubicBezTo>
                <a:cubicBezTo>
                  <a:pt x="1873498" y="-57578"/>
                  <a:pt x="2092127" y="48068"/>
                  <a:pt x="2218525" y="0"/>
                </a:cubicBezTo>
                <a:cubicBezTo>
                  <a:pt x="2344923" y="-48068"/>
                  <a:pt x="2538141" y="24840"/>
                  <a:pt x="2836988" y="0"/>
                </a:cubicBezTo>
                <a:cubicBezTo>
                  <a:pt x="3135835" y="-24840"/>
                  <a:pt x="3175199" y="29885"/>
                  <a:pt x="3506518" y="0"/>
                </a:cubicBezTo>
                <a:cubicBezTo>
                  <a:pt x="3837837" y="-29885"/>
                  <a:pt x="3811427" y="53923"/>
                  <a:pt x="4022849" y="0"/>
                </a:cubicBezTo>
                <a:cubicBezTo>
                  <a:pt x="4234271" y="-53923"/>
                  <a:pt x="4718544" y="113759"/>
                  <a:pt x="5106579" y="0"/>
                </a:cubicBezTo>
                <a:cubicBezTo>
                  <a:pt x="5159628" y="121297"/>
                  <a:pt x="5075969" y="278402"/>
                  <a:pt x="5106579" y="487782"/>
                </a:cubicBezTo>
                <a:cubicBezTo>
                  <a:pt x="5137189" y="697162"/>
                  <a:pt x="5083570" y="761776"/>
                  <a:pt x="5106579" y="935861"/>
                </a:cubicBezTo>
                <a:cubicBezTo>
                  <a:pt x="5129588" y="1109946"/>
                  <a:pt x="5070509" y="1307478"/>
                  <a:pt x="5106579" y="1423643"/>
                </a:cubicBezTo>
                <a:cubicBezTo>
                  <a:pt x="5142649" y="1539808"/>
                  <a:pt x="5082357" y="1746619"/>
                  <a:pt x="5106579" y="1990831"/>
                </a:cubicBezTo>
                <a:cubicBezTo>
                  <a:pt x="5130801" y="2235043"/>
                  <a:pt x="5062691" y="2324291"/>
                  <a:pt x="5106579" y="2558019"/>
                </a:cubicBezTo>
                <a:cubicBezTo>
                  <a:pt x="5150467" y="2791747"/>
                  <a:pt x="5083123" y="2789901"/>
                  <a:pt x="5106579" y="3006098"/>
                </a:cubicBezTo>
                <a:cubicBezTo>
                  <a:pt x="5130035" y="3222295"/>
                  <a:pt x="5059910" y="3308362"/>
                  <a:pt x="5106579" y="3454177"/>
                </a:cubicBezTo>
                <a:cubicBezTo>
                  <a:pt x="5153248" y="3599992"/>
                  <a:pt x="5077815" y="3797359"/>
                  <a:pt x="5106579" y="3970318"/>
                </a:cubicBezTo>
                <a:cubicBezTo>
                  <a:pt x="4916864" y="3993368"/>
                  <a:pt x="4845621" y="3932711"/>
                  <a:pt x="4590247" y="3970318"/>
                </a:cubicBezTo>
                <a:cubicBezTo>
                  <a:pt x="4334873" y="4007925"/>
                  <a:pt x="4184177" y="3932248"/>
                  <a:pt x="4022849" y="3970318"/>
                </a:cubicBezTo>
                <a:cubicBezTo>
                  <a:pt x="3861521" y="4008388"/>
                  <a:pt x="3522713" y="3907761"/>
                  <a:pt x="3353320" y="3970318"/>
                </a:cubicBezTo>
                <a:cubicBezTo>
                  <a:pt x="3183927" y="4032875"/>
                  <a:pt x="3040619" y="3914092"/>
                  <a:pt x="2734857" y="3970318"/>
                </a:cubicBezTo>
                <a:cubicBezTo>
                  <a:pt x="2429095" y="4026544"/>
                  <a:pt x="2463598" y="3936488"/>
                  <a:pt x="2320656" y="3970318"/>
                </a:cubicBezTo>
                <a:cubicBezTo>
                  <a:pt x="2177714" y="4004148"/>
                  <a:pt x="1985107" y="3906890"/>
                  <a:pt x="1753259" y="3970318"/>
                </a:cubicBezTo>
                <a:cubicBezTo>
                  <a:pt x="1521411" y="4033746"/>
                  <a:pt x="1454743" y="3916111"/>
                  <a:pt x="1287993" y="3970318"/>
                </a:cubicBezTo>
                <a:cubicBezTo>
                  <a:pt x="1121243" y="4024525"/>
                  <a:pt x="868409" y="3904182"/>
                  <a:pt x="618463" y="3970318"/>
                </a:cubicBezTo>
                <a:cubicBezTo>
                  <a:pt x="368517" y="4036454"/>
                  <a:pt x="151532" y="3923925"/>
                  <a:pt x="0" y="3970318"/>
                </a:cubicBezTo>
                <a:cubicBezTo>
                  <a:pt x="-18083" y="3757839"/>
                  <a:pt x="3298" y="3638228"/>
                  <a:pt x="0" y="3522239"/>
                </a:cubicBezTo>
                <a:cubicBezTo>
                  <a:pt x="-3298" y="3406250"/>
                  <a:pt x="44781" y="3250641"/>
                  <a:pt x="0" y="3074161"/>
                </a:cubicBezTo>
                <a:cubicBezTo>
                  <a:pt x="-44781" y="2897681"/>
                  <a:pt x="57547" y="2761003"/>
                  <a:pt x="0" y="2506972"/>
                </a:cubicBezTo>
                <a:cubicBezTo>
                  <a:pt x="-57547" y="2252941"/>
                  <a:pt x="40741" y="2190445"/>
                  <a:pt x="0" y="2058893"/>
                </a:cubicBezTo>
                <a:cubicBezTo>
                  <a:pt x="-40741" y="1927341"/>
                  <a:pt x="35330" y="1767664"/>
                  <a:pt x="0" y="1571112"/>
                </a:cubicBezTo>
                <a:cubicBezTo>
                  <a:pt x="-35330" y="1374560"/>
                  <a:pt x="53451" y="1308839"/>
                  <a:pt x="0" y="1083330"/>
                </a:cubicBezTo>
                <a:cubicBezTo>
                  <a:pt x="-53451" y="857821"/>
                  <a:pt x="3434" y="397815"/>
                  <a:pt x="0" y="0"/>
                </a:cubicBezTo>
                <a:close/>
              </a:path>
            </a:pathLst>
          </a:custGeom>
          <a:noFill/>
          <a:ln w="57150">
            <a:solidFill>
              <a:srgbClr val="0070C0"/>
            </a:solidFill>
            <a:extLst>
              <a:ext uri="{C807C97D-BFC1-408E-A445-0C87EB9F89A2}">
                <ask:lineSketchStyleProps xmlns="" xmlns:ask="http://schemas.microsoft.com/office/drawing/2018/sketchyshapes" sd="2214875782">
                  <a:prstGeom prst="rect">
                    <a:avLst/>
                  </a:prstGeom>
                  <ask:type>
                    <ask:lineSketchScribble/>
                  </ask:type>
                </ask:lineSketchStyleProps>
              </a:ext>
            </a:extLst>
          </a:ln>
        </p:spPr>
        <p:txBody>
          <a:bodyPr wrap="square" rtlCol="0">
            <a:spAutoFit/>
          </a:bodyPr>
          <a:lstStyle/>
          <a:p>
            <a:pPr marL="342900" indent="-342900">
              <a:buAutoNum type="arabicPeriod"/>
            </a:pPr>
            <a:r>
              <a:rPr lang="en-US" sz="3600" b="1" dirty="0">
                <a:solidFill>
                  <a:srgbClr val="002060"/>
                </a:solidFill>
              </a:rPr>
              <a:t>A : _____ your friends go to the cinema every weekend?</a:t>
            </a:r>
          </a:p>
          <a:p>
            <a:r>
              <a:rPr lang="en-US" sz="3600" b="1" dirty="0">
                <a:solidFill>
                  <a:srgbClr val="002060"/>
                </a:solidFill>
              </a:rPr>
              <a:t>   B : Well, they ________ go to the cinema but they watch DVDs every weekend.</a:t>
            </a:r>
            <a:endParaRPr lang="pl-PL" sz="3600" b="1" dirty="0">
              <a:solidFill>
                <a:srgbClr val="002060"/>
              </a:solidFill>
            </a:endParaRPr>
          </a:p>
        </p:txBody>
      </p:sp>
      <p:sp>
        <p:nvSpPr>
          <p:cNvPr id="6" name="Прямокутник: округлені кути 5">
            <a:extLst>
              <a:ext uri="{FF2B5EF4-FFF2-40B4-BE49-F238E27FC236}">
                <a16:creationId xmlns:a16="http://schemas.microsoft.com/office/drawing/2014/main" id="{1E2E49EA-16AF-3568-739B-B4FF9FFD8C59}"/>
              </a:ext>
            </a:extLst>
          </p:cNvPr>
          <p:cNvSpPr/>
          <p:nvPr/>
        </p:nvSpPr>
        <p:spPr>
          <a:xfrm>
            <a:off x="1449422" y="1407764"/>
            <a:ext cx="933855"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a:t>
            </a:r>
            <a:r>
              <a:rPr lang="en-US" dirty="0"/>
              <a:t> </a:t>
            </a:r>
            <a:endParaRPr lang="pl-PL" dirty="0"/>
          </a:p>
        </p:txBody>
      </p:sp>
      <p:sp>
        <p:nvSpPr>
          <p:cNvPr id="8" name="Прямокутник: округлені кути 7">
            <a:extLst>
              <a:ext uri="{FF2B5EF4-FFF2-40B4-BE49-F238E27FC236}">
                <a16:creationId xmlns:a16="http://schemas.microsoft.com/office/drawing/2014/main" id="{08ED48C0-FC44-566E-0681-DE6D8F1AE2CB}"/>
              </a:ext>
            </a:extLst>
          </p:cNvPr>
          <p:cNvSpPr/>
          <p:nvPr/>
        </p:nvSpPr>
        <p:spPr>
          <a:xfrm>
            <a:off x="3289757" y="3112241"/>
            <a:ext cx="1700532"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don’t</a:t>
            </a:r>
            <a:r>
              <a:rPr lang="en-US" dirty="0"/>
              <a:t> </a:t>
            </a:r>
            <a:endParaRPr lang="pl-PL" dirty="0"/>
          </a:p>
        </p:txBody>
      </p:sp>
      <p:sp>
        <p:nvSpPr>
          <p:cNvPr id="9" name="TextBox 8">
            <a:extLst>
              <a:ext uri="{FF2B5EF4-FFF2-40B4-BE49-F238E27FC236}">
                <a16:creationId xmlns:a16="http://schemas.microsoft.com/office/drawing/2014/main" id="{A1CABD87-A07C-9DC3-A5C1-CFA0EF9F6B3A}"/>
              </a:ext>
            </a:extLst>
          </p:cNvPr>
          <p:cNvSpPr txBox="1"/>
          <p:nvPr/>
        </p:nvSpPr>
        <p:spPr>
          <a:xfrm>
            <a:off x="6289153" y="2617177"/>
            <a:ext cx="5106579" cy="1754326"/>
          </a:xfrm>
          <a:custGeom>
            <a:avLst/>
            <a:gdLst>
              <a:gd name="connsiteX0" fmla="*/ 0 w 5106579"/>
              <a:gd name="connsiteY0" fmla="*/ 0 h 1754326"/>
              <a:gd name="connsiteX1" fmla="*/ 516332 w 5106579"/>
              <a:gd name="connsiteY1" fmla="*/ 0 h 1754326"/>
              <a:gd name="connsiteX2" fmla="*/ 1134795 w 5106579"/>
              <a:gd name="connsiteY2" fmla="*/ 0 h 1754326"/>
              <a:gd name="connsiteX3" fmla="*/ 1651127 w 5106579"/>
              <a:gd name="connsiteY3" fmla="*/ 0 h 1754326"/>
              <a:gd name="connsiteX4" fmla="*/ 2218525 w 5106579"/>
              <a:gd name="connsiteY4" fmla="*/ 0 h 1754326"/>
              <a:gd name="connsiteX5" fmla="*/ 2836988 w 5106579"/>
              <a:gd name="connsiteY5" fmla="*/ 0 h 1754326"/>
              <a:gd name="connsiteX6" fmla="*/ 3506518 w 5106579"/>
              <a:gd name="connsiteY6" fmla="*/ 0 h 1754326"/>
              <a:gd name="connsiteX7" fmla="*/ 4022849 w 5106579"/>
              <a:gd name="connsiteY7" fmla="*/ 0 h 1754326"/>
              <a:gd name="connsiteX8" fmla="*/ 5106579 w 5106579"/>
              <a:gd name="connsiteY8" fmla="*/ 0 h 1754326"/>
              <a:gd name="connsiteX9" fmla="*/ 5106579 w 5106579"/>
              <a:gd name="connsiteY9" fmla="*/ 549689 h 1754326"/>
              <a:gd name="connsiteX10" fmla="*/ 5106579 w 5106579"/>
              <a:gd name="connsiteY10" fmla="*/ 1081834 h 1754326"/>
              <a:gd name="connsiteX11" fmla="*/ 5106579 w 5106579"/>
              <a:gd name="connsiteY11" fmla="*/ 1754326 h 1754326"/>
              <a:gd name="connsiteX12" fmla="*/ 4539181 w 5106579"/>
              <a:gd name="connsiteY12" fmla="*/ 1754326 h 1754326"/>
              <a:gd name="connsiteX13" fmla="*/ 3920718 w 5106579"/>
              <a:gd name="connsiteY13" fmla="*/ 1754326 h 1754326"/>
              <a:gd name="connsiteX14" fmla="*/ 3404386 w 5106579"/>
              <a:gd name="connsiteY14" fmla="*/ 1754326 h 1754326"/>
              <a:gd name="connsiteX15" fmla="*/ 2990186 w 5106579"/>
              <a:gd name="connsiteY15" fmla="*/ 1754326 h 1754326"/>
              <a:gd name="connsiteX16" fmla="*/ 2473854 w 5106579"/>
              <a:gd name="connsiteY16" fmla="*/ 1754326 h 1754326"/>
              <a:gd name="connsiteX17" fmla="*/ 1957522 w 5106579"/>
              <a:gd name="connsiteY17" fmla="*/ 1754326 h 1754326"/>
              <a:gd name="connsiteX18" fmla="*/ 1390124 w 5106579"/>
              <a:gd name="connsiteY18" fmla="*/ 1754326 h 1754326"/>
              <a:gd name="connsiteX19" fmla="*/ 720595 w 5106579"/>
              <a:gd name="connsiteY19" fmla="*/ 1754326 h 1754326"/>
              <a:gd name="connsiteX20" fmla="*/ 0 w 5106579"/>
              <a:gd name="connsiteY20" fmla="*/ 1754326 h 1754326"/>
              <a:gd name="connsiteX21" fmla="*/ 0 w 5106579"/>
              <a:gd name="connsiteY21" fmla="*/ 1222180 h 1754326"/>
              <a:gd name="connsiteX22" fmla="*/ 0 w 5106579"/>
              <a:gd name="connsiteY22" fmla="*/ 690035 h 1754326"/>
              <a:gd name="connsiteX23" fmla="*/ 0 w 5106579"/>
              <a:gd name="connsiteY23"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06579" h="1754326" extrusionOk="0">
                <a:moveTo>
                  <a:pt x="0" y="0"/>
                </a:moveTo>
                <a:cubicBezTo>
                  <a:pt x="181120" y="-9132"/>
                  <a:pt x="407871" y="1518"/>
                  <a:pt x="516332" y="0"/>
                </a:cubicBezTo>
                <a:cubicBezTo>
                  <a:pt x="624793" y="-1518"/>
                  <a:pt x="963684" y="48776"/>
                  <a:pt x="1134795" y="0"/>
                </a:cubicBezTo>
                <a:cubicBezTo>
                  <a:pt x="1305906" y="-48776"/>
                  <a:pt x="1428756" y="57578"/>
                  <a:pt x="1651127" y="0"/>
                </a:cubicBezTo>
                <a:cubicBezTo>
                  <a:pt x="1873498" y="-57578"/>
                  <a:pt x="2092127" y="48068"/>
                  <a:pt x="2218525" y="0"/>
                </a:cubicBezTo>
                <a:cubicBezTo>
                  <a:pt x="2344923" y="-48068"/>
                  <a:pt x="2538141" y="24840"/>
                  <a:pt x="2836988" y="0"/>
                </a:cubicBezTo>
                <a:cubicBezTo>
                  <a:pt x="3135835" y="-24840"/>
                  <a:pt x="3175199" y="29885"/>
                  <a:pt x="3506518" y="0"/>
                </a:cubicBezTo>
                <a:cubicBezTo>
                  <a:pt x="3837837" y="-29885"/>
                  <a:pt x="3811427" y="53923"/>
                  <a:pt x="4022849" y="0"/>
                </a:cubicBezTo>
                <a:cubicBezTo>
                  <a:pt x="4234271" y="-53923"/>
                  <a:pt x="4718544" y="113759"/>
                  <a:pt x="5106579" y="0"/>
                </a:cubicBezTo>
                <a:cubicBezTo>
                  <a:pt x="5164506" y="145364"/>
                  <a:pt x="5081782" y="426975"/>
                  <a:pt x="5106579" y="549689"/>
                </a:cubicBezTo>
                <a:cubicBezTo>
                  <a:pt x="5131376" y="672403"/>
                  <a:pt x="5101350" y="820669"/>
                  <a:pt x="5106579" y="1081834"/>
                </a:cubicBezTo>
                <a:cubicBezTo>
                  <a:pt x="5111808" y="1343000"/>
                  <a:pt x="5095829" y="1513802"/>
                  <a:pt x="5106579" y="1754326"/>
                </a:cubicBezTo>
                <a:cubicBezTo>
                  <a:pt x="4977491" y="1821332"/>
                  <a:pt x="4728675" y="1752762"/>
                  <a:pt x="4539181" y="1754326"/>
                </a:cubicBezTo>
                <a:cubicBezTo>
                  <a:pt x="4349687" y="1755890"/>
                  <a:pt x="4176016" y="1732817"/>
                  <a:pt x="3920718" y="1754326"/>
                </a:cubicBezTo>
                <a:cubicBezTo>
                  <a:pt x="3665420" y="1775835"/>
                  <a:pt x="3619413" y="1696829"/>
                  <a:pt x="3404386" y="1754326"/>
                </a:cubicBezTo>
                <a:cubicBezTo>
                  <a:pt x="3189359" y="1811823"/>
                  <a:pt x="3177420" y="1734741"/>
                  <a:pt x="2990186" y="1754326"/>
                </a:cubicBezTo>
                <a:cubicBezTo>
                  <a:pt x="2802952" y="1773911"/>
                  <a:pt x="2612980" y="1722203"/>
                  <a:pt x="2473854" y="1754326"/>
                </a:cubicBezTo>
                <a:cubicBezTo>
                  <a:pt x="2334728" y="1786449"/>
                  <a:pt x="2212896" y="1716719"/>
                  <a:pt x="1957522" y="1754326"/>
                </a:cubicBezTo>
                <a:cubicBezTo>
                  <a:pt x="1702148" y="1791933"/>
                  <a:pt x="1551452" y="1716256"/>
                  <a:pt x="1390124" y="1754326"/>
                </a:cubicBezTo>
                <a:cubicBezTo>
                  <a:pt x="1228796" y="1792396"/>
                  <a:pt x="889988" y="1691769"/>
                  <a:pt x="720595" y="1754326"/>
                </a:cubicBezTo>
                <a:cubicBezTo>
                  <a:pt x="551202" y="1816883"/>
                  <a:pt x="160949" y="1724277"/>
                  <a:pt x="0" y="1754326"/>
                </a:cubicBezTo>
                <a:cubicBezTo>
                  <a:pt x="-8037" y="1544962"/>
                  <a:pt x="53499" y="1472794"/>
                  <a:pt x="0" y="1222180"/>
                </a:cubicBezTo>
                <a:cubicBezTo>
                  <a:pt x="-53499" y="971566"/>
                  <a:pt x="41551" y="859187"/>
                  <a:pt x="0" y="690035"/>
                </a:cubicBezTo>
                <a:cubicBezTo>
                  <a:pt x="-41551" y="520883"/>
                  <a:pt x="36400" y="199137"/>
                  <a:pt x="0" y="0"/>
                </a:cubicBezTo>
                <a:close/>
              </a:path>
            </a:pathLst>
          </a:custGeom>
          <a:noFill/>
          <a:ln w="57150">
            <a:solidFill>
              <a:srgbClr val="0070C0"/>
            </a:solidFill>
            <a:extLst>
              <a:ext uri="{C807C97D-BFC1-408E-A445-0C87EB9F89A2}">
                <ask:lineSketchStyleProps xmlns="" xmlns:ask="http://schemas.microsoft.com/office/drawing/2018/sketchyshapes" sd="2214875782">
                  <a:prstGeom prst="rect">
                    <a:avLst/>
                  </a:prstGeom>
                  <ask:type>
                    <ask:lineSketchScribble/>
                  </ask:type>
                </ask:lineSketchStyleProps>
              </a:ext>
            </a:extLst>
          </a:ln>
        </p:spPr>
        <p:txBody>
          <a:bodyPr wrap="square" rtlCol="0">
            <a:spAutoFit/>
          </a:bodyPr>
          <a:lstStyle/>
          <a:p>
            <a:r>
              <a:rPr lang="en-US" sz="3600" b="1" dirty="0">
                <a:solidFill>
                  <a:srgbClr val="002060"/>
                </a:solidFill>
              </a:rPr>
              <a:t>2. A: _______ Rob play tennis in his free time?</a:t>
            </a:r>
          </a:p>
          <a:p>
            <a:r>
              <a:rPr lang="en-US" sz="3600" b="1" dirty="0">
                <a:solidFill>
                  <a:srgbClr val="002060"/>
                </a:solidFill>
              </a:rPr>
              <a:t>   B: Yes, he ________</a:t>
            </a:r>
            <a:endParaRPr lang="pl-PL" sz="3600" b="1" dirty="0">
              <a:solidFill>
                <a:srgbClr val="002060"/>
              </a:solidFill>
            </a:endParaRPr>
          </a:p>
        </p:txBody>
      </p:sp>
      <p:sp>
        <p:nvSpPr>
          <p:cNvPr id="12" name="Прямокутник: округлені кути 11">
            <a:extLst>
              <a:ext uri="{FF2B5EF4-FFF2-40B4-BE49-F238E27FC236}">
                <a16:creationId xmlns:a16="http://schemas.microsoft.com/office/drawing/2014/main" id="{DC893DDE-BAAA-3377-51D7-D2052F18D530}"/>
              </a:ext>
            </a:extLst>
          </p:cNvPr>
          <p:cNvSpPr/>
          <p:nvPr/>
        </p:nvSpPr>
        <p:spPr>
          <a:xfrm>
            <a:off x="7417489" y="2725195"/>
            <a:ext cx="1433209"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Does</a:t>
            </a:r>
            <a:r>
              <a:rPr lang="en-US" dirty="0"/>
              <a:t> </a:t>
            </a:r>
            <a:endParaRPr lang="pl-PL" dirty="0"/>
          </a:p>
        </p:txBody>
      </p:sp>
      <p:sp>
        <p:nvSpPr>
          <p:cNvPr id="13" name="Прямокутник: округлені кути 12">
            <a:extLst>
              <a:ext uri="{FF2B5EF4-FFF2-40B4-BE49-F238E27FC236}">
                <a16:creationId xmlns:a16="http://schemas.microsoft.com/office/drawing/2014/main" id="{73A75DE8-6455-4693-AB11-06F52F9C98D9}"/>
              </a:ext>
            </a:extLst>
          </p:cNvPr>
          <p:cNvSpPr/>
          <p:nvPr/>
        </p:nvSpPr>
        <p:spPr>
          <a:xfrm>
            <a:off x="8633355" y="3773722"/>
            <a:ext cx="1546697"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does</a:t>
            </a:r>
            <a:r>
              <a:rPr lang="en-US" dirty="0"/>
              <a:t> </a:t>
            </a:r>
            <a:endParaRPr lang="pl-PL" dirty="0"/>
          </a:p>
        </p:txBody>
      </p:sp>
      <p:pic>
        <p:nvPicPr>
          <p:cNvPr id="4" name="Рисунок 3" descr="Зображення, що містить поп-корн, Закуска, їжа, кукурудза&#10;&#10;Автоматично згенерований опис">
            <a:extLst>
              <a:ext uri="{FF2B5EF4-FFF2-40B4-BE49-F238E27FC236}">
                <a16:creationId xmlns:a16="http://schemas.microsoft.com/office/drawing/2014/main" id="{E235CEB2-95CF-0A96-A0C5-8831FEF94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1947" y="4535826"/>
            <a:ext cx="2176264" cy="1666021"/>
          </a:xfrm>
          <a:prstGeom prst="rect">
            <a:avLst/>
          </a:prstGeom>
        </p:spPr>
      </p:pic>
      <p:pic>
        <p:nvPicPr>
          <p:cNvPr id="11" name="Рисунок 10" descr="Зображення, що містить ракетка, спорт, Спорт із ракеткою, спортивний інвентар&#10;&#10;Автоматично згенерований опис">
            <a:extLst>
              <a:ext uri="{FF2B5EF4-FFF2-40B4-BE49-F238E27FC236}">
                <a16:creationId xmlns:a16="http://schemas.microsoft.com/office/drawing/2014/main" id="{429D7D85-6F98-DA3F-821D-A95AF7F479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0052" y="3227464"/>
            <a:ext cx="2141372" cy="2141372"/>
          </a:xfrm>
          <a:prstGeom prst="rect">
            <a:avLst/>
          </a:prstGeom>
        </p:spPr>
      </p:pic>
      <p:pic>
        <p:nvPicPr>
          <p:cNvPr id="2" name="Записаний звук">
            <a:hlinkClick r:id="" action="ppaction://media"/>
            <a:extLst>
              <a:ext uri="{FF2B5EF4-FFF2-40B4-BE49-F238E27FC236}">
                <a16:creationId xmlns:a16="http://schemas.microsoft.com/office/drawing/2014/main" id="{E9C808A4-4C67-0F84-F5CC-685CD828A5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6044" y="6201847"/>
            <a:ext cx="609600" cy="609600"/>
          </a:xfrm>
          <a:prstGeom prst="rect">
            <a:avLst/>
          </a:prstGeom>
        </p:spPr>
      </p:pic>
      <p:pic>
        <p:nvPicPr>
          <p:cNvPr id="3" name="Записаний звук">
            <a:hlinkClick r:id="" action="ppaction://media"/>
            <a:extLst>
              <a:ext uri="{FF2B5EF4-FFF2-40B4-BE49-F238E27FC236}">
                <a16:creationId xmlns:a16="http://schemas.microsoft.com/office/drawing/2014/main" id="{C164D25C-61E9-E21E-3F53-F295018851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66044" y="6248400"/>
            <a:ext cx="609600" cy="609600"/>
          </a:xfrm>
          <a:prstGeom prst="rect">
            <a:avLst/>
          </a:prstGeom>
        </p:spPr>
      </p:pic>
    </p:spTree>
    <p:extLst>
      <p:ext uri="{BB962C8B-B14F-4D97-AF65-F5344CB8AC3E}">
        <p14:creationId xmlns:p14="http://schemas.microsoft.com/office/powerpoint/2010/main" val="343859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10678" fill="hold"/>
                                        <p:tgtEl>
                                          <p:spTgt spid="2"/>
                                        </p:tgtEl>
                                      </p:cBhvr>
                                    </p:cmd>
                                  </p:childTnLst>
                                </p:cTn>
                              </p:par>
                            </p:childTnLst>
                          </p:cTn>
                        </p:par>
                        <p:par>
                          <p:cTn id="27" fill="hold">
                            <p:stCondLst>
                              <p:cond delay="11178"/>
                            </p:stCondLst>
                            <p:childTnLst>
                              <p:par>
                                <p:cTn id="28" presetID="6"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par>
                          <p:cTn id="31" fill="hold">
                            <p:stCondLst>
                              <p:cond delay="13178"/>
                            </p:stCondLst>
                            <p:childTnLst>
                              <p:par>
                                <p:cTn id="32" presetID="53" presetClass="entr" presetSubtype="16"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par>
                          <p:cTn id="47" fill="hold">
                            <p:stCondLst>
                              <p:cond delay="500"/>
                            </p:stCondLst>
                            <p:childTnLst>
                              <p:par>
                                <p:cTn id="48" presetID="1" presetClass="mediacall" presetSubtype="0" fill="hold" nodeType="afterEffect">
                                  <p:stCondLst>
                                    <p:cond delay="0"/>
                                  </p:stCondLst>
                                  <p:childTnLst>
                                    <p:cmd type="call" cmd="playFrom(0.0)">
                                      <p:cBhvr>
                                        <p:cTn id="49" dur="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audio>
              <p:cMediaNode vol="80000">
                <p:cTn id="51"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P spid="8" grpId="0"/>
      <p:bldP spid="9"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Complete with do, does, don’t or doesn’t </a:t>
            </a:r>
            <a:endParaRPr lang="en-US" altLang="uk-UA" sz="2000" b="1" dirty="0">
              <a:solidFill>
                <a:schemeClr val="bg1"/>
              </a:solidFill>
              <a:sym typeface="+mn-ea"/>
            </a:endParaRPr>
          </a:p>
        </p:txBody>
      </p:sp>
      <p:sp>
        <p:nvSpPr>
          <p:cNvPr id="5" name="TextBox 4">
            <a:extLst>
              <a:ext uri="{FF2B5EF4-FFF2-40B4-BE49-F238E27FC236}">
                <a16:creationId xmlns:a16="http://schemas.microsoft.com/office/drawing/2014/main" id="{6B754A32-37DB-F46C-5FE0-1897165FE208}"/>
              </a:ext>
            </a:extLst>
          </p:cNvPr>
          <p:cNvSpPr txBox="1"/>
          <p:nvPr/>
        </p:nvSpPr>
        <p:spPr>
          <a:xfrm>
            <a:off x="365460" y="1796303"/>
            <a:ext cx="5106579" cy="2862322"/>
          </a:xfrm>
          <a:custGeom>
            <a:avLst/>
            <a:gdLst>
              <a:gd name="connsiteX0" fmla="*/ 0 w 5106579"/>
              <a:gd name="connsiteY0" fmla="*/ 0 h 2862322"/>
              <a:gd name="connsiteX1" fmla="*/ 516332 w 5106579"/>
              <a:gd name="connsiteY1" fmla="*/ 0 h 2862322"/>
              <a:gd name="connsiteX2" fmla="*/ 1134795 w 5106579"/>
              <a:gd name="connsiteY2" fmla="*/ 0 h 2862322"/>
              <a:gd name="connsiteX3" fmla="*/ 1651127 w 5106579"/>
              <a:gd name="connsiteY3" fmla="*/ 0 h 2862322"/>
              <a:gd name="connsiteX4" fmla="*/ 2218525 w 5106579"/>
              <a:gd name="connsiteY4" fmla="*/ 0 h 2862322"/>
              <a:gd name="connsiteX5" fmla="*/ 2836988 w 5106579"/>
              <a:gd name="connsiteY5" fmla="*/ 0 h 2862322"/>
              <a:gd name="connsiteX6" fmla="*/ 3506518 w 5106579"/>
              <a:gd name="connsiteY6" fmla="*/ 0 h 2862322"/>
              <a:gd name="connsiteX7" fmla="*/ 4022849 w 5106579"/>
              <a:gd name="connsiteY7" fmla="*/ 0 h 2862322"/>
              <a:gd name="connsiteX8" fmla="*/ 5106579 w 5106579"/>
              <a:gd name="connsiteY8" fmla="*/ 0 h 2862322"/>
              <a:gd name="connsiteX9" fmla="*/ 5106579 w 5106579"/>
              <a:gd name="connsiteY9" fmla="*/ 515218 h 2862322"/>
              <a:gd name="connsiteX10" fmla="*/ 5106579 w 5106579"/>
              <a:gd name="connsiteY10" fmla="*/ 1001813 h 2862322"/>
              <a:gd name="connsiteX11" fmla="*/ 5106579 w 5106579"/>
              <a:gd name="connsiteY11" fmla="*/ 1517031 h 2862322"/>
              <a:gd name="connsiteX12" fmla="*/ 5106579 w 5106579"/>
              <a:gd name="connsiteY12" fmla="*/ 2089495 h 2862322"/>
              <a:gd name="connsiteX13" fmla="*/ 5106579 w 5106579"/>
              <a:gd name="connsiteY13" fmla="*/ 2862322 h 2862322"/>
              <a:gd name="connsiteX14" fmla="*/ 4692379 w 5106579"/>
              <a:gd name="connsiteY14" fmla="*/ 2862322 h 2862322"/>
              <a:gd name="connsiteX15" fmla="*/ 4278178 w 5106579"/>
              <a:gd name="connsiteY15" fmla="*/ 2862322 h 2862322"/>
              <a:gd name="connsiteX16" fmla="*/ 3761847 w 5106579"/>
              <a:gd name="connsiteY16" fmla="*/ 2862322 h 2862322"/>
              <a:gd name="connsiteX17" fmla="*/ 3245515 w 5106579"/>
              <a:gd name="connsiteY17" fmla="*/ 2862322 h 2862322"/>
              <a:gd name="connsiteX18" fmla="*/ 2678117 w 5106579"/>
              <a:gd name="connsiteY18" fmla="*/ 2862322 h 2862322"/>
              <a:gd name="connsiteX19" fmla="*/ 2008588 w 5106579"/>
              <a:gd name="connsiteY19" fmla="*/ 2862322 h 2862322"/>
              <a:gd name="connsiteX20" fmla="*/ 1390124 w 5106579"/>
              <a:gd name="connsiteY20" fmla="*/ 2862322 h 2862322"/>
              <a:gd name="connsiteX21" fmla="*/ 975924 w 5106579"/>
              <a:gd name="connsiteY21" fmla="*/ 2862322 h 2862322"/>
              <a:gd name="connsiteX22" fmla="*/ 0 w 5106579"/>
              <a:gd name="connsiteY22" fmla="*/ 2862322 h 2862322"/>
              <a:gd name="connsiteX23" fmla="*/ 0 w 5106579"/>
              <a:gd name="connsiteY23" fmla="*/ 2347104 h 2862322"/>
              <a:gd name="connsiteX24" fmla="*/ 0 w 5106579"/>
              <a:gd name="connsiteY24" fmla="*/ 1746016 h 2862322"/>
              <a:gd name="connsiteX25" fmla="*/ 0 w 5106579"/>
              <a:gd name="connsiteY25" fmla="*/ 1230798 h 2862322"/>
              <a:gd name="connsiteX26" fmla="*/ 0 w 5106579"/>
              <a:gd name="connsiteY26" fmla="*/ 601088 h 2862322"/>
              <a:gd name="connsiteX27" fmla="*/ 0 w 5106579"/>
              <a:gd name="connsiteY27"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06579" h="2862322" extrusionOk="0">
                <a:moveTo>
                  <a:pt x="0" y="0"/>
                </a:moveTo>
                <a:cubicBezTo>
                  <a:pt x="181120" y="-9132"/>
                  <a:pt x="407871" y="1518"/>
                  <a:pt x="516332" y="0"/>
                </a:cubicBezTo>
                <a:cubicBezTo>
                  <a:pt x="624793" y="-1518"/>
                  <a:pt x="963684" y="48776"/>
                  <a:pt x="1134795" y="0"/>
                </a:cubicBezTo>
                <a:cubicBezTo>
                  <a:pt x="1305906" y="-48776"/>
                  <a:pt x="1428756" y="57578"/>
                  <a:pt x="1651127" y="0"/>
                </a:cubicBezTo>
                <a:cubicBezTo>
                  <a:pt x="1873498" y="-57578"/>
                  <a:pt x="2092127" y="48068"/>
                  <a:pt x="2218525" y="0"/>
                </a:cubicBezTo>
                <a:cubicBezTo>
                  <a:pt x="2344923" y="-48068"/>
                  <a:pt x="2538141" y="24840"/>
                  <a:pt x="2836988" y="0"/>
                </a:cubicBezTo>
                <a:cubicBezTo>
                  <a:pt x="3135835" y="-24840"/>
                  <a:pt x="3175199" y="29885"/>
                  <a:pt x="3506518" y="0"/>
                </a:cubicBezTo>
                <a:cubicBezTo>
                  <a:pt x="3837837" y="-29885"/>
                  <a:pt x="3811427" y="53923"/>
                  <a:pt x="4022849" y="0"/>
                </a:cubicBezTo>
                <a:cubicBezTo>
                  <a:pt x="4234271" y="-53923"/>
                  <a:pt x="4718544" y="113759"/>
                  <a:pt x="5106579" y="0"/>
                </a:cubicBezTo>
                <a:cubicBezTo>
                  <a:pt x="5133906" y="212049"/>
                  <a:pt x="5098712" y="380006"/>
                  <a:pt x="5106579" y="515218"/>
                </a:cubicBezTo>
                <a:cubicBezTo>
                  <a:pt x="5114446" y="650430"/>
                  <a:pt x="5082700" y="807220"/>
                  <a:pt x="5106579" y="1001813"/>
                </a:cubicBezTo>
                <a:cubicBezTo>
                  <a:pt x="5130458" y="1196407"/>
                  <a:pt x="5092692" y="1402209"/>
                  <a:pt x="5106579" y="1517031"/>
                </a:cubicBezTo>
                <a:cubicBezTo>
                  <a:pt x="5120466" y="1631853"/>
                  <a:pt x="5101637" y="1828268"/>
                  <a:pt x="5106579" y="2089495"/>
                </a:cubicBezTo>
                <a:cubicBezTo>
                  <a:pt x="5111521" y="2350722"/>
                  <a:pt x="5048058" y="2621009"/>
                  <a:pt x="5106579" y="2862322"/>
                </a:cubicBezTo>
                <a:cubicBezTo>
                  <a:pt x="4908540" y="2871944"/>
                  <a:pt x="4894730" y="2827315"/>
                  <a:pt x="4692379" y="2862322"/>
                </a:cubicBezTo>
                <a:cubicBezTo>
                  <a:pt x="4490028" y="2897329"/>
                  <a:pt x="4470960" y="2844114"/>
                  <a:pt x="4278178" y="2862322"/>
                </a:cubicBezTo>
                <a:cubicBezTo>
                  <a:pt x="4085396" y="2880530"/>
                  <a:pt x="3900462" y="2827909"/>
                  <a:pt x="3761847" y="2862322"/>
                </a:cubicBezTo>
                <a:cubicBezTo>
                  <a:pt x="3623232" y="2896735"/>
                  <a:pt x="3500889" y="2824715"/>
                  <a:pt x="3245515" y="2862322"/>
                </a:cubicBezTo>
                <a:cubicBezTo>
                  <a:pt x="2990141" y="2899929"/>
                  <a:pt x="2839445" y="2824252"/>
                  <a:pt x="2678117" y="2862322"/>
                </a:cubicBezTo>
                <a:cubicBezTo>
                  <a:pt x="2516789" y="2900392"/>
                  <a:pt x="2177981" y="2799765"/>
                  <a:pt x="2008588" y="2862322"/>
                </a:cubicBezTo>
                <a:cubicBezTo>
                  <a:pt x="1839195" y="2924879"/>
                  <a:pt x="1698567" y="2811614"/>
                  <a:pt x="1390124" y="2862322"/>
                </a:cubicBezTo>
                <a:cubicBezTo>
                  <a:pt x="1081681" y="2913030"/>
                  <a:pt x="1115483" y="2823655"/>
                  <a:pt x="975924" y="2862322"/>
                </a:cubicBezTo>
                <a:cubicBezTo>
                  <a:pt x="836365" y="2900989"/>
                  <a:pt x="451982" y="2753083"/>
                  <a:pt x="0" y="2862322"/>
                </a:cubicBezTo>
                <a:cubicBezTo>
                  <a:pt x="-7351" y="2758633"/>
                  <a:pt x="4223" y="2548520"/>
                  <a:pt x="0" y="2347104"/>
                </a:cubicBezTo>
                <a:cubicBezTo>
                  <a:pt x="-4223" y="2145688"/>
                  <a:pt x="671" y="1972161"/>
                  <a:pt x="0" y="1746016"/>
                </a:cubicBezTo>
                <a:cubicBezTo>
                  <a:pt x="-671" y="1519871"/>
                  <a:pt x="49131" y="1455424"/>
                  <a:pt x="0" y="1230798"/>
                </a:cubicBezTo>
                <a:cubicBezTo>
                  <a:pt x="-49131" y="1006172"/>
                  <a:pt x="45353" y="783398"/>
                  <a:pt x="0" y="601088"/>
                </a:cubicBezTo>
                <a:cubicBezTo>
                  <a:pt x="-45353" y="418778"/>
                  <a:pt x="68268" y="153697"/>
                  <a:pt x="0" y="0"/>
                </a:cubicBezTo>
                <a:close/>
              </a:path>
            </a:pathLst>
          </a:custGeom>
          <a:noFill/>
          <a:ln w="57150">
            <a:solidFill>
              <a:srgbClr val="0070C0"/>
            </a:solidFill>
            <a:extLst>
              <a:ext uri="{C807C97D-BFC1-408E-A445-0C87EB9F89A2}">
                <ask:lineSketchStyleProps xmlns="" xmlns:ask="http://schemas.microsoft.com/office/drawing/2018/sketchyshapes" sd="2214875782">
                  <a:prstGeom prst="rect">
                    <a:avLst/>
                  </a:prstGeom>
                  <ask:type>
                    <ask:lineSketchScribble/>
                  </ask:type>
                </ask:lineSketchStyleProps>
              </a:ext>
            </a:extLst>
          </a:ln>
        </p:spPr>
        <p:txBody>
          <a:bodyPr wrap="square" rtlCol="0">
            <a:spAutoFit/>
          </a:bodyPr>
          <a:lstStyle/>
          <a:p>
            <a:r>
              <a:rPr lang="en-US" sz="3600" b="1" dirty="0">
                <a:solidFill>
                  <a:srgbClr val="002060"/>
                </a:solidFill>
              </a:rPr>
              <a:t>3. A : _____ Sandra want to became a dancer?</a:t>
            </a:r>
          </a:p>
          <a:p>
            <a:r>
              <a:rPr lang="en-US" sz="3600" b="1" dirty="0">
                <a:solidFill>
                  <a:srgbClr val="002060"/>
                </a:solidFill>
              </a:rPr>
              <a:t>B: No, she ___________. She wants to become a singer.</a:t>
            </a:r>
          </a:p>
        </p:txBody>
      </p:sp>
      <p:sp>
        <p:nvSpPr>
          <p:cNvPr id="8" name="Прямокутник: округлені кути 7">
            <a:extLst>
              <a:ext uri="{FF2B5EF4-FFF2-40B4-BE49-F238E27FC236}">
                <a16:creationId xmlns:a16="http://schemas.microsoft.com/office/drawing/2014/main" id="{08ED48C0-FC44-566E-0681-DE6D8F1AE2CB}"/>
              </a:ext>
            </a:extLst>
          </p:cNvPr>
          <p:cNvSpPr/>
          <p:nvPr/>
        </p:nvSpPr>
        <p:spPr>
          <a:xfrm>
            <a:off x="1218217" y="1925145"/>
            <a:ext cx="1700532"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Does</a:t>
            </a:r>
            <a:r>
              <a:rPr lang="en-US" dirty="0"/>
              <a:t> </a:t>
            </a:r>
            <a:endParaRPr lang="pl-PL" dirty="0"/>
          </a:p>
        </p:txBody>
      </p:sp>
      <p:sp>
        <p:nvSpPr>
          <p:cNvPr id="9" name="TextBox 8">
            <a:extLst>
              <a:ext uri="{FF2B5EF4-FFF2-40B4-BE49-F238E27FC236}">
                <a16:creationId xmlns:a16="http://schemas.microsoft.com/office/drawing/2014/main" id="{A1CABD87-A07C-9DC3-A5C1-CFA0EF9F6B3A}"/>
              </a:ext>
            </a:extLst>
          </p:cNvPr>
          <p:cNvSpPr txBox="1"/>
          <p:nvPr/>
        </p:nvSpPr>
        <p:spPr>
          <a:xfrm>
            <a:off x="6289153" y="2617177"/>
            <a:ext cx="5106579" cy="2308324"/>
          </a:xfrm>
          <a:custGeom>
            <a:avLst/>
            <a:gdLst>
              <a:gd name="connsiteX0" fmla="*/ 0 w 5106579"/>
              <a:gd name="connsiteY0" fmla="*/ 0 h 2308324"/>
              <a:gd name="connsiteX1" fmla="*/ 516332 w 5106579"/>
              <a:gd name="connsiteY1" fmla="*/ 0 h 2308324"/>
              <a:gd name="connsiteX2" fmla="*/ 1134795 w 5106579"/>
              <a:gd name="connsiteY2" fmla="*/ 0 h 2308324"/>
              <a:gd name="connsiteX3" fmla="*/ 1651127 w 5106579"/>
              <a:gd name="connsiteY3" fmla="*/ 0 h 2308324"/>
              <a:gd name="connsiteX4" fmla="*/ 2218525 w 5106579"/>
              <a:gd name="connsiteY4" fmla="*/ 0 h 2308324"/>
              <a:gd name="connsiteX5" fmla="*/ 2836988 w 5106579"/>
              <a:gd name="connsiteY5" fmla="*/ 0 h 2308324"/>
              <a:gd name="connsiteX6" fmla="*/ 3506518 w 5106579"/>
              <a:gd name="connsiteY6" fmla="*/ 0 h 2308324"/>
              <a:gd name="connsiteX7" fmla="*/ 4022849 w 5106579"/>
              <a:gd name="connsiteY7" fmla="*/ 0 h 2308324"/>
              <a:gd name="connsiteX8" fmla="*/ 5106579 w 5106579"/>
              <a:gd name="connsiteY8" fmla="*/ 0 h 2308324"/>
              <a:gd name="connsiteX9" fmla="*/ 5106579 w 5106579"/>
              <a:gd name="connsiteY9" fmla="*/ 530915 h 2308324"/>
              <a:gd name="connsiteX10" fmla="*/ 5106579 w 5106579"/>
              <a:gd name="connsiteY10" fmla="*/ 1038746 h 2308324"/>
              <a:gd name="connsiteX11" fmla="*/ 5106579 w 5106579"/>
              <a:gd name="connsiteY11" fmla="*/ 1569660 h 2308324"/>
              <a:gd name="connsiteX12" fmla="*/ 5106579 w 5106579"/>
              <a:gd name="connsiteY12" fmla="*/ 2308324 h 2308324"/>
              <a:gd name="connsiteX13" fmla="*/ 4539181 w 5106579"/>
              <a:gd name="connsiteY13" fmla="*/ 2308324 h 2308324"/>
              <a:gd name="connsiteX14" fmla="*/ 4022849 w 5106579"/>
              <a:gd name="connsiteY14" fmla="*/ 2308324 h 2308324"/>
              <a:gd name="connsiteX15" fmla="*/ 3608649 w 5106579"/>
              <a:gd name="connsiteY15" fmla="*/ 2308324 h 2308324"/>
              <a:gd name="connsiteX16" fmla="*/ 3092317 w 5106579"/>
              <a:gd name="connsiteY16" fmla="*/ 2308324 h 2308324"/>
              <a:gd name="connsiteX17" fmla="*/ 2575985 w 5106579"/>
              <a:gd name="connsiteY17" fmla="*/ 2308324 h 2308324"/>
              <a:gd name="connsiteX18" fmla="*/ 2008588 w 5106579"/>
              <a:gd name="connsiteY18" fmla="*/ 2308324 h 2308324"/>
              <a:gd name="connsiteX19" fmla="*/ 1339058 w 5106579"/>
              <a:gd name="connsiteY19" fmla="*/ 2308324 h 2308324"/>
              <a:gd name="connsiteX20" fmla="*/ 720595 w 5106579"/>
              <a:gd name="connsiteY20" fmla="*/ 2308324 h 2308324"/>
              <a:gd name="connsiteX21" fmla="*/ 0 w 5106579"/>
              <a:gd name="connsiteY21" fmla="*/ 2308324 h 2308324"/>
              <a:gd name="connsiteX22" fmla="*/ 0 w 5106579"/>
              <a:gd name="connsiteY22" fmla="*/ 1731243 h 2308324"/>
              <a:gd name="connsiteX23" fmla="*/ 0 w 5106579"/>
              <a:gd name="connsiteY23" fmla="*/ 1177245 h 2308324"/>
              <a:gd name="connsiteX24" fmla="*/ 0 w 5106579"/>
              <a:gd name="connsiteY24" fmla="*/ 577081 h 2308324"/>
              <a:gd name="connsiteX25" fmla="*/ 0 w 5106579"/>
              <a:gd name="connsiteY2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6579" h="2308324" extrusionOk="0">
                <a:moveTo>
                  <a:pt x="0" y="0"/>
                </a:moveTo>
                <a:cubicBezTo>
                  <a:pt x="181120" y="-9132"/>
                  <a:pt x="407871" y="1518"/>
                  <a:pt x="516332" y="0"/>
                </a:cubicBezTo>
                <a:cubicBezTo>
                  <a:pt x="624793" y="-1518"/>
                  <a:pt x="963684" y="48776"/>
                  <a:pt x="1134795" y="0"/>
                </a:cubicBezTo>
                <a:cubicBezTo>
                  <a:pt x="1305906" y="-48776"/>
                  <a:pt x="1428756" y="57578"/>
                  <a:pt x="1651127" y="0"/>
                </a:cubicBezTo>
                <a:cubicBezTo>
                  <a:pt x="1873498" y="-57578"/>
                  <a:pt x="2092127" y="48068"/>
                  <a:pt x="2218525" y="0"/>
                </a:cubicBezTo>
                <a:cubicBezTo>
                  <a:pt x="2344923" y="-48068"/>
                  <a:pt x="2538141" y="24840"/>
                  <a:pt x="2836988" y="0"/>
                </a:cubicBezTo>
                <a:cubicBezTo>
                  <a:pt x="3135835" y="-24840"/>
                  <a:pt x="3175199" y="29885"/>
                  <a:pt x="3506518" y="0"/>
                </a:cubicBezTo>
                <a:cubicBezTo>
                  <a:pt x="3837837" y="-29885"/>
                  <a:pt x="3811427" y="53923"/>
                  <a:pt x="4022849" y="0"/>
                </a:cubicBezTo>
                <a:cubicBezTo>
                  <a:pt x="4234271" y="-53923"/>
                  <a:pt x="4718544" y="113759"/>
                  <a:pt x="5106579" y="0"/>
                </a:cubicBezTo>
                <a:cubicBezTo>
                  <a:pt x="5114531" y="202288"/>
                  <a:pt x="5080728" y="390897"/>
                  <a:pt x="5106579" y="530915"/>
                </a:cubicBezTo>
                <a:cubicBezTo>
                  <a:pt x="5132430" y="670934"/>
                  <a:pt x="5054319" y="812361"/>
                  <a:pt x="5106579" y="1038746"/>
                </a:cubicBezTo>
                <a:cubicBezTo>
                  <a:pt x="5158839" y="1265131"/>
                  <a:pt x="5065171" y="1442665"/>
                  <a:pt x="5106579" y="1569660"/>
                </a:cubicBezTo>
                <a:cubicBezTo>
                  <a:pt x="5147987" y="1696655"/>
                  <a:pt x="5072992" y="2086375"/>
                  <a:pt x="5106579" y="2308324"/>
                </a:cubicBezTo>
                <a:cubicBezTo>
                  <a:pt x="4873154" y="2336355"/>
                  <a:pt x="4751776" y="2289340"/>
                  <a:pt x="4539181" y="2308324"/>
                </a:cubicBezTo>
                <a:cubicBezTo>
                  <a:pt x="4326586" y="2327308"/>
                  <a:pt x="4237876" y="2250827"/>
                  <a:pt x="4022849" y="2308324"/>
                </a:cubicBezTo>
                <a:cubicBezTo>
                  <a:pt x="3807822" y="2365821"/>
                  <a:pt x="3795883" y="2288739"/>
                  <a:pt x="3608649" y="2308324"/>
                </a:cubicBezTo>
                <a:cubicBezTo>
                  <a:pt x="3421415" y="2327909"/>
                  <a:pt x="3231443" y="2276201"/>
                  <a:pt x="3092317" y="2308324"/>
                </a:cubicBezTo>
                <a:cubicBezTo>
                  <a:pt x="2953191" y="2340447"/>
                  <a:pt x="2831359" y="2270717"/>
                  <a:pt x="2575985" y="2308324"/>
                </a:cubicBezTo>
                <a:cubicBezTo>
                  <a:pt x="2320611" y="2345931"/>
                  <a:pt x="2164642" y="2262905"/>
                  <a:pt x="2008588" y="2308324"/>
                </a:cubicBezTo>
                <a:cubicBezTo>
                  <a:pt x="1852534" y="2353743"/>
                  <a:pt x="1509520" y="2250109"/>
                  <a:pt x="1339058" y="2308324"/>
                </a:cubicBezTo>
                <a:cubicBezTo>
                  <a:pt x="1168596" y="2366539"/>
                  <a:pt x="1026357" y="2252098"/>
                  <a:pt x="720595" y="2308324"/>
                </a:cubicBezTo>
                <a:cubicBezTo>
                  <a:pt x="414833" y="2364550"/>
                  <a:pt x="217403" y="2306396"/>
                  <a:pt x="0" y="2308324"/>
                </a:cubicBezTo>
                <a:cubicBezTo>
                  <a:pt x="-6140" y="2046928"/>
                  <a:pt x="68388" y="1918295"/>
                  <a:pt x="0" y="1731243"/>
                </a:cubicBezTo>
                <a:cubicBezTo>
                  <a:pt x="-68388" y="1544191"/>
                  <a:pt x="12887" y="1344460"/>
                  <a:pt x="0" y="1177245"/>
                </a:cubicBezTo>
                <a:cubicBezTo>
                  <a:pt x="-12887" y="1010030"/>
                  <a:pt x="56260" y="717751"/>
                  <a:pt x="0" y="577081"/>
                </a:cubicBezTo>
                <a:cubicBezTo>
                  <a:pt x="-56260" y="436411"/>
                  <a:pt x="35382" y="216616"/>
                  <a:pt x="0" y="0"/>
                </a:cubicBezTo>
                <a:close/>
              </a:path>
            </a:pathLst>
          </a:custGeom>
          <a:noFill/>
          <a:ln w="57150">
            <a:solidFill>
              <a:srgbClr val="0070C0"/>
            </a:solidFill>
            <a:extLst>
              <a:ext uri="{C807C97D-BFC1-408E-A445-0C87EB9F89A2}">
                <ask:lineSketchStyleProps xmlns="" xmlns:ask="http://schemas.microsoft.com/office/drawing/2018/sketchyshapes" sd="2214875782">
                  <a:prstGeom prst="rect">
                    <a:avLst/>
                  </a:prstGeom>
                  <ask:type>
                    <ask:lineSketchScribble/>
                  </ask:type>
                </ask:lineSketchStyleProps>
              </a:ext>
            </a:extLst>
          </a:ln>
        </p:spPr>
        <p:txBody>
          <a:bodyPr wrap="square" rtlCol="0">
            <a:spAutoFit/>
          </a:bodyPr>
          <a:lstStyle/>
          <a:p>
            <a:r>
              <a:rPr lang="en-US" sz="3600" b="1" dirty="0">
                <a:solidFill>
                  <a:srgbClr val="002060"/>
                </a:solidFill>
              </a:rPr>
              <a:t>4. A: _____ you like your new school?</a:t>
            </a:r>
          </a:p>
          <a:p>
            <a:r>
              <a:rPr lang="en-US" sz="3600" b="1" dirty="0">
                <a:solidFill>
                  <a:srgbClr val="002060"/>
                </a:solidFill>
              </a:rPr>
              <a:t>   B: No, I _______ . It’s very small.</a:t>
            </a:r>
            <a:endParaRPr lang="pl-PL" sz="3600" b="1" dirty="0">
              <a:solidFill>
                <a:srgbClr val="002060"/>
              </a:solidFill>
            </a:endParaRPr>
          </a:p>
        </p:txBody>
      </p:sp>
      <p:sp>
        <p:nvSpPr>
          <p:cNvPr id="12" name="Прямокутник: округлені кути 11">
            <a:extLst>
              <a:ext uri="{FF2B5EF4-FFF2-40B4-BE49-F238E27FC236}">
                <a16:creationId xmlns:a16="http://schemas.microsoft.com/office/drawing/2014/main" id="{DC893DDE-BAAA-3377-51D7-D2052F18D530}"/>
              </a:ext>
            </a:extLst>
          </p:cNvPr>
          <p:cNvSpPr/>
          <p:nvPr/>
        </p:nvSpPr>
        <p:spPr>
          <a:xfrm>
            <a:off x="7417490" y="2725195"/>
            <a:ext cx="1215866"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a:t>
            </a:r>
            <a:r>
              <a:rPr lang="en-US" dirty="0"/>
              <a:t> </a:t>
            </a:r>
            <a:endParaRPr lang="pl-PL" dirty="0"/>
          </a:p>
        </p:txBody>
      </p:sp>
      <p:sp>
        <p:nvSpPr>
          <p:cNvPr id="13" name="Прямокутник: округлені кути 12">
            <a:extLst>
              <a:ext uri="{FF2B5EF4-FFF2-40B4-BE49-F238E27FC236}">
                <a16:creationId xmlns:a16="http://schemas.microsoft.com/office/drawing/2014/main" id="{73A75DE8-6455-4693-AB11-06F52F9C98D9}"/>
              </a:ext>
            </a:extLst>
          </p:cNvPr>
          <p:cNvSpPr/>
          <p:nvPr/>
        </p:nvSpPr>
        <p:spPr>
          <a:xfrm>
            <a:off x="8139043" y="3773722"/>
            <a:ext cx="1566066"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don’t</a:t>
            </a:r>
            <a:r>
              <a:rPr lang="en-US" dirty="0"/>
              <a:t> </a:t>
            </a:r>
            <a:endParaRPr lang="pl-PL" dirty="0"/>
          </a:p>
        </p:txBody>
      </p:sp>
      <p:sp>
        <p:nvSpPr>
          <p:cNvPr id="2" name="Прямокутник: округлені кути 1">
            <a:extLst>
              <a:ext uri="{FF2B5EF4-FFF2-40B4-BE49-F238E27FC236}">
                <a16:creationId xmlns:a16="http://schemas.microsoft.com/office/drawing/2014/main" id="{5AB8F567-1948-E873-C05C-779D20296556}"/>
              </a:ext>
            </a:extLst>
          </p:cNvPr>
          <p:cNvSpPr/>
          <p:nvPr/>
        </p:nvSpPr>
        <p:spPr>
          <a:xfrm>
            <a:off x="2529936" y="2964579"/>
            <a:ext cx="2342519" cy="4474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0000"/>
                </a:solidFill>
              </a:rPr>
              <a:t>doesn’t</a:t>
            </a:r>
            <a:r>
              <a:rPr lang="en-US" dirty="0"/>
              <a:t> </a:t>
            </a:r>
            <a:endParaRPr lang="pl-PL" dirty="0"/>
          </a:p>
        </p:txBody>
      </p:sp>
      <p:pic>
        <p:nvPicPr>
          <p:cNvPr id="10" name="Рисунок 9" descr="Зображення, що містить Обличчя людини, особа, одежа, концерт&#10;&#10;Автоматично згенерований опис">
            <a:extLst>
              <a:ext uri="{FF2B5EF4-FFF2-40B4-BE49-F238E27FC236}">
                <a16:creationId xmlns:a16="http://schemas.microsoft.com/office/drawing/2014/main" id="{52B4E3D7-3A5E-57BE-B2CD-FBB334FAB567}"/>
              </a:ext>
            </a:extLst>
          </p:cNvPr>
          <p:cNvPicPr>
            <a:picLocks noChangeAspect="1"/>
          </p:cNvPicPr>
          <p:nvPr/>
        </p:nvPicPr>
        <p:blipFill rotWithShape="1">
          <a:blip r:embed="rId6">
            <a:extLst>
              <a:ext uri="{28A0092B-C50C-407E-A947-70E740481C1C}">
                <a14:useLocalDpi xmlns:a14="http://schemas.microsoft.com/office/drawing/2010/main" val="0"/>
              </a:ext>
            </a:extLst>
          </a:blip>
          <a:srcRect l="7039" t="6474" r="21660" b="-926"/>
          <a:stretch/>
        </p:blipFill>
        <p:spPr>
          <a:xfrm>
            <a:off x="1710384" y="4298150"/>
            <a:ext cx="2762230" cy="2439344"/>
          </a:xfrm>
          <a:prstGeom prst="rect">
            <a:avLst/>
          </a:prstGeom>
        </p:spPr>
      </p:pic>
      <p:pic>
        <p:nvPicPr>
          <p:cNvPr id="14" name="Рисунок 13">
            <a:extLst>
              <a:ext uri="{FF2B5EF4-FFF2-40B4-BE49-F238E27FC236}">
                <a16:creationId xmlns:a16="http://schemas.microsoft.com/office/drawing/2014/main" id="{65B485B6-14AE-D931-F96C-0D0AE0ADA0CA}"/>
              </a:ext>
            </a:extLst>
          </p:cNvPr>
          <p:cNvPicPr>
            <a:picLocks noChangeAspect="1"/>
          </p:cNvPicPr>
          <p:nvPr/>
        </p:nvPicPr>
        <p:blipFill>
          <a:blip r:embed="rId7"/>
          <a:stretch>
            <a:fillRect/>
          </a:stretch>
        </p:blipFill>
        <p:spPr>
          <a:xfrm>
            <a:off x="8922076" y="4658625"/>
            <a:ext cx="2557849" cy="1799126"/>
          </a:xfrm>
          <a:prstGeom prst="rect">
            <a:avLst/>
          </a:prstGeom>
          <a:ln>
            <a:noFill/>
          </a:ln>
          <a:effectLst>
            <a:softEdge rad="112500"/>
          </a:effectLst>
        </p:spPr>
      </p:pic>
      <p:pic>
        <p:nvPicPr>
          <p:cNvPr id="3" name="Записаний звук">
            <a:hlinkClick r:id="" action="ppaction://media"/>
            <a:extLst>
              <a:ext uri="{FF2B5EF4-FFF2-40B4-BE49-F238E27FC236}">
                <a16:creationId xmlns:a16="http://schemas.microsoft.com/office/drawing/2014/main" id="{3BD3852D-F133-8D5B-D0C2-27794F7CFC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4365" y="6127894"/>
            <a:ext cx="609600" cy="609600"/>
          </a:xfrm>
          <a:prstGeom prst="rect">
            <a:avLst/>
          </a:prstGeom>
        </p:spPr>
      </p:pic>
      <p:pic>
        <p:nvPicPr>
          <p:cNvPr id="4" name="Записаний звук">
            <a:hlinkClick r:id="" action="ppaction://media"/>
            <a:extLst>
              <a:ext uri="{FF2B5EF4-FFF2-40B4-BE49-F238E27FC236}">
                <a16:creationId xmlns:a16="http://schemas.microsoft.com/office/drawing/2014/main" id="{B99F24F5-2CD2-D10C-3BA2-06CF1E3C31C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4365" y="6127894"/>
            <a:ext cx="609600" cy="609600"/>
          </a:xfrm>
          <a:prstGeom prst="rect">
            <a:avLst/>
          </a:prstGeom>
        </p:spPr>
      </p:pic>
    </p:spTree>
    <p:extLst>
      <p:ext uri="{BB962C8B-B14F-4D97-AF65-F5344CB8AC3E}">
        <p14:creationId xmlns:p14="http://schemas.microsoft.com/office/powerpoint/2010/main" val="316600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9961" fill="hold"/>
                                        <p:tgtEl>
                                          <p:spTgt spid="3"/>
                                        </p:tgtEl>
                                      </p:cBhvr>
                                    </p:cmd>
                                  </p:childTnLst>
                                </p:cTn>
                              </p:par>
                            </p:childTnLst>
                          </p:cTn>
                        </p:par>
                        <p:par>
                          <p:cTn id="27" fill="hold">
                            <p:stCondLst>
                              <p:cond delay="10461"/>
                            </p:stCondLst>
                            <p:childTnLst>
                              <p:par>
                                <p:cTn id="28" presetID="6" presetClass="entr" presetSubtype="16"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par>
                          <p:cTn id="31" fill="hold">
                            <p:stCondLst>
                              <p:cond delay="12461"/>
                            </p:stCondLst>
                            <p:childTnLst>
                              <p:par>
                                <p:cTn id="32" presetID="53" presetClass="entr" presetSubtype="16"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par>
                          <p:cTn id="47" fill="hold">
                            <p:stCondLst>
                              <p:cond delay="500"/>
                            </p:stCondLst>
                            <p:childTnLst>
                              <p:par>
                                <p:cTn id="48" presetID="1" presetClass="mediacall" presetSubtype="0" fill="hold" nodeType="afterEffect">
                                  <p:stCondLst>
                                    <p:cond delay="0"/>
                                  </p:stCondLst>
                                  <p:childTnLst>
                                    <p:cmd type="call" cmd="playFrom(0.0)">
                                      <p:cBhvr>
                                        <p:cTn id="49" dur="7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
                </p:tgtEl>
              </p:cMediaNode>
            </p:audio>
            <p:audio>
              <p:cMediaNode vol="80000">
                <p:cTn id="51" fill="hold" display="0">
                  <p:stCondLst>
                    <p:cond delay="indefinite"/>
                  </p:stCondLst>
                  <p:endCondLst>
                    <p:cond evt="onStopAudio" delay="0">
                      <p:tgtEl>
                        <p:sldTgt/>
                      </p:tgtEl>
                    </p:cond>
                  </p:endCondLst>
                </p:cTn>
                <p:tgtEl>
                  <p:spTgt spid="4"/>
                </p:tgtEl>
              </p:cMediaNode>
            </p:audio>
          </p:childTnLst>
        </p:cTn>
      </p:par>
    </p:tnLst>
    <p:bldLst>
      <p:bldP spid="5" grpId="0" animBg="1"/>
      <p:bldP spid="8" grpId="0"/>
      <p:bldP spid="9" grpId="0" animBg="1"/>
      <p:bldP spid="12" grpId="0"/>
      <p:bldP spid="1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255327" y="2597726"/>
            <a:ext cx="5498860" cy="3729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tx2">
                    <a:lumMod val="50000"/>
                  </a:schemeClr>
                </a:solidFill>
                <a:latin typeface="+mn-lt"/>
                <a:cs typeface="Times New Roman" panose="02020603050405020304" pitchFamily="18" charset="0"/>
              </a:rPr>
              <a:t>E) Circle the correct words</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in Workbook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607127" y="1624638"/>
            <a:ext cx="4488873" cy="4702628"/>
          </a:xfrm>
          <a:prstGeom prst="roundRect">
            <a:avLst/>
          </a:prstGeom>
          <a:solidFill>
            <a:schemeClr val="accent6">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Workbook</a:t>
            </a:r>
          </a:p>
          <a:p>
            <a:pPr algn="ctr"/>
            <a:r>
              <a:rPr lang="en-US" sz="5400" b="1" dirty="0">
                <a:solidFill>
                  <a:schemeClr val="bg1"/>
                </a:solidFill>
                <a:effectLst>
                  <a:outerShdw blurRad="38100" dist="38100" dir="2700000" algn="tl">
                    <a:srgbClr val="000000">
                      <a:alpha val="43137"/>
                    </a:srgbClr>
                  </a:outerShdw>
                </a:effectLst>
              </a:rPr>
              <a:t>(ex.1,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311354" y="4560043"/>
            <a:ext cx="2572735" cy="2091109"/>
          </a:xfrm>
          <a:prstGeom prst="rect">
            <a:avLst/>
          </a:prstGeom>
        </p:spPr>
      </p:pic>
    </p:spTree>
    <p:extLst>
      <p:ext uri="{BB962C8B-B14F-4D97-AF65-F5344CB8AC3E}">
        <p14:creationId xmlns:p14="http://schemas.microsoft.com/office/powerpoint/2010/main" val="202577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Complete the sentences with the words in the box</a:t>
            </a:r>
            <a:endParaRPr lang="en-US" altLang="uk-UA" sz="2000" b="1" dirty="0">
              <a:solidFill>
                <a:schemeClr val="bg1"/>
              </a:solidFill>
              <a:sym typeface="+mn-ea"/>
            </a:endParaRPr>
          </a:p>
        </p:txBody>
      </p:sp>
      <p:sp>
        <p:nvSpPr>
          <p:cNvPr id="4" name="TextBox 3">
            <a:extLst>
              <a:ext uri="{FF2B5EF4-FFF2-40B4-BE49-F238E27FC236}">
                <a16:creationId xmlns:a16="http://schemas.microsoft.com/office/drawing/2014/main" id="{BC58F9E0-B1AF-C253-F2E7-8D4C50E48025}"/>
              </a:ext>
            </a:extLst>
          </p:cNvPr>
          <p:cNvSpPr txBox="1"/>
          <p:nvPr/>
        </p:nvSpPr>
        <p:spPr>
          <a:xfrm>
            <a:off x="145916" y="1323846"/>
            <a:ext cx="9060430" cy="5262979"/>
          </a:xfrm>
          <a:prstGeom prst="rect">
            <a:avLst/>
          </a:prstGeom>
          <a:noFill/>
        </p:spPr>
        <p:txBody>
          <a:bodyPr wrap="square" rtlCol="0">
            <a:spAutoFit/>
          </a:bodyPr>
          <a:lstStyle/>
          <a:p>
            <a:r>
              <a:rPr lang="en-US" sz="2800" b="1" dirty="0">
                <a:solidFill>
                  <a:srgbClr val="002060"/>
                </a:solidFill>
              </a:rPr>
              <a:t>(1) </a:t>
            </a:r>
            <a:r>
              <a:rPr lang="en-US" sz="2800" b="1" i="1" dirty="0">
                <a:solidFill>
                  <a:srgbClr val="002060"/>
                </a:solidFill>
              </a:rPr>
              <a:t>On/In </a:t>
            </a:r>
            <a:r>
              <a:rPr lang="en-US" sz="2800" b="1" dirty="0">
                <a:solidFill>
                  <a:srgbClr val="002060"/>
                </a:solidFill>
              </a:rPr>
              <a:t>weekdays I haven’t got free time because I’ve got homework every day. So, (2) </a:t>
            </a:r>
            <a:r>
              <a:rPr lang="en-US" sz="2800" b="1" i="1" dirty="0">
                <a:solidFill>
                  <a:srgbClr val="002060"/>
                </a:solidFill>
              </a:rPr>
              <a:t>in/at </a:t>
            </a:r>
            <a:r>
              <a:rPr lang="en-US" sz="2800" b="1" dirty="0">
                <a:solidFill>
                  <a:srgbClr val="002060"/>
                </a:solidFill>
              </a:rPr>
              <a:t>weekend I want to have fun. (3) </a:t>
            </a:r>
            <a:r>
              <a:rPr lang="en-US" sz="2800" b="1" i="1" dirty="0">
                <a:solidFill>
                  <a:srgbClr val="002060"/>
                </a:solidFill>
              </a:rPr>
              <a:t>In/On </a:t>
            </a:r>
            <a:r>
              <a:rPr lang="en-US" sz="2800" b="1" dirty="0">
                <a:solidFill>
                  <a:srgbClr val="002060"/>
                </a:solidFill>
              </a:rPr>
              <a:t>Saturday morning I get up (4) </a:t>
            </a:r>
            <a:r>
              <a:rPr lang="en-US" sz="2800" b="1" i="1" dirty="0">
                <a:solidFill>
                  <a:srgbClr val="002060"/>
                </a:solidFill>
              </a:rPr>
              <a:t>after/till </a:t>
            </a:r>
            <a:r>
              <a:rPr lang="en-US" sz="2800" b="1" dirty="0">
                <a:solidFill>
                  <a:srgbClr val="002060"/>
                </a:solidFill>
              </a:rPr>
              <a:t>eleven o’clock, have a big breakfast and go to the park with my friends. We play football (5) </a:t>
            </a:r>
            <a:r>
              <a:rPr lang="en-US" sz="2800" b="1" i="1" dirty="0">
                <a:solidFill>
                  <a:srgbClr val="002060"/>
                </a:solidFill>
              </a:rPr>
              <a:t>till/before </a:t>
            </a:r>
            <a:r>
              <a:rPr lang="en-US" sz="2800" b="1" dirty="0">
                <a:solidFill>
                  <a:srgbClr val="002060"/>
                </a:solidFill>
              </a:rPr>
              <a:t>two o’clock and then I go home and have lunch with my family. (6) </a:t>
            </a:r>
            <a:r>
              <a:rPr lang="en-US" sz="2800" b="1" i="1" dirty="0">
                <a:solidFill>
                  <a:srgbClr val="002060"/>
                </a:solidFill>
              </a:rPr>
              <a:t>After/Before </a:t>
            </a:r>
            <a:r>
              <a:rPr lang="en-US" sz="2800" b="1" dirty="0">
                <a:solidFill>
                  <a:srgbClr val="002060"/>
                </a:solidFill>
              </a:rPr>
              <a:t>lunch I play computer games or watch TV and (7) </a:t>
            </a:r>
            <a:r>
              <a:rPr lang="en-US" sz="2800" b="1" i="1" dirty="0">
                <a:solidFill>
                  <a:srgbClr val="002060"/>
                </a:solidFill>
              </a:rPr>
              <a:t>in/on </a:t>
            </a:r>
            <a:r>
              <a:rPr lang="en-US" sz="2800" b="1" dirty="0">
                <a:solidFill>
                  <a:srgbClr val="002060"/>
                </a:solidFill>
              </a:rPr>
              <a:t>the evenings my friends and I go to fast food restaurant. (8) </a:t>
            </a:r>
            <a:r>
              <a:rPr lang="en-US" sz="2800" b="1" i="1" dirty="0">
                <a:solidFill>
                  <a:srgbClr val="002060"/>
                </a:solidFill>
              </a:rPr>
              <a:t>At/On </a:t>
            </a:r>
            <a:r>
              <a:rPr lang="en-US" sz="2800" b="1" dirty="0">
                <a:solidFill>
                  <a:srgbClr val="002060"/>
                </a:solidFill>
              </a:rPr>
              <a:t>Sundays I get up (9) </a:t>
            </a:r>
            <a:r>
              <a:rPr lang="en-US" sz="2800" b="1" i="1" dirty="0">
                <a:solidFill>
                  <a:srgbClr val="002060"/>
                </a:solidFill>
              </a:rPr>
              <a:t>at/till </a:t>
            </a:r>
            <a:r>
              <a:rPr lang="en-US" sz="2800" b="1" dirty="0">
                <a:solidFill>
                  <a:srgbClr val="002060"/>
                </a:solidFill>
              </a:rPr>
              <a:t>ten and (10) </a:t>
            </a:r>
            <a:r>
              <a:rPr lang="en-US" sz="2800" b="1" i="1" dirty="0">
                <a:solidFill>
                  <a:srgbClr val="002060"/>
                </a:solidFill>
              </a:rPr>
              <a:t>in/at </a:t>
            </a:r>
            <a:r>
              <a:rPr lang="en-US" sz="2800" b="1" dirty="0">
                <a:solidFill>
                  <a:srgbClr val="002060"/>
                </a:solidFill>
              </a:rPr>
              <a:t>midday I have lunch with my best friend. (11) </a:t>
            </a:r>
            <a:r>
              <a:rPr lang="en-US" sz="2800" b="1" i="1" dirty="0">
                <a:solidFill>
                  <a:srgbClr val="002060"/>
                </a:solidFill>
              </a:rPr>
              <a:t>In/On </a:t>
            </a:r>
            <a:r>
              <a:rPr lang="en-US" sz="2800" b="1" dirty="0">
                <a:solidFill>
                  <a:srgbClr val="002060"/>
                </a:solidFill>
              </a:rPr>
              <a:t>the evening I go to the cinema or watch a DVD. Then it’s back to school (12) </a:t>
            </a:r>
            <a:r>
              <a:rPr lang="en-US" sz="2800" b="1" i="1" dirty="0">
                <a:solidFill>
                  <a:srgbClr val="002060"/>
                </a:solidFill>
              </a:rPr>
              <a:t>till/on </a:t>
            </a:r>
            <a:r>
              <a:rPr lang="en-US" sz="2800" b="1" dirty="0">
                <a:solidFill>
                  <a:srgbClr val="002060"/>
                </a:solidFill>
              </a:rPr>
              <a:t>Monday.</a:t>
            </a:r>
            <a:endParaRPr lang="pl-PL" sz="2800" b="1" dirty="0">
              <a:solidFill>
                <a:srgbClr val="002060"/>
              </a:solidFill>
            </a:endParaRPr>
          </a:p>
        </p:txBody>
      </p:sp>
      <p:pic>
        <p:nvPicPr>
          <p:cNvPr id="16" name="Рисунок 15" descr="Зображення, що містить одежа, особа, рукав, топ&#10;&#10;Автоматично згенерований опис">
            <a:extLst>
              <a:ext uri="{FF2B5EF4-FFF2-40B4-BE49-F238E27FC236}">
                <a16:creationId xmlns:a16="http://schemas.microsoft.com/office/drawing/2014/main" id="{741F41C4-15F7-5D34-4F89-6AC730B79E7C}"/>
              </a:ext>
            </a:extLst>
          </p:cNvPr>
          <p:cNvPicPr>
            <a:picLocks noChangeAspect="1"/>
          </p:cNvPicPr>
          <p:nvPr/>
        </p:nvPicPr>
        <p:blipFill rotWithShape="1">
          <a:blip r:embed="rId2">
            <a:extLst>
              <a:ext uri="{28A0092B-C50C-407E-A947-70E740481C1C}">
                <a14:useLocalDpi xmlns:a14="http://schemas.microsoft.com/office/drawing/2010/main" val="0"/>
              </a:ext>
            </a:extLst>
          </a:blip>
          <a:srcRect l="22393" r="24487"/>
          <a:stretch/>
        </p:blipFill>
        <p:spPr>
          <a:xfrm>
            <a:off x="9206346" y="803781"/>
            <a:ext cx="2710671" cy="5940435"/>
          </a:xfrm>
          <a:prstGeom prst="rect">
            <a:avLst/>
          </a:prstGeom>
        </p:spPr>
      </p:pic>
      <p:cxnSp>
        <p:nvCxnSpPr>
          <p:cNvPr id="18" name="Пряма сполучна лінія 17">
            <a:extLst>
              <a:ext uri="{FF2B5EF4-FFF2-40B4-BE49-F238E27FC236}">
                <a16:creationId xmlns:a16="http://schemas.microsoft.com/office/drawing/2014/main" id="{EBC04861-5219-2A02-656D-E9C615243786}"/>
              </a:ext>
            </a:extLst>
          </p:cNvPr>
          <p:cNvCxnSpPr/>
          <p:nvPr/>
        </p:nvCxnSpPr>
        <p:spPr>
          <a:xfrm>
            <a:off x="727364" y="1766455"/>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Пряма сполучна лінія 18">
            <a:extLst>
              <a:ext uri="{FF2B5EF4-FFF2-40B4-BE49-F238E27FC236}">
                <a16:creationId xmlns:a16="http://schemas.microsoft.com/office/drawing/2014/main" id="{58F015B9-41A6-EDEE-2C07-EF261D9087CF}"/>
              </a:ext>
            </a:extLst>
          </p:cNvPr>
          <p:cNvCxnSpPr/>
          <p:nvPr/>
        </p:nvCxnSpPr>
        <p:spPr>
          <a:xfrm>
            <a:off x="4924990" y="2217029"/>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Пряма сполучна лінія 19">
            <a:extLst>
              <a:ext uri="{FF2B5EF4-FFF2-40B4-BE49-F238E27FC236}">
                <a16:creationId xmlns:a16="http://schemas.microsoft.com/office/drawing/2014/main" id="{29CF62A4-638C-94C8-54B1-ABE245676168}"/>
              </a:ext>
            </a:extLst>
          </p:cNvPr>
          <p:cNvCxnSpPr/>
          <p:nvPr/>
        </p:nvCxnSpPr>
        <p:spPr>
          <a:xfrm>
            <a:off x="1855409" y="2634473"/>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Пряма сполучна лінія 20">
            <a:extLst>
              <a:ext uri="{FF2B5EF4-FFF2-40B4-BE49-F238E27FC236}">
                <a16:creationId xmlns:a16="http://schemas.microsoft.com/office/drawing/2014/main" id="{5899E365-DE59-5947-FFEF-ECE8E18F073E}"/>
              </a:ext>
            </a:extLst>
          </p:cNvPr>
          <p:cNvCxnSpPr/>
          <p:nvPr/>
        </p:nvCxnSpPr>
        <p:spPr>
          <a:xfrm>
            <a:off x="7608555" y="2625137"/>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Пряма сполучна лінія 21">
            <a:extLst>
              <a:ext uri="{FF2B5EF4-FFF2-40B4-BE49-F238E27FC236}">
                <a16:creationId xmlns:a16="http://schemas.microsoft.com/office/drawing/2014/main" id="{858BC7C6-1B2C-E8E7-BBAD-76BEF1927F7B}"/>
              </a:ext>
            </a:extLst>
          </p:cNvPr>
          <p:cNvCxnSpPr/>
          <p:nvPr/>
        </p:nvCxnSpPr>
        <p:spPr>
          <a:xfrm>
            <a:off x="4422834" y="3509116"/>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Пряма сполучна лінія 22">
            <a:extLst>
              <a:ext uri="{FF2B5EF4-FFF2-40B4-BE49-F238E27FC236}">
                <a16:creationId xmlns:a16="http://schemas.microsoft.com/office/drawing/2014/main" id="{40AB1CB6-25BF-C929-A889-73447DA0734A}"/>
              </a:ext>
            </a:extLst>
          </p:cNvPr>
          <p:cNvCxnSpPr>
            <a:cxnSpLocks/>
          </p:cNvCxnSpPr>
          <p:nvPr/>
        </p:nvCxnSpPr>
        <p:spPr>
          <a:xfrm>
            <a:off x="6853181" y="3875986"/>
            <a:ext cx="7553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Пряма сполучна лінія 24">
            <a:extLst>
              <a:ext uri="{FF2B5EF4-FFF2-40B4-BE49-F238E27FC236}">
                <a16:creationId xmlns:a16="http://schemas.microsoft.com/office/drawing/2014/main" id="{8BEFBB52-BF00-8336-1333-69FAAF57972F}"/>
              </a:ext>
            </a:extLst>
          </p:cNvPr>
          <p:cNvCxnSpPr/>
          <p:nvPr/>
        </p:nvCxnSpPr>
        <p:spPr>
          <a:xfrm>
            <a:off x="7411128" y="4344003"/>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Пряма сполучна лінія 25">
            <a:extLst>
              <a:ext uri="{FF2B5EF4-FFF2-40B4-BE49-F238E27FC236}">
                <a16:creationId xmlns:a16="http://schemas.microsoft.com/office/drawing/2014/main" id="{AEA74B97-DD40-2B2D-141D-DA33D909E238}"/>
              </a:ext>
            </a:extLst>
          </p:cNvPr>
          <p:cNvCxnSpPr/>
          <p:nvPr/>
        </p:nvCxnSpPr>
        <p:spPr>
          <a:xfrm>
            <a:off x="741068" y="5188829"/>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Пряма сполучна лінія 26">
            <a:extLst>
              <a:ext uri="{FF2B5EF4-FFF2-40B4-BE49-F238E27FC236}">
                <a16:creationId xmlns:a16="http://schemas.microsoft.com/office/drawing/2014/main" id="{D4F501E0-B661-8767-7D00-4253CBFBC80E}"/>
              </a:ext>
            </a:extLst>
          </p:cNvPr>
          <p:cNvCxnSpPr/>
          <p:nvPr/>
        </p:nvCxnSpPr>
        <p:spPr>
          <a:xfrm>
            <a:off x="4149738" y="5188829"/>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Пряма сполучна лінія 27">
            <a:extLst>
              <a:ext uri="{FF2B5EF4-FFF2-40B4-BE49-F238E27FC236}">
                <a16:creationId xmlns:a16="http://schemas.microsoft.com/office/drawing/2014/main" id="{20A2B1D9-74F4-A4F9-86E2-369D649EA4F9}"/>
              </a:ext>
            </a:extLst>
          </p:cNvPr>
          <p:cNvCxnSpPr/>
          <p:nvPr/>
        </p:nvCxnSpPr>
        <p:spPr>
          <a:xfrm>
            <a:off x="7411128" y="5188829"/>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Пряма сполучна лінія 28">
            <a:extLst>
              <a:ext uri="{FF2B5EF4-FFF2-40B4-BE49-F238E27FC236}">
                <a16:creationId xmlns:a16="http://schemas.microsoft.com/office/drawing/2014/main" id="{CF6BF9EE-1C72-FBA6-37F1-85EFC2258441}"/>
              </a:ext>
            </a:extLst>
          </p:cNvPr>
          <p:cNvCxnSpPr/>
          <p:nvPr/>
        </p:nvCxnSpPr>
        <p:spPr>
          <a:xfrm>
            <a:off x="5521338" y="5616212"/>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Пряма сполучна лінія 29">
            <a:extLst>
              <a:ext uri="{FF2B5EF4-FFF2-40B4-BE49-F238E27FC236}">
                <a16:creationId xmlns:a16="http://schemas.microsoft.com/office/drawing/2014/main" id="{5DC8F194-7408-DEA1-04C7-56DC962EB425}"/>
              </a:ext>
            </a:extLst>
          </p:cNvPr>
          <p:cNvCxnSpPr/>
          <p:nvPr/>
        </p:nvCxnSpPr>
        <p:spPr>
          <a:xfrm>
            <a:off x="764711" y="6480916"/>
            <a:ext cx="39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60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randombar(horizont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randombar(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randombar(horizontal)">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randombar(horizontal)">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randombar(horizontal)">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255327" y="2597726"/>
            <a:ext cx="5498860" cy="37295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tx2">
                    <a:lumMod val="50000"/>
                  </a:schemeClr>
                </a:solidFill>
                <a:latin typeface="+mn-lt"/>
                <a:cs typeface="Times New Roman" panose="02020603050405020304" pitchFamily="18" charset="0"/>
              </a:rPr>
              <a:t>F) Complete with the sentences a-f</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in Workbook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607127" y="1624638"/>
            <a:ext cx="4488873" cy="4702628"/>
          </a:xfrm>
          <a:prstGeom prst="roundRect">
            <a:avLst/>
          </a:prstGeom>
          <a:solidFill>
            <a:schemeClr val="accent6">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Workbook</a:t>
            </a:r>
          </a:p>
          <a:p>
            <a:pPr algn="ctr"/>
            <a:r>
              <a:rPr lang="en-US" sz="5400" b="1" dirty="0">
                <a:solidFill>
                  <a:schemeClr val="bg1"/>
                </a:solidFill>
                <a:effectLst>
                  <a:outerShdw blurRad="38100" dist="38100" dir="2700000" algn="tl">
                    <a:srgbClr val="000000">
                      <a:alpha val="43137"/>
                    </a:srgbClr>
                  </a:outerShdw>
                </a:effectLst>
              </a:rPr>
              <a:t>(ex.1, p.9)</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311354" y="4560043"/>
            <a:ext cx="2572735" cy="2091109"/>
          </a:xfrm>
          <a:prstGeom prst="rect">
            <a:avLst/>
          </a:prstGeom>
        </p:spPr>
      </p:pic>
    </p:spTree>
    <p:extLst>
      <p:ext uri="{BB962C8B-B14F-4D97-AF65-F5344CB8AC3E}">
        <p14:creationId xmlns:p14="http://schemas.microsoft.com/office/powerpoint/2010/main" val="48920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a:solidFill>
                  <a:schemeClr val="bg1"/>
                </a:solidFill>
                <a:sym typeface="+mn-ea"/>
              </a:rPr>
              <a:t>Complete with the sentences a-f</a:t>
            </a:r>
            <a:endParaRPr lang="en-US" altLang="uk-UA" sz="2000" b="1" dirty="0">
              <a:solidFill>
                <a:schemeClr val="bg1"/>
              </a:solidFill>
              <a:sym typeface="+mn-ea"/>
            </a:endParaRPr>
          </a:p>
        </p:txBody>
      </p:sp>
      <p:sp>
        <p:nvSpPr>
          <p:cNvPr id="3" name="TextBox 2">
            <a:extLst>
              <a:ext uri="{FF2B5EF4-FFF2-40B4-BE49-F238E27FC236}">
                <a16:creationId xmlns:a16="http://schemas.microsoft.com/office/drawing/2014/main" id="{A29FD5D0-1247-6878-45DD-5AE575616AE5}"/>
              </a:ext>
            </a:extLst>
          </p:cNvPr>
          <p:cNvSpPr txBox="1"/>
          <p:nvPr/>
        </p:nvSpPr>
        <p:spPr>
          <a:xfrm>
            <a:off x="249382" y="1371600"/>
            <a:ext cx="4239491" cy="4832092"/>
          </a:xfrm>
          <a:prstGeom prst="rect">
            <a:avLst/>
          </a:prstGeom>
          <a:noFill/>
        </p:spPr>
        <p:txBody>
          <a:bodyPr wrap="square" rtlCol="0">
            <a:spAutoFit/>
          </a:bodyPr>
          <a:lstStyle/>
          <a:p>
            <a:pPr marL="342900" indent="-342900">
              <a:buAutoNum type="alphaLcParenR"/>
            </a:pPr>
            <a:r>
              <a:rPr lang="en-US" sz="2800" b="1" dirty="0">
                <a:solidFill>
                  <a:srgbClr val="002060"/>
                </a:solidFill>
              </a:rPr>
              <a:t>How many students are there?</a:t>
            </a:r>
          </a:p>
          <a:p>
            <a:pPr marL="342900" indent="-342900">
              <a:buAutoNum type="alphaLcParenR"/>
            </a:pPr>
            <a:r>
              <a:rPr lang="en-US" sz="2800" b="1" dirty="0">
                <a:solidFill>
                  <a:srgbClr val="002060"/>
                </a:solidFill>
              </a:rPr>
              <a:t>What’s the name of your school?</a:t>
            </a:r>
          </a:p>
          <a:p>
            <a:pPr marL="342900" indent="-342900">
              <a:buAutoNum type="alphaLcParenR"/>
            </a:pPr>
            <a:r>
              <a:rPr lang="en-US" sz="2800" b="1" dirty="0">
                <a:solidFill>
                  <a:srgbClr val="002060"/>
                </a:solidFill>
              </a:rPr>
              <a:t>What time do classes start?</a:t>
            </a:r>
          </a:p>
          <a:p>
            <a:pPr marL="342900" indent="-342900">
              <a:buAutoNum type="alphaLcParenR"/>
            </a:pPr>
            <a:r>
              <a:rPr lang="en-US" sz="2800" b="1" dirty="0">
                <a:solidFill>
                  <a:srgbClr val="002060"/>
                </a:solidFill>
              </a:rPr>
              <a:t>What are your favorite subjects?</a:t>
            </a:r>
          </a:p>
          <a:p>
            <a:pPr marL="342900" indent="-342900">
              <a:buAutoNum type="alphaLcParenR"/>
            </a:pPr>
            <a:r>
              <a:rPr lang="en-US" sz="2800" b="1" dirty="0">
                <a:solidFill>
                  <a:srgbClr val="002060"/>
                </a:solidFill>
              </a:rPr>
              <a:t>They’re great fun</a:t>
            </a:r>
          </a:p>
          <a:p>
            <a:pPr marL="342900" indent="-342900">
              <a:buAutoNum type="alphaLcParenR"/>
            </a:pPr>
            <a:r>
              <a:rPr lang="en-US" sz="2800" b="1" dirty="0">
                <a:solidFill>
                  <a:srgbClr val="002060"/>
                </a:solidFill>
              </a:rPr>
              <a:t>How many teacher work at your school?</a:t>
            </a:r>
            <a:endParaRPr lang="pl-PL" sz="2800" b="1" dirty="0">
              <a:solidFill>
                <a:srgbClr val="002060"/>
              </a:solidFill>
            </a:endParaRPr>
          </a:p>
        </p:txBody>
      </p:sp>
      <p:sp>
        <p:nvSpPr>
          <p:cNvPr id="4" name="TextBox 3">
            <a:extLst>
              <a:ext uri="{FF2B5EF4-FFF2-40B4-BE49-F238E27FC236}">
                <a16:creationId xmlns:a16="http://schemas.microsoft.com/office/drawing/2014/main" id="{E5D2D8C1-FAA5-1514-F2F4-38BB04DE2CDB}"/>
              </a:ext>
            </a:extLst>
          </p:cNvPr>
          <p:cNvSpPr txBox="1"/>
          <p:nvPr/>
        </p:nvSpPr>
        <p:spPr>
          <a:xfrm>
            <a:off x="6001966" y="1101436"/>
            <a:ext cx="6024664" cy="5509200"/>
          </a:xfrm>
          <a:prstGeom prst="rect">
            <a:avLst/>
          </a:prstGeom>
          <a:noFill/>
        </p:spPr>
        <p:txBody>
          <a:bodyPr wrap="square" rtlCol="0">
            <a:spAutoFit/>
          </a:bodyPr>
          <a:lstStyle/>
          <a:p>
            <a:r>
              <a:rPr lang="en-US" sz="2200" b="1" dirty="0">
                <a:ln>
                  <a:solidFill>
                    <a:srgbClr val="0070C0"/>
                  </a:solidFill>
                </a:ln>
                <a:solidFill>
                  <a:srgbClr val="00B0F0"/>
                </a:solidFill>
              </a:rPr>
              <a:t>Interviewer: </a:t>
            </a:r>
            <a:r>
              <a:rPr lang="en-US" sz="2200" b="1" dirty="0">
                <a:solidFill>
                  <a:srgbClr val="5F3F1F"/>
                </a:solidFill>
              </a:rPr>
              <a:t>Hello, I’m from Teen Life magazine.</a:t>
            </a:r>
          </a:p>
          <a:p>
            <a:r>
              <a:rPr lang="en-US" sz="2200" b="1" dirty="0">
                <a:solidFill>
                  <a:srgbClr val="5F3F1F"/>
                </a:solidFill>
              </a:rPr>
              <a:t>                        Can I ask some questions about your</a:t>
            </a:r>
          </a:p>
          <a:p>
            <a:r>
              <a:rPr lang="en-US" sz="2200" b="1" dirty="0">
                <a:solidFill>
                  <a:srgbClr val="5F3F1F"/>
                </a:solidFill>
              </a:rPr>
              <a:t>                        school?</a:t>
            </a:r>
          </a:p>
          <a:p>
            <a:r>
              <a:rPr lang="en-US" sz="2200" b="1" dirty="0">
                <a:ln>
                  <a:solidFill>
                    <a:srgbClr val="FF0000"/>
                  </a:solidFill>
                </a:ln>
                <a:solidFill>
                  <a:srgbClr val="F757D5"/>
                </a:solidFill>
              </a:rPr>
              <a:t>Jennifer:       </a:t>
            </a:r>
            <a:r>
              <a:rPr lang="en-US" sz="2200" b="1" dirty="0">
                <a:solidFill>
                  <a:srgbClr val="5F3F1F"/>
                </a:solidFill>
              </a:rPr>
              <a:t>Sure.</a:t>
            </a:r>
          </a:p>
          <a:p>
            <a:r>
              <a:rPr lang="en-US" sz="2200" b="1" dirty="0">
                <a:ln>
                  <a:solidFill>
                    <a:srgbClr val="0070C0"/>
                  </a:solidFill>
                </a:ln>
                <a:solidFill>
                  <a:srgbClr val="00B0F0"/>
                </a:solidFill>
              </a:rPr>
              <a:t>Interviewer: </a:t>
            </a:r>
            <a:r>
              <a:rPr lang="en-US" sz="2200" b="1" dirty="0">
                <a:solidFill>
                  <a:srgbClr val="5F3F1F"/>
                </a:solidFill>
              </a:rPr>
              <a:t>Thank you. (1) ________</a:t>
            </a:r>
          </a:p>
          <a:p>
            <a:r>
              <a:rPr lang="en-US" sz="2200" b="1" dirty="0">
                <a:ln>
                  <a:solidFill>
                    <a:srgbClr val="FF0000"/>
                  </a:solidFill>
                </a:ln>
                <a:solidFill>
                  <a:srgbClr val="F757D5"/>
                </a:solidFill>
              </a:rPr>
              <a:t>Jennifer:       </a:t>
            </a:r>
            <a:r>
              <a:rPr lang="en-US" sz="2200" b="1" dirty="0">
                <a:solidFill>
                  <a:srgbClr val="5F3F1F"/>
                </a:solidFill>
              </a:rPr>
              <a:t>About fifteen, I think.</a:t>
            </a:r>
          </a:p>
          <a:p>
            <a:r>
              <a:rPr lang="en-US" sz="2200" b="1" dirty="0">
                <a:ln>
                  <a:solidFill>
                    <a:srgbClr val="0070C0"/>
                  </a:solidFill>
                </a:ln>
                <a:solidFill>
                  <a:srgbClr val="00B0F0"/>
                </a:solidFill>
              </a:rPr>
              <a:t>Interviewer: </a:t>
            </a:r>
            <a:r>
              <a:rPr lang="en-US" sz="2200" b="1" dirty="0">
                <a:solidFill>
                  <a:srgbClr val="5F3F1F"/>
                </a:solidFill>
              </a:rPr>
              <a:t>(2) ________</a:t>
            </a:r>
          </a:p>
          <a:p>
            <a:r>
              <a:rPr lang="en-US" sz="2200" b="1" dirty="0">
                <a:ln>
                  <a:solidFill>
                    <a:srgbClr val="FF0000"/>
                  </a:solidFill>
                </a:ln>
                <a:solidFill>
                  <a:srgbClr val="F757D5"/>
                </a:solidFill>
              </a:rPr>
              <a:t>Jennifer:       </a:t>
            </a:r>
            <a:r>
              <a:rPr lang="en-US" sz="2200" b="1" dirty="0">
                <a:solidFill>
                  <a:srgbClr val="5F3F1F"/>
                </a:solidFill>
              </a:rPr>
              <a:t>I don’t know. There are thirty in my</a:t>
            </a:r>
          </a:p>
          <a:p>
            <a:r>
              <a:rPr lang="en-US" sz="2200" b="1" dirty="0">
                <a:solidFill>
                  <a:srgbClr val="5F3F1F"/>
                </a:solidFill>
              </a:rPr>
              <a:t>                       class.</a:t>
            </a:r>
          </a:p>
          <a:p>
            <a:r>
              <a:rPr lang="en-US" sz="2200" b="1" dirty="0">
                <a:ln>
                  <a:solidFill>
                    <a:srgbClr val="0070C0"/>
                  </a:solidFill>
                </a:ln>
                <a:solidFill>
                  <a:srgbClr val="00B0F0"/>
                </a:solidFill>
              </a:rPr>
              <a:t>Interviewer: </a:t>
            </a:r>
            <a:r>
              <a:rPr lang="en-US" sz="2200" b="1" dirty="0">
                <a:solidFill>
                  <a:srgbClr val="5F3F1F"/>
                </a:solidFill>
              </a:rPr>
              <a:t>OK. And …(3) ________</a:t>
            </a:r>
          </a:p>
          <a:p>
            <a:r>
              <a:rPr lang="en-US" sz="2200" b="1" dirty="0">
                <a:ln>
                  <a:solidFill>
                    <a:srgbClr val="FF0000"/>
                  </a:solidFill>
                </a:ln>
                <a:solidFill>
                  <a:srgbClr val="F757D5"/>
                </a:solidFill>
              </a:rPr>
              <a:t>Jennifer:       </a:t>
            </a:r>
            <a:r>
              <a:rPr lang="en-US" sz="2200" b="1" dirty="0">
                <a:solidFill>
                  <a:srgbClr val="5F3F1F"/>
                </a:solidFill>
              </a:rPr>
              <a:t>At 8:30 am and they finish at 4 pm.</a:t>
            </a:r>
          </a:p>
          <a:p>
            <a:r>
              <a:rPr lang="en-US" sz="2200" b="1" dirty="0">
                <a:ln>
                  <a:solidFill>
                    <a:srgbClr val="0070C0"/>
                  </a:solidFill>
                </a:ln>
                <a:solidFill>
                  <a:srgbClr val="00B0F0"/>
                </a:solidFill>
              </a:rPr>
              <a:t>Interviewer: </a:t>
            </a:r>
            <a:r>
              <a:rPr lang="en-US" sz="2200" b="1" dirty="0">
                <a:solidFill>
                  <a:srgbClr val="5F3F1F"/>
                </a:solidFill>
              </a:rPr>
              <a:t>That’s seven and a half hours. (4)</a:t>
            </a:r>
          </a:p>
          <a:p>
            <a:r>
              <a:rPr lang="en-US" sz="2200" b="1" dirty="0">
                <a:solidFill>
                  <a:srgbClr val="5F3F1F"/>
                </a:solidFill>
              </a:rPr>
              <a:t>                         ______</a:t>
            </a:r>
          </a:p>
          <a:p>
            <a:r>
              <a:rPr lang="en-US" sz="2200" b="1" dirty="0">
                <a:ln>
                  <a:solidFill>
                    <a:srgbClr val="FF0000"/>
                  </a:solidFill>
                </a:ln>
                <a:solidFill>
                  <a:srgbClr val="F757D5"/>
                </a:solidFill>
              </a:rPr>
              <a:t>Jennifer:        </a:t>
            </a:r>
            <a:r>
              <a:rPr lang="en-US" sz="2200" b="1" dirty="0" err="1">
                <a:solidFill>
                  <a:srgbClr val="5F3F1F"/>
                </a:solidFill>
              </a:rPr>
              <a:t>Summerled</a:t>
            </a:r>
            <a:r>
              <a:rPr lang="en-US" sz="2200" b="1" dirty="0">
                <a:solidFill>
                  <a:srgbClr val="5F3F1F"/>
                </a:solidFill>
              </a:rPr>
              <a:t>.</a:t>
            </a:r>
          </a:p>
          <a:p>
            <a:r>
              <a:rPr lang="en-US" sz="2200" b="1" dirty="0">
                <a:ln>
                  <a:solidFill>
                    <a:srgbClr val="0070C0"/>
                  </a:solidFill>
                </a:ln>
                <a:solidFill>
                  <a:srgbClr val="00B0F0"/>
                </a:solidFill>
              </a:rPr>
              <a:t>Interviewer:  </a:t>
            </a:r>
            <a:r>
              <a:rPr lang="en-US" sz="2200" b="1" dirty="0">
                <a:solidFill>
                  <a:srgbClr val="5F3F1F"/>
                </a:solidFill>
              </a:rPr>
              <a:t>Ahh…Ok. (5) _______</a:t>
            </a:r>
          </a:p>
          <a:p>
            <a:r>
              <a:rPr lang="en-US" sz="2200" b="1" dirty="0">
                <a:ln>
                  <a:solidFill>
                    <a:srgbClr val="FF0000"/>
                  </a:solidFill>
                </a:ln>
                <a:solidFill>
                  <a:srgbClr val="F757D5"/>
                </a:solidFill>
              </a:rPr>
              <a:t>Jennifer:        </a:t>
            </a:r>
            <a:r>
              <a:rPr lang="en-US" sz="2200" b="1" dirty="0">
                <a:solidFill>
                  <a:srgbClr val="5F3F1F"/>
                </a:solidFill>
              </a:rPr>
              <a:t>I like Art and Music. (6) _________ </a:t>
            </a:r>
            <a:endParaRPr lang="pl-PL" sz="2200" b="1" dirty="0">
              <a:solidFill>
                <a:srgbClr val="5F3F1F"/>
              </a:solidFill>
            </a:endParaRPr>
          </a:p>
        </p:txBody>
      </p:sp>
      <p:sp>
        <p:nvSpPr>
          <p:cNvPr id="5" name="Прямокутник: округлені кути 4">
            <a:extLst>
              <a:ext uri="{FF2B5EF4-FFF2-40B4-BE49-F238E27FC236}">
                <a16:creationId xmlns:a16="http://schemas.microsoft.com/office/drawing/2014/main" id="{AB2BE23C-3DF1-F46B-D6E6-CAB1795F5B7A}"/>
              </a:ext>
            </a:extLst>
          </p:cNvPr>
          <p:cNvSpPr/>
          <p:nvPr/>
        </p:nvSpPr>
        <p:spPr>
          <a:xfrm>
            <a:off x="9406647" y="2412460"/>
            <a:ext cx="739302" cy="3210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a:t>
            </a:r>
            <a:endParaRPr lang="pl-PL" sz="2400" b="1" dirty="0">
              <a:solidFill>
                <a:srgbClr val="FF0000"/>
              </a:solidFill>
            </a:endParaRPr>
          </a:p>
        </p:txBody>
      </p:sp>
      <p:sp>
        <p:nvSpPr>
          <p:cNvPr id="6" name="Прямокутник: округлені кути 5">
            <a:extLst>
              <a:ext uri="{FF2B5EF4-FFF2-40B4-BE49-F238E27FC236}">
                <a16:creationId xmlns:a16="http://schemas.microsoft.com/office/drawing/2014/main" id="{4D6C25CF-E0A3-8E40-116A-BAA44756AE12}"/>
              </a:ext>
            </a:extLst>
          </p:cNvPr>
          <p:cNvSpPr/>
          <p:nvPr/>
        </p:nvSpPr>
        <p:spPr>
          <a:xfrm>
            <a:off x="8138808" y="3107988"/>
            <a:ext cx="739302" cy="3210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a</a:t>
            </a:r>
            <a:endParaRPr lang="pl-PL" sz="2400" b="1" dirty="0">
              <a:solidFill>
                <a:srgbClr val="FF0000"/>
              </a:solidFill>
            </a:endParaRPr>
          </a:p>
        </p:txBody>
      </p:sp>
      <p:sp>
        <p:nvSpPr>
          <p:cNvPr id="8" name="Прямокутник: округлені кути 7">
            <a:extLst>
              <a:ext uri="{FF2B5EF4-FFF2-40B4-BE49-F238E27FC236}">
                <a16:creationId xmlns:a16="http://schemas.microsoft.com/office/drawing/2014/main" id="{F68573E8-69E5-B621-90FD-C95B1D34E312}"/>
              </a:ext>
            </a:extLst>
          </p:cNvPr>
          <p:cNvSpPr/>
          <p:nvPr/>
        </p:nvSpPr>
        <p:spPr>
          <a:xfrm>
            <a:off x="9322340" y="4130976"/>
            <a:ext cx="739302" cy="3210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a:t>
            </a:r>
            <a:endParaRPr lang="pl-PL" sz="2400" b="1" dirty="0">
              <a:solidFill>
                <a:srgbClr val="FF0000"/>
              </a:solidFill>
            </a:endParaRPr>
          </a:p>
        </p:txBody>
      </p:sp>
      <p:sp>
        <p:nvSpPr>
          <p:cNvPr id="9" name="Прямокутник: округлені кути 8">
            <a:extLst>
              <a:ext uri="{FF2B5EF4-FFF2-40B4-BE49-F238E27FC236}">
                <a16:creationId xmlns:a16="http://schemas.microsoft.com/office/drawing/2014/main" id="{CE6887A8-4A33-DBEB-F93F-B7D4948764B6}"/>
              </a:ext>
            </a:extLst>
          </p:cNvPr>
          <p:cNvSpPr/>
          <p:nvPr/>
        </p:nvSpPr>
        <p:spPr>
          <a:xfrm>
            <a:off x="7821037" y="5114540"/>
            <a:ext cx="739302" cy="3210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b</a:t>
            </a:r>
            <a:endParaRPr lang="pl-PL" sz="2400" b="1" dirty="0">
              <a:solidFill>
                <a:srgbClr val="FF0000"/>
              </a:solidFill>
            </a:endParaRPr>
          </a:p>
        </p:txBody>
      </p:sp>
      <p:sp>
        <p:nvSpPr>
          <p:cNvPr id="10" name="Прямокутник: округлені кути 9">
            <a:extLst>
              <a:ext uri="{FF2B5EF4-FFF2-40B4-BE49-F238E27FC236}">
                <a16:creationId xmlns:a16="http://schemas.microsoft.com/office/drawing/2014/main" id="{CF17506D-C5BF-EDE7-D4B0-F4E3B21965DB}"/>
              </a:ext>
            </a:extLst>
          </p:cNvPr>
          <p:cNvSpPr/>
          <p:nvPr/>
        </p:nvSpPr>
        <p:spPr>
          <a:xfrm>
            <a:off x="9322340" y="5838067"/>
            <a:ext cx="739302" cy="3210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endParaRPr lang="pl-PL" sz="2400" b="1" dirty="0">
              <a:solidFill>
                <a:srgbClr val="FF0000"/>
              </a:solidFill>
            </a:endParaRPr>
          </a:p>
        </p:txBody>
      </p:sp>
      <p:sp>
        <p:nvSpPr>
          <p:cNvPr id="11" name="Прямокутник: округлені кути 10">
            <a:extLst>
              <a:ext uri="{FF2B5EF4-FFF2-40B4-BE49-F238E27FC236}">
                <a16:creationId xmlns:a16="http://schemas.microsoft.com/office/drawing/2014/main" id="{513F1677-C01E-5B71-AA31-E0FBBD3364DF}"/>
              </a:ext>
            </a:extLst>
          </p:cNvPr>
          <p:cNvSpPr/>
          <p:nvPr/>
        </p:nvSpPr>
        <p:spPr>
          <a:xfrm>
            <a:off x="10573965" y="6186216"/>
            <a:ext cx="739302" cy="32101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e</a:t>
            </a:r>
            <a:endParaRPr lang="pl-PL" sz="2400" b="1" dirty="0">
              <a:solidFill>
                <a:srgbClr val="FF0000"/>
              </a:solidFill>
            </a:endParaRPr>
          </a:p>
        </p:txBody>
      </p:sp>
    </p:spTree>
    <p:extLst>
      <p:ext uri="{BB962C8B-B14F-4D97-AF65-F5344CB8AC3E}">
        <p14:creationId xmlns:p14="http://schemas.microsoft.com/office/powerpoint/2010/main" val="50703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250263" y="511278"/>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School Memory Book</a:t>
            </a:r>
          </a:p>
        </p:txBody>
      </p:sp>
      <p:sp>
        <p:nvSpPr>
          <p:cNvPr id="2" name="Хмара 1">
            <a:extLst>
              <a:ext uri="{FF2B5EF4-FFF2-40B4-BE49-F238E27FC236}">
                <a16:creationId xmlns:a16="http://schemas.microsoft.com/office/drawing/2014/main" id="{31682926-EBA0-3134-45B4-61E57B1E866D}"/>
              </a:ext>
            </a:extLst>
          </p:cNvPr>
          <p:cNvSpPr/>
          <p:nvPr/>
        </p:nvSpPr>
        <p:spPr>
          <a:xfrm>
            <a:off x="1527241" y="1074330"/>
            <a:ext cx="9990306" cy="5501568"/>
          </a:xfrm>
          <a:prstGeom prst="cloud">
            <a:avLst/>
          </a:prstGeom>
          <a:solidFill>
            <a:srgbClr val="66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n>
                  <a:solidFill>
                    <a:srgbClr val="002060"/>
                  </a:solidFill>
                </a:ln>
              </a:rPr>
              <a:t>Have students compile a memory book that includes short stories, poems, or anecdotes about their memorable experiences at school. They can add illustrations, photographs, or collages to make it visually engaging. This task encourages reflection and creativity</a:t>
            </a:r>
            <a:endParaRPr lang="pl-PL" sz="2800" b="1" dirty="0">
              <a:ln>
                <a:solidFill>
                  <a:srgbClr val="002060"/>
                </a:solidFill>
              </a:ln>
            </a:endParaRPr>
          </a:p>
        </p:txBody>
      </p:sp>
    </p:spTree>
    <p:extLst>
      <p:ext uri="{BB962C8B-B14F-4D97-AF65-F5344CB8AC3E}">
        <p14:creationId xmlns:p14="http://schemas.microsoft.com/office/powerpoint/2010/main" val="258543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4"/>
          <p:cNvSpPr/>
          <p:nvPr/>
        </p:nvSpPr>
        <p:spPr>
          <a:xfrm>
            <a:off x="2415633" y="546377"/>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solidFill>
                  <a:schemeClr val="bg1"/>
                </a:solidFill>
              </a:rPr>
              <a:t>Introduction. Aim of the lesson.</a:t>
            </a:r>
          </a:p>
        </p:txBody>
      </p:sp>
      <p:pic>
        <p:nvPicPr>
          <p:cNvPr id="2050" name="Picture 2" descr="Free Paper Cliparts, Download Free Paper Cliparts png images, Free ClipArts  on Clipart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9069">
            <a:off x="2418477" y="1584703"/>
            <a:ext cx="8995644" cy="4598553"/>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a:extLst>
              <a:ext uri="{FF2B5EF4-FFF2-40B4-BE49-F238E27FC236}">
                <a16:creationId xmlns:a16="http://schemas.microsoft.com/office/drawing/2014/main" id="{8CFFAA0F-B0EE-42F7-B791-8AE8F290BD7A}"/>
              </a:ext>
            </a:extLst>
          </p:cNvPr>
          <p:cNvSpPr txBox="1">
            <a:spLocks/>
          </p:cNvSpPr>
          <p:nvPr/>
        </p:nvSpPr>
        <p:spPr>
          <a:xfrm>
            <a:off x="3316053" y="2066764"/>
            <a:ext cx="6742347" cy="33815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solidFill>
                  <a:schemeClr val="accent1">
                    <a:lumMod val="75000"/>
                  </a:schemeClr>
                </a:solidFill>
                <a:latin typeface="+mn-lt"/>
                <a:cs typeface="Times New Roman" panose="02020603050405020304" pitchFamily="18" charset="0"/>
              </a:rPr>
              <a:t>Aim of the lesson:</a:t>
            </a:r>
          </a:p>
          <a:p>
            <a:pPr algn="ctr"/>
            <a:endParaRPr lang="en-US" sz="3200" b="1" dirty="0">
              <a:solidFill>
                <a:schemeClr val="tx2">
                  <a:lumMod val="50000"/>
                </a:schemeClr>
              </a:solidFill>
              <a:latin typeface="+mn-lt"/>
              <a:cs typeface="Times New Roman" panose="02020603050405020304" pitchFamily="18" charset="0"/>
            </a:endParaRPr>
          </a:p>
          <a:p>
            <a:pPr algn="ctr"/>
            <a:r>
              <a:rPr lang="en-US" sz="3200" b="1" dirty="0">
                <a:solidFill>
                  <a:schemeClr val="tx2">
                    <a:lumMod val="50000"/>
                  </a:schemeClr>
                </a:solidFill>
                <a:latin typeface="+mn-lt"/>
                <a:cs typeface="Times New Roman" panose="02020603050405020304" pitchFamily="18" charset="0"/>
              </a:rPr>
              <a:t>Today we’re going to learn about Present Simple and prepositions of time,  to have practice in listening sounds of letter a, to write a paragraph  about your school</a:t>
            </a:r>
            <a:endParaRPr lang="uk-UA" sz="3200" b="1" dirty="0">
              <a:solidFill>
                <a:schemeClr val="tx2">
                  <a:lumMod val="50000"/>
                </a:schemeClr>
              </a:solidFill>
              <a:latin typeface="+mn-lt"/>
              <a:cs typeface="Times New Roman" panose="02020603050405020304" pitchFamily="18" charset="0"/>
            </a:endParaRPr>
          </a:p>
        </p:txBody>
      </p:sp>
      <p:pic>
        <p:nvPicPr>
          <p:cNvPr id="2" name="Picture 2" descr="Download Free png Target PNG images free download - DLPNG.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019" y="3340646"/>
            <a:ext cx="3395161" cy="3395161"/>
          </a:xfrm>
          <a:prstGeom prst="rect">
            <a:avLst/>
          </a:prstGeom>
          <a:noFill/>
          <a:extLst>
            <a:ext uri="{909E8E84-426E-40DD-AFC4-6F175D3DCCD1}">
              <a14:hiddenFill xmlns:a14="http://schemas.microsoft.com/office/drawing/2010/main">
                <a:solidFill>
                  <a:srgbClr val="FFFFFF"/>
                </a:solidFill>
              </a14:hiddenFill>
            </a:ext>
          </a:extLst>
        </p:spPr>
      </p:pic>
      <p:pic>
        <p:nvPicPr>
          <p:cNvPr id="3" name="Записаний звук">
            <a:hlinkClick r:id="" action="ppaction://media"/>
            <a:extLst>
              <a:ext uri="{FF2B5EF4-FFF2-40B4-BE49-F238E27FC236}">
                <a16:creationId xmlns:a16="http://schemas.microsoft.com/office/drawing/2014/main" id="{F2B70EB9-3359-BDB0-FCF2-513A7B0052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052" y="6126207"/>
            <a:ext cx="609600" cy="609600"/>
          </a:xfrm>
          <a:prstGeom prst="rect">
            <a:avLst/>
          </a:prstGeom>
        </p:spPr>
      </p:pic>
    </p:spTree>
    <p:extLst>
      <p:ext uri="{BB962C8B-B14F-4D97-AF65-F5344CB8AC3E}">
        <p14:creationId xmlns:p14="http://schemas.microsoft.com/office/powerpoint/2010/main" val="26387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50"/>
                                        </p:tgtEl>
                                      </p:cBhvr>
                                    </p:animEffect>
                                    <p:animScale>
                                      <p:cBhvr>
                                        <p:cTn id="7" dur="250" autoRev="1" fill="hold"/>
                                        <p:tgtEl>
                                          <p:spTgt spid="2050"/>
                                        </p:tgtEl>
                                      </p:cBhvr>
                                      <p:by x="105000" y="105000"/>
                                    </p:animScale>
                                  </p:childTnLst>
                                </p:cTn>
                              </p:par>
                              <p:par>
                                <p:cTn id="8" presetID="1" presetClass="mediacall" presetSubtype="0" fill="hold" nodeType="withEffect">
                                  <p:stCondLst>
                                    <p:cond delay="0"/>
                                  </p:stCondLst>
                                  <p:childTnLst>
                                    <p:cmd type="call" cmd="playFrom(0.0)">
                                      <p:cBhvr>
                                        <p:cTn id="9" dur="15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085129" y="1815832"/>
            <a:ext cx="9936824" cy="2554545"/>
          </a:xfrm>
          <a:prstGeom prst="rect">
            <a:avLst/>
          </a:prstGeom>
          <a:noFill/>
          <a:ln>
            <a:noFill/>
          </a:ln>
        </p:spPr>
        <p:txBody>
          <a:bodyPr wrap="square" rtlCol="0" anchor="t">
            <a:spAutoFit/>
          </a:bodyPr>
          <a:lstStyle/>
          <a:p>
            <a:pPr algn="ctr"/>
            <a:r>
              <a:rPr lang="en-US" altLang="ru-RU" sz="8000" b="1" dirty="0">
                <a:solidFill>
                  <a:schemeClr val="tx2">
                    <a:lumMod val="50000"/>
                  </a:schemeClr>
                </a:solidFill>
                <a:effectLst>
                  <a:outerShdw blurRad="38100" dist="19050" dir="2700000" algn="tl" rotWithShape="0">
                    <a:schemeClr val="dk1">
                      <a:alpha val="40000"/>
                    </a:schemeClr>
                  </a:outerShdw>
                </a:effectLst>
              </a:rPr>
              <a:t>What task was the most easy/difficult?</a:t>
            </a:r>
          </a:p>
        </p:txBody>
      </p:sp>
      <p:sp>
        <p:nvSpPr>
          <p:cNvPr id="9" name="Прямоугольник 4"/>
          <p:cNvSpPr/>
          <p:nvPr/>
        </p:nvSpPr>
        <p:spPr>
          <a:xfrm>
            <a:off x="2245586" y="494529"/>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Ending of the lesson. Summarizing. </a:t>
            </a:r>
            <a:endParaRPr lang="ru-RU" sz="2000" b="1" dirty="0">
              <a:solidFill>
                <a:schemeClr val="bg1"/>
              </a:solidFill>
            </a:endParaRPr>
          </a:p>
        </p:txBody>
      </p:sp>
      <p:pic>
        <p:nvPicPr>
          <p:cNvPr id="6146" name="Picture 2" descr="Exclamation point and a question mark Royalty Free Vect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56"/>
          <a:stretch/>
        </p:blipFill>
        <p:spPr bwMode="auto">
          <a:xfrm>
            <a:off x="679054" y="4370377"/>
            <a:ext cx="2045096" cy="18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Записаний звук">
            <a:hlinkClick r:id="" action="ppaction://media"/>
            <a:extLst>
              <a:ext uri="{FF2B5EF4-FFF2-40B4-BE49-F238E27FC236}">
                <a16:creationId xmlns:a16="http://schemas.microsoft.com/office/drawing/2014/main" id="{DE265A9B-4FF8-3524-9EE3-8D6655671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530" y="2829339"/>
            <a:ext cx="609600" cy="609600"/>
          </a:xfrm>
          <a:prstGeom prst="rect">
            <a:avLst/>
          </a:prstGeom>
        </p:spPr>
      </p:pic>
    </p:spTree>
    <p:extLst>
      <p:ext uri="{BB962C8B-B14F-4D97-AF65-F5344CB8AC3E}">
        <p14:creationId xmlns:p14="http://schemas.microsoft.com/office/powerpoint/2010/main" val="4611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mediacall" presetSubtype="0" fill="hold" nodeType="withEffect">
                                  <p:stCondLst>
                                    <p:cond delay="0"/>
                                  </p:stCondLst>
                                  <p:childTnLst>
                                    <p:cmd type="call" cmd="playFrom(0.0)">
                                      <p:cBhvr>
                                        <p:cTn id="9" dur="4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4">
            <a:extLst>
              <a:ext uri="{FF2B5EF4-FFF2-40B4-BE49-F238E27FC236}">
                <a16:creationId xmlns:a16="http://schemas.microsoft.com/office/drawing/2014/main" id="{164A8C02-28C4-4611-8236-096C3C923A1D}"/>
              </a:ext>
            </a:extLst>
          </p:cNvPr>
          <p:cNvSpPr/>
          <p:nvPr/>
        </p:nvSpPr>
        <p:spPr>
          <a:xfrm>
            <a:off x="2113472" y="494529"/>
            <a:ext cx="9974190" cy="485775"/>
          </a:xfrm>
          <a:prstGeom prst="rect">
            <a:avLst/>
          </a:prstGeom>
          <a:solidFill>
            <a:srgbClr val="2F32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Ending of the lesson. Say “Goodbye!”</a:t>
            </a: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5826" y="2985053"/>
            <a:ext cx="609600" cy="609600"/>
          </a:xfrm>
          <a:prstGeom prst="rect">
            <a:avLst/>
          </a:prstGeom>
        </p:spPr>
      </p:pic>
      <p:pic>
        <p:nvPicPr>
          <p:cNvPr id="1026" name="Picture 2" descr="bye byeの写真・イラスト素材一覧(15,919件) | ストックフォトのamanaimages PLUS"/>
          <p:cNvPicPr>
            <a:picLocks noChangeAspect="1" noChangeArrowheads="1"/>
          </p:cNvPicPr>
          <p:nvPr/>
        </p:nvPicPr>
        <p:blipFill rotWithShape="1">
          <a:blip r:embed="rId5">
            <a:extLst>
              <a:ext uri="{28A0092B-C50C-407E-A947-70E740481C1C}">
                <a14:useLocalDpi xmlns:a14="http://schemas.microsoft.com/office/drawing/2010/main" val="0"/>
              </a:ext>
            </a:extLst>
          </a:blip>
          <a:srcRect t="15277" b="15046"/>
          <a:stretch/>
        </p:blipFill>
        <p:spPr bwMode="auto">
          <a:xfrm>
            <a:off x="2574311" y="1910374"/>
            <a:ext cx="7711782" cy="429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4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1" presetClass="mediacall" presetSubtype="0" fill="hold" nodeType="withEffect">
                                  <p:stCondLst>
                                    <p:cond delay="0"/>
                                  </p:stCondLst>
                                  <p:childTnLst>
                                    <p:cmd type="call" cmd="playFrom(0.0)">
                                      <p:cBhvr>
                                        <p:cTn id="9" dur="1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2269" y="1630017"/>
            <a:ext cx="9899373" cy="42340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dirty="0" smtClean="0"/>
              <a:t>Використані джерела:</a:t>
            </a:r>
          </a:p>
          <a:p>
            <a:pPr algn="ctr"/>
            <a:endParaRPr lang="uk-UA" sz="4400" dirty="0"/>
          </a:p>
          <a:p>
            <a:pPr algn="ctr"/>
            <a:r>
              <a:rPr lang="en-US" sz="4400" dirty="0">
                <a:hlinkClick r:id="rId2"/>
              </a:rPr>
              <a:t>https://online.flippingbook.com/view/818861536/4</a:t>
            </a:r>
            <a:r>
              <a:rPr lang="en-US" sz="4400" dirty="0" smtClean="0">
                <a:hlinkClick r:id="rId2"/>
              </a:rPr>
              <a:t>/</a:t>
            </a:r>
            <a:endParaRPr lang="uk-UA" sz="4400" dirty="0" smtClean="0"/>
          </a:p>
          <a:p>
            <a:pPr algn="ctr"/>
            <a:endParaRPr lang="uk-UA" sz="4400" dirty="0"/>
          </a:p>
          <a:p>
            <a:pPr algn="ctr"/>
            <a:r>
              <a:rPr lang="en-US" sz="4400" dirty="0"/>
              <a:t>https://vsimpptx.com/</a:t>
            </a:r>
            <a:endParaRPr lang="uk-UA" sz="4400" dirty="0"/>
          </a:p>
        </p:txBody>
      </p:sp>
    </p:spTree>
    <p:extLst>
      <p:ext uri="{BB962C8B-B14F-4D97-AF65-F5344CB8AC3E}">
        <p14:creationId xmlns:p14="http://schemas.microsoft.com/office/powerpoint/2010/main" val="1907352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4"/>
          <p:cNvSpPr/>
          <p:nvPr/>
        </p:nvSpPr>
        <p:spPr>
          <a:xfrm>
            <a:off x="2415633" y="484897"/>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000" b="1" dirty="0">
                <a:solidFill>
                  <a:schemeClr val="bg1"/>
                </a:solidFill>
              </a:rPr>
              <a:t>The icons of the lesson</a:t>
            </a:r>
          </a:p>
        </p:txBody>
      </p:sp>
      <p:sp>
        <p:nvSpPr>
          <p:cNvPr id="13" name="Прямоугольник 12"/>
          <p:cNvSpPr/>
          <p:nvPr/>
        </p:nvSpPr>
        <p:spPr>
          <a:xfrm>
            <a:off x="193188" y="4619766"/>
            <a:ext cx="2119702" cy="584775"/>
          </a:xfrm>
          <a:prstGeom prst="rect">
            <a:avLst/>
          </a:prstGeom>
        </p:spPr>
        <p:txBody>
          <a:bodyPr wrap="square">
            <a:spAutoFit/>
          </a:bodyPr>
          <a:lstStyle/>
          <a:p>
            <a:pPr algn="ctr"/>
            <a:r>
              <a:rPr lang="en-US" sz="3200" b="1" dirty="0">
                <a:solidFill>
                  <a:schemeClr val="tx2">
                    <a:lumMod val="50000"/>
                  </a:schemeClr>
                </a:solidFill>
              </a:rPr>
              <a:t>Reading </a:t>
            </a:r>
          </a:p>
        </p:txBody>
      </p:sp>
      <p:pic>
        <p:nvPicPr>
          <p:cNvPr id="16" name="Рисунок 15"/>
          <p:cNvPicPr>
            <a:picLocks noChangeAspect="1"/>
          </p:cNvPicPr>
          <p:nvPr/>
        </p:nvPicPr>
        <p:blipFill>
          <a:blip r:embed="rId2"/>
          <a:stretch>
            <a:fillRect/>
          </a:stretch>
        </p:blipFill>
        <p:spPr>
          <a:xfrm>
            <a:off x="10603748" y="2804160"/>
            <a:ext cx="1026021" cy="1380726"/>
          </a:xfrm>
          <a:prstGeom prst="rect">
            <a:avLst/>
          </a:prstGeom>
        </p:spPr>
      </p:pic>
      <p:sp>
        <p:nvSpPr>
          <p:cNvPr id="24" name="Прямоугольник 23"/>
          <p:cNvSpPr/>
          <p:nvPr/>
        </p:nvSpPr>
        <p:spPr>
          <a:xfrm>
            <a:off x="2229963" y="4619767"/>
            <a:ext cx="2119702" cy="584775"/>
          </a:xfrm>
          <a:prstGeom prst="rect">
            <a:avLst/>
          </a:prstGeom>
        </p:spPr>
        <p:txBody>
          <a:bodyPr wrap="square">
            <a:spAutoFit/>
          </a:bodyPr>
          <a:lstStyle/>
          <a:p>
            <a:pPr algn="ctr"/>
            <a:r>
              <a:rPr lang="en-US" sz="3200" b="1" dirty="0">
                <a:solidFill>
                  <a:schemeClr val="tx2">
                    <a:lumMod val="50000"/>
                  </a:schemeClr>
                </a:solidFill>
              </a:rPr>
              <a:t>Listening </a:t>
            </a:r>
          </a:p>
        </p:txBody>
      </p:sp>
      <p:sp>
        <p:nvSpPr>
          <p:cNvPr id="25" name="Прямоугольник 24"/>
          <p:cNvSpPr/>
          <p:nvPr/>
        </p:nvSpPr>
        <p:spPr>
          <a:xfrm>
            <a:off x="7953638" y="4619766"/>
            <a:ext cx="2288954" cy="584775"/>
          </a:xfrm>
          <a:prstGeom prst="rect">
            <a:avLst/>
          </a:prstGeom>
        </p:spPr>
        <p:txBody>
          <a:bodyPr wrap="square">
            <a:spAutoFit/>
          </a:bodyPr>
          <a:lstStyle/>
          <a:p>
            <a:pPr algn="ctr"/>
            <a:r>
              <a:rPr lang="en-US" sz="3200" b="1" dirty="0">
                <a:solidFill>
                  <a:schemeClr val="tx2">
                    <a:lumMod val="50000"/>
                  </a:schemeClr>
                </a:solidFill>
              </a:rPr>
              <a:t>Grammar</a:t>
            </a:r>
          </a:p>
        </p:txBody>
      </p:sp>
      <p:sp>
        <p:nvSpPr>
          <p:cNvPr id="26" name="Прямоугольник 25"/>
          <p:cNvSpPr/>
          <p:nvPr/>
        </p:nvSpPr>
        <p:spPr>
          <a:xfrm>
            <a:off x="6170580" y="4644508"/>
            <a:ext cx="2119702" cy="584775"/>
          </a:xfrm>
          <a:prstGeom prst="rect">
            <a:avLst/>
          </a:prstGeom>
        </p:spPr>
        <p:txBody>
          <a:bodyPr wrap="square">
            <a:spAutoFit/>
          </a:bodyPr>
          <a:lstStyle/>
          <a:p>
            <a:pPr algn="ctr"/>
            <a:r>
              <a:rPr lang="en-US" sz="3200" b="1" dirty="0">
                <a:solidFill>
                  <a:schemeClr val="tx2">
                    <a:lumMod val="50000"/>
                  </a:schemeClr>
                </a:solidFill>
              </a:rPr>
              <a:t>Speaking </a:t>
            </a:r>
          </a:p>
        </p:txBody>
      </p:sp>
      <p:sp>
        <p:nvSpPr>
          <p:cNvPr id="27" name="Прямоугольник 26"/>
          <p:cNvSpPr/>
          <p:nvPr/>
        </p:nvSpPr>
        <p:spPr>
          <a:xfrm>
            <a:off x="4218270" y="4645433"/>
            <a:ext cx="2119702" cy="584775"/>
          </a:xfrm>
          <a:prstGeom prst="rect">
            <a:avLst/>
          </a:prstGeom>
        </p:spPr>
        <p:txBody>
          <a:bodyPr wrap="square">
            <a:spAutoFit/>
          </a:bodyPr>
          <a:lstStyle/>
          <a:p>
            <a:pPr algn="ctr"/>
            <a:r>
              <a:rPr lang="en-US" sz="3200" b="1" dirty="0">
                <a:solidFill>
                  <a:schemeClr val="tx2">
                    <a:lumMod val="50000"/>
                  </a:schemeClr>
                </a:solidFill>
              </a:rPr>
              <a:t>Writing </a:t>
            </a:r>
          </a:p>
        </p:txBody>
      </p:sp>
      <p:sp>
        <p:nvSpPr>
          <p:cNvPr id="28" name="Прямоугольник 27"/>
          <p:cNvSpPr/>
          <p:nvPr/>
        </p:nvSpPr>
        <p:spPr>
          <a:xfrm>
            <a:off x="9872272" y="4644508"/>
            <a:ext cx="2488974" cy="584775"/>
          </a:xfrm>
          <a:prstGeom prst="rect">
            <a:avLst/>
          </a:prstGeom>
        </p:spPr>
        <p:txBody>
          <a:bodyPr wrap="square">
            <a:spAutoFit/>
          </a:bodyPr>
          <a:lstStyle/>
          <a:p>
            <a:pPr algn="ctr"/>
            <a:r>
              <a:rPr lang="en-US" sz="3200" b="1" dirty="0">
                <a:solidFill>
                  <a:schemeClr val="tx2">
                    <a:lumMod val="50000"/>
                  </a:schemeClr>
                </a:solidFill>
              </a:rPr>
              <a:t>Vocabulary</a:t>
            </a:r>
          </a:p>
        </p:txBody>
      </p:sp>
      <p:pic>
        <p:nvPicPr>
          <p:cNvPr id="17" name="Picture 2" descr="Download Open Book Black And White Clipart - Open Book Clip Art - Full Size  PNG Image - PNGk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89" y="3149105"/>
            <a:ext cx="1917100" cy="1155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lack and white writing clipart - ClipArt Best - ClipArt B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665" y="3013138"/>
            <a:ext cx="1510082" cy="12928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Free Icon | Headphones with music no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376" y="3149105"/>
            <a:ext cx="1151300" cy="1151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People Talk Speak And Listen Stock Vector Stock Illustration - Download  Image Now - i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003" y="2974557"/>
            <a:ext cx="2332112" cy="1331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ammar Icons PNG - Free PNG and Icons Downloads"/>
          <p:cNvPicPr>
            <a:picLocks noChangeAspect="1" noChangeArrowheads="1"/>
          </p:cNvPicPr>
          <p:nvPr/>
        </p:nvPicPr>
        <p:blipFill rotWithShape="1">
          <a:blip r:embed="rId7">
            <a:extLst>
              <a:ext uri="{28A0092B-C50C-407E-A947-70E740481C1C}">
                <a14:useLocalDpi xmlns:a14="http://schemas.microsoft.com/office/drawing/2010/main" val="0"/>
              </a:ext>
            </a:extLst>
          </a:blip>
          <a:srcRect l="23845" r="9038"/>
          <a:stretch/>
        </p:blipFill>
        <p:spPr bwMode="auto">
          <a:xfrm>
            <a:off x="8332888" y="2676836"/>
            <a:ext cx="1539384" cy="162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63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4">
            <a:extLst>
              <a:ext uri="{FF2B5EF4-FFF2-40B4-BE49-F238E27FC236}">
                <a16:creationId xmlns:a16="http://schemas.microsoft.com/office/drawing/2014/main" id="{7499BE9C-D388-4CBE-83ED-EAA4D44EB4A4}"/>
              </a:ext>
            </a:extLst>
          </p:cNvPr>
          <p:cNvSpPr/>
          <p:nvPr/>
        </p:nvSpPr>
        <p:spPr>
          <a:xfrm>
            <a:off x="2230807" y="501551"/>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General School Experience</a:t>
            </a:r>
          </a:p>
        </p:txBody>
      </p:sp>
      <p:sp>
        <p:nvSpPr>
          <p:cNvPr id="2" name="TextBox 1">
            <a:extLst>
              <a:ext uri="{FF2B5EF4-FFF2-40B4-BE49-F238E27FC236}">
                <a16:creationId xmlns:a16="http://schemas.microsoft.com/office/drawing/2014/main" id="{EFDFF729-2B34-4CBF-4793-A64E982045E6}"/>
              </a:ext>
            </a:extLst>
          </p:cNvPr>
          <p:cNvSpPr txBox="1"/>
          <p:nvPr/>
        </p:nvSpPr>
        <p:spPr>
          <a:xfrm>
            <a:off x="252918" y="1867711"/>
            <a:ext cx="11624553" cy="3785652"/>
          </a:xfrm>
          <a:prstGeom prst="rect">
            <a:avLst/>
          </a:prstGeom>
          <a:noFill/>
        </p:spPr>
        <p:txBody>
          <a:bodyPr wrap="square" rtlCol="0">
            <a:spAutoFit/>
          </a:bodyPr>
          <a:lstStyle/>
          <a:p>
            <a:r>
              <a:rPr lang="en-US" sz="4000" b="1" i="1" dirty="0">
                <a:solidFill>
                  <a:srgbClr val="0070C0"/>
                </a:solidFill>
              </a:rPr>
              <a:t>1. What is your favorite subject at school and why?</a:t>
            </a:r>
          </a:p>
          <a:p>
            <a:r>
              <a:rPr lang="en-US" sz="4000" b="1" i="1" dirty="0">
                <a:solidFill>
                  <a:srgbClr val="0070C0"/>
                </a:solidFill>
              </a:rPr>
              <a:t>2. Can you describe a typical day at school for you?</a:t>
            </a:r>
          </a:p>
          <a:p>
            <a:r>
              <a:rPr lang="en-US" sz="4000" b="1" i="1" dirty="0">
                <a:solidFill>
                  <a:srgbClr val="0070C0"/>
                </a:solidFill>
              </a:rPr>
              <a:t>3. How do you feel about school? Is there anything you particularly enjoy or dislike?</a:t>
            </a:r>
          </a:p>
          <a:p>
            <a:r>
              <a:rPr lang="en-US" sz="4000" b="1" i="1" dirty="0">
                <a:solidFill>
                  <a:srgbClr val="0070C0"/>
                </a:solidFill>
              </a:rPr>
              <a:t>4. What extracurricular activities are available at your school, and which one are you interested in?</a:t>
            </a:r>
            <a:endParaRPr lang="pl-PL" sz="4000" b="1" i="1" dirty="0">
              <a:solidFill>
                <a:srgbClr val="0070C0"/>
              </a:solidFill>
            </a:endParaRPr>
          </a:p>
        </p:txBody>
      </p:sp>
      <p:pic>
        <p:nvPicPr>
          <p:cNvPr id="3" name="Записаний звук">
            <a:hlinkClick r:id="" action="ppaction://media"/>
            <a:extLst>
              <a:ext uri="{FF2B5EF4-FFF2-40B4-BE49-F238E27FC236}">
                <a16:creationId xmlns:a16="http://schemas.microsoft.com/office/drawing/2014/main" id="{18A4BE02-A253-0903-311E-9A2C46EEC0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8934" y="6147104"/>
            <a:ext cx="609600" cy="609600"/>
          </a:xfrm>
          <a:prstGeom prst="rect">
            <a:avLst/>
          </a:prstGeom>
        </p:spPr>
      </p:pic>
      <p:pic>
        <p:nvPicPr>
          <p:cNvPr id="4" name="Записаний звук">
            <a:hlinkClick r:id="" action="ppaction://media"/>
            <a:extLst>
              <a:ext uri="{FF2B5EF4-FFF2-40B4-BE49-F238E27FC236}">
                <a16:creationId xmlns:a16="http://schemas.microsoft.com/office/drawing/2014/main" id="{2376423D-2E01-6E93-D5D9-29FADA44568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78934" y="6147104"/>
            <a:ext cx="609600" cy="609600"/>
          </a:xfrm>
          <a:prstGeom prst="rect">
            <a:avLst/>
          </a:prstGeom>
        </p:spPr>
      </p:pic>
      <p:pic>
        <p:nvPicPr>
          <p:cNvPr id="5" name="Записаний звук">
            <a:hlinkClick r:id="" action="ppaction://media"/>
            <a:extLst>
              <a:ext uri="{FF2B5EF4-FFF2-40B4-BE49-F238E27FC236}">
                <a16:creationId xmlns:a16="http://schemas.microsoft.com/office/drawing/2014/main" id="{6254EEC7-665A-1F92-2A44-0592625E698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78934" y="6147104"/>
            <a:ext cx="609600" cy="609600"/>
          </a:xfrm>
          <a:prstGeom prst="rect">
            <a:avLst/>
          </a:prstGeom>
        </p:spPr>
      </p:pic>
      <p:pic>
        <p:nvPicPr>
          <p:cNvPr id="6" name="Записаний звук">
            <a:hlinkClick r:id="" action="ppaction://media"/>
            <a:extLst>
              <a:ext uri="{FF2B5EF4-FFF2-40B4-BE49-F238E27FC236}">
                <a16:creationId xmlns:a16="http://schemas.microsoft.com/office/drawing/2014/main" id="{05ABD618-D518-2332-AEF7-63B5AB63AC43}"/>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78934" y="6147104"/>
            <a:ext cx="609600" cy="609600"/>
          </a:xfrm>
          <a:prstGeom prst="rect">
            <a:avLst/>
          </a:prstGeom>
        </p:spPr>
      </p:pic>
    </p:spTree>
    <p:extLst>
      <p:ext uri="{BB962C8B-B14F-4D97-AF65-F5344CB8AC3E}">
        <p14:creationId xmlns:p14="http://schemas.microsoft.com/office/powerpoint/2010/main" val="39043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 presetClass="mediacall" presetSubtype="0" fill="hold" nodeType="withEffect">
                                  <p:stCondLst>
                                    <p:cond delay="0"/>
                                  </p:stCondLst>
                                  <p:childTnLst>
                                    <p:cmd type="call" cmd="playFrom(0.0)">
                                      <p:cBhvr>
                                        <p:cTn id="9" dur="610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4" dur="500"/>
                                        <p:tgtEl>
                                          <p:spTgt spid="2">
                                            <p:txEl>
                                              <p:pRg st="1" end="1"/>
                                            </p:txEl>
                                          </p:spTgt>
                                        </p:tgtEl>
                                      </p:cBhvr>
                                    </p:animEffect>
                                  </p:childTnLst>
                                </p:cTn>
                              </p:par>
                              <p:par>
                                <p:cTn id="15" presetID="1" presetClass="mediacall" presetSubtype="0" fill="hold" nodeType="withEffect">
                                  <p:stCondLst>
                                    <p:cond delay="0"/>
                                  </p:stCondLst>
                                  <p:childTnLst>
                                    <p:cmd type="call" cmd="playFrom(0.0)">
                                      <p:cBhvr>
                                        <p:cTn id="16" dur="5973"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1" dur="500"/>
                                        <p:tgtEl>
                                          <p:spTgt spid="2">
                                            <p:txEl>
                                              <p:pRg st="2" end="2"/>
                                            </p:txEl>
                                          </p:spTgt>
                                        </p:tgtEl>
                                      </p:cBhvr>
                                    </p:animEffect>
                                  </p:childTnLst>
                                </p:cTn>
                              </p:par>
                              <p:par>
                                <p:cTn id="22" presetID="1" presetClass="mediacall" presetSubtype="0" fill="hold" nodeType="withEffect">
                                  <p:stCondLst>
                                    <p:cond delay="0"/>
                                  </p:stCondLst>
                                  <p:childTnLst>
                                    <p:cmd type="call" cmd="playFrom(0.0)">
                                      <p:cBhvr>
                                        <p:cTn id="23" dur="8740"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par>
                                <p:cTn id="29" presetID="1" presetClass="mediacall" presetSubtype="0" fill="hold" nodeType="withEffect">
                                  <p:stCondLst>
                                    <p:cond delay="0"/>
                                  </p:stCondLst>
                                  <p:childTnLst>
                                    <p:cmd type="call" cmd="playFrom(0.0)">
                                      <p:cBhvr>
                                        <p:cTn id="30" dur="9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4"/>
                </p:tgtEl>
              </p:cMediaNode>
            </p:audio>
            <p:audio>
              <p:cMediaNode vol="80000">
                <p:cTn id="33" fill="hold" display="0">
                  <p:stCondLst>
                    <p:cond delay="indefinite"/>
                  </p:stCondLst>
                  <p:endCondLst>
                    <p:cond evt="onStopAudio" delay="0">
                      <p:tgtEl>
                        <p:sldTgt/>
                      </p:tgtEl>
                    </p:cond>
                  </p:endCondLst>
                </p:cTn>
                <p:tgtEl>
                  <p:spTgt spid="5"/>
                </p:tgtEl>
              </p:cMediaNode>
            </p:audio>
            <p:audio>
              <p:cMediaNode vol="80000">
                <p:cTn id="34"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185704" y="2690895"/>
            <a:ext cx="5518579" cy="36343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GRAMMAR</a:t>
            </a:r>
          </a:p>
          <a:p>
            <a:pPr algn="ctr"/>
            <a:r>
              <a:rPr lang="en-US" sz="5400" b="1" dirty="0">
                <a:latin typeface="+mn-lt"/>
              </a:rPr>
              <a:t>Present Simple</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with Student’s 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517425" y="1385136"/>
            <a:ext cx="4488873" cy="4702628"/>
          </a:xfrm>
          <a:prstGeom prst="roundRect">
            <a:avLst/>
          </a:prstGeom>
          <a:solidFill>
            <a:schemeClr val="accent1">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Student’s Book</a:t>
            </a:r>
          </a:p>
          <a:p>
            <a:pPr algn="ctr"/>
            <a:r>
              <a:rPr lang="en-US" sz="5400" b="1" dirty="0">
                <a:solidFill>
                  <a:schemeClr val="bg1"/>
                </a:solidFill>
                <a:effectLst>
                  <a:outerShdw blurRad="38100" dist="38100" dir="2700000" algn="tl">
                    <a:srgbClr val="000000">
                      <a:alpha val="43137"/>
                    </a:srgbClr>
                  </a:outerShdw>
                </a:effectLst>
              </a:rPr>
              <a:t>(ex.</a:t>
            </a:r>
            <a:r>
              <a:rPr lang="uk-UA" sz="5400" b="1" dirty="0">
                <a:solidFill>
                  <a:schemeClr val="bg1"/>
                </a:solidFill>
                <a:effectLst>
                  <a:outerShdw blurRad="38100" dist="38100" dir="2700000" algn="tl">
                    <a:srgbClr val="000000">
                      <a:alpha val="43137"/>
                    </a:srgbClr>
                  </a:outerShdw>
                </a:effectLst>
              </a:rPr>
              <a:t>3</a:t>
            </a:r>
            <a:r>
              <a:rPr lang="en-US" sz="5400" b="1" dirty="0">
                <a:solidFill>
                  <a:schemeClr val="bg1"/>
                </a:solidFill>
                <a:effectLst>
                  <a:outerShdw blurRad="38100" dist="38100" dir="2700000" algn="tl">
                    <a:srgbClr val="000000">
                      <a:alpha val="43137"/>
                    </a:srgbClr>
                  </a:outerShdw>
                </a:effectLst>
              </a:rPr>
              <a:t>, p.</a:t>
            </a:r>
            <a:r>
              <a:rPr lang="uk-UA" sz="5400" b="1" dirty="0">
                <a:solidFill>
                  <a:schemeClr val="bg1"/>
                </a:solidFill>
                <a:effectLst>
                  <a:outerShdw blurRad="38100" dist="38100" dir="2700000" algn="tl">
                    <a:srgbClr val="000000">
                      <a:alpha val="43137"/>
                    </a:srgbClr>
                  </a:outerShdw>
                </a:effectLst>
              </a:rPr>
              <a:t>9</a:t>
            </a:r>
            <a:r>
              <a:rPr lang="en-US" sz="5400" b="1" dirty="0">
                <a:solidFill>
                  <a:schemeClr val="bg1"/>
                </a:solidFill>
                <a:effectLst>
                  <a:outerShdw blurRad="38100" dist="38100" dir="2700000" algn="tl">
                    <a:srgbClr val="000000">
                      <a:alpha val="43137"/>
                    </a:srgbClr>
                  </a:outerShdw>
                </a:effectLst>
              </a:rPr>
              <a:t>)</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231058" y="4508051"/>
            <a:ext cx="2572735" cy="2091109"/>
          </a:xfrm>
          <a:prstGeom prst="rect">
            <a:avLst/>
          </a:prstGeom>
        </p:spPr>
      </p:pic>
    </p:spTree>
    <p:extLst>
      <p:ext uri="{BB962C8B-B14F-4D97-AF65-F5344CB8AC3E}">
        <p14:creationId xmlns:p14="http://schemas.microsoft.com/office/powerpoint/2010/main" val="46299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4">
            <a:extLst>
              <a:ext uri="{FF2B5EF4-FFF2-40B4-BE49-F238E27FC236}">
                <a16:creationId xmlns:a16="http://schemas.microsoft.com/office/drawing/2014/main" id="{7499BE9C-D388-4CBE-83ED-EAA4D44EB4A4}"/>
              </a:ext>
            </a:extLst>
          </p:cNvPr>
          <p:cNvSpPr/>
          <p:nvPr/>
        </p:nvSpPr>
        <p:spPr>
          <a:xfrm>
            <a:off x="2228596" y="551516"/>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Grammar </a:t>
            </a:r>
          </a:p>
        </p:txBody>
      </p:sp>
      <p:pic>
        <p:nvPicPr>
          <p:cNvPr id="15" name="Рисунок 14">
            <a:extLst>
              <a:ext uri="{FF2B5EF4-FFF2-40B4-BE49-F238E27FC236}">
                <a16:creationId xmlns:a16="http://schemas.microsoft.com/office/drawing/2014/main" id="{9F32CB9E-B269-F924-CD88-992451E2E7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08570" y="1082329"/>
            <a:ext cx="7636253" cy="4693341"/>
          </a:xfrm>
          <a:prstGeom prst="rect">
            <a:avLst/>
          </a:prstGeom>
        </p:spPr>
      </p:pic>
      <p:sp>
        <p:nvSpPr>
          <p:cNvPr id="16" name="TextBox 15">
            <a:extLst>
              <a:ext uri="{FF2B5EF4-FFF2-40B4-BE49-F238E27FC236}">
                <a16:creationId xmlns:a16="http://schemas.microsoft.com/office/drawing/2014/main" id="{75582EA1-CE21-8D4C-0590-7044E28BD41D}"/>
              </a:ext>
            </a:extLst>
          </p:cNvPr>
          <p:cNvSpPr txBox="1"/>
          <p:nvPr/>
        </p:nvSpPr>
        <p:spPr>
          <a:xfrm>
            <a:off x="1828799" y="5820708"/>
            <a:ext cx="10097312" cy="954107"/>
          </a:xfrm>
          <a:prstGeom prst="rect">
            <a:avLst/>
          </a:prstGeom>
          <a:noFill/>
        </p:spPr>
        <p:txBody>
          <a:bodyPr wrap="square" rtlCol="0">
            <a:spAutoFit/>
          </a:bodyPr>
          <a:lstStyle/>
          <a:p>
            <a:r>
              <a:rPr lang="en-US" sz="2800" b="1" i="1" dirty="0">
                <a:solidFill>
                  <a:srgbClr val="002060"/>
                </a:solidFill>
              </a:rPr>
              <a:t>A: What do you do every day after school?</a:t>
            </a:r>
          </a:p>
          <a:p>
            <a:r>
              <a:rPr lang="en-US" sz="2800" b="1" i="1" dirty="0">
                <a:solidFill>
                  <a:srgbClr val="002060"/>
                </a:solidFill>
              </a:rPr>
              <a:t>В: I watch TV and then my sister and I play computer games</a:t>
            </a:r>
            <a:endParaRPr lang="pl-PL" sz="2800" b="1" i="1" dirty="0">
              <a:solidFill>
                <a:srgbClr val="002060"/>
              </a:solidFill>
            </a:endParaRPr>
          </a:p>
        </p:txBody>
      </p:sp>
    </p:spTree>
    <p:extLst>
      <p:ext uri="{BB962C8B-B14F-4D97-AF65-F5344CB8AC3E}">
        <p14:creationId xmlns:p14="http://schemas.microsoft.com/office/powerpoint/2010/main" val="7625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4">
            <a:extLst>
              <a:ext uri="{FF2B5EF4-FFF2-40B4-BE49-F238E27FC236}">
                <a16:creationId xmlns:a16="http://schemas.microsoft.com/office/drawing/2014/main" id="{7499BE9C-D388-4CBE-83ED-EAA4D44EB4A4}"/>
              </a:ext>
            </a:extLst>
          </p:cNvPr>
          <p:cNvSpPr/>
          <p:nvPr/>
        </p:nvSpPr>
        <p:spPr>
          <a:xfrm>
            <a:off x="2191897" y="482095"/>
            <a:ext cx="9776367" cy="442660"/>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Preposition of time</a:t>
            </a:r>
          </a:p>
        </p:txBody>
      </p:sp>
      <p:sp>
        <p:nvSpPr>
          <p:cNvPr id="2" name="TextBox 1">
            <a:extLst>
              <a:ext uri="{FF2B5EF4-FFF2-40B4-BE49-F238E27FC236}">
                <a16:creationId xmlns:a16="http://schemas.microsoft.com/office/drawing/2014/main" id="{22A82757-42CC-0D97-D41E-F6F40133ADA0}"/>
              </a:ext>
            </a:extLst>
          </p:cNvPr>
          <p:cNvSpPr txBox="1"/>
          <p:nvPr/>
        </p:nvSpPr>
        <p:spPr>
          <a:xfrm>
            <a:off x="214009" y="1410511"/>
            <a:ext cx="11754255" cy="4062651"/>
          </a:xfrm>
          <a:prstGeom prst="rect">
            <a:avLst/>
          </a:prstGeom>
          <a:noFill/>
        </p:spPr>
        <p:txBody>
          <a:bodyPr wrap="square" rtlCol="0">
            <a:spAutoFit/>
          </a:bodyPr>
          <a:lstStyle/>
          <a:p>
            <a:endParaRPr lang="en-US" dirty="0"/>
          </a:p>
          <a:p>
            <a:r>
              <a:rPr lang="en-US" sz="4000" b="1" dirty="0">
                <a:solidFill>
                  <a:srgbClr val="FF0000"/>
                </a:solidFill>
              </a:rPr>
              <a:t>at </a:t>
            </a:r>
            <a:r>
              <a:rPr lang="en-US" sz="4000" b="1" dirty="0">
                <a:solidFill>
                  <a:srgbClr val="002060"/>
                </a:solidFill>
              </a:rPr>
              <a:t>                         </a:t>
            </a:r>
            <a:r>
              <a:rPr lang="en-US" sz="4000" b="1" i="1" dirty="0">
                <a:solidFill>
                  <a:srgbClr val="002060"/>
                </a:solidFill>
              </a:rPr>
              <a:t>7 a.m. /midnight/the weekend, etc.</a:t>
            </a:r>
          </a:p>
          <a:p>
            <a:r>
              <a:rPr lang="en-US" sz="4000" b="1" dirty="0">
                <a:solidFill>
                  <a:srgbClr val="FF0000"/>
                </a:solidFill>
              </a:rPr>
              <a:t>in</a:t>
            </a:r>
            <a:r>
              <a:rPr lang="en-US" sz="4000" b="1" dirty="0">
                <a:solidFill>
                  <a:srgbClr val="002060"/>
                </a:solidFill>
              </a:rPr>
              <a:t>                           </a:t>
            </a:r>
            <a:r>
              <a:rPr lang="en-US" sz="4000" b="1" i="1" dirty="0">
                <a:solidFill>
                  <a:srgbClr val="002060"/>
                </a:solidFill>
              </a:rPr>
              <a:t>the morning /spring /March, etc.</a:t>
            </a:r>
          </a:p>
          <a:p>
            <a:r>
              <a:rPr lang="en-US" sz="4000" b="1" dirty="0">
                <a:solidFill>
                  <a:srgbClr val="FF0000"/>
                </a:solidFill>
              </a:rPr>
              <a:t>on</a:t>
            </a:r>
            <a:r>
              <a:rPr lang="en-US" sz="4000" b="1" dirty="0">
                <a:solidFill>
                  <a:srgbClr val="002060"/>
                </a:solidFill>
              </a:rPr>
              <a:t>                         </a:t>
            </a:r>
            <a:r>
              <a:rPr lang="en-US" sz="4000" b="1" i="1" dirty="0">
                <a:solidFill>
                  <a:srgbClr val="002060"/>
                </a:solidFill>
              </a:rPr>
              <a:t>Thursday /Sunday evening /</a:t>
            </a:r>
          </a:p>
          <a:p>
            <a:r>
              <a:rPr lang="en-US" sz="4000" b="1" i="1" dirty="0">
                <a:solidFill>
                  <a:srgbClr val="002060"/>
                </a:solidFill>
              </a:rPr>
              <a:t>                               weekdays, etc.</a:t>
            </a:r>
          </a:p>
          <a:p>
            <a:r>
              <a:rPr lang="en-US" sz="4000" b="1" dirty="0">
                <a:solidFill>
                  <a:srgbClr val="FF0000"/>
                </a:solidFill>
              </a:rPr>
              <a:t>till/until               </a:t>
            </a:r>
            <a:r>
              <a:rPr lang="en-US" sz="4000" b="1" i="1" dirty="0">
                <a:solidFill>
                  <a:srgbClr val="002060"/>
                </a:solidFill>
              </a:rPr>
              <a:t>9pm /noon /Sunday, etc.</a:t>
            </a:r>
          </a:p>
          <a:p>
            <a:r>
              <a:rPr lang="en-US" sz="4000" b="1" dirty="0">
                <a:solidFill>
                  <a:srgbClr val="FF0000"/>
                </a:solidFill>
              </a:rPr>
              <a:t>before/after        </a:t>
            </a:r>
            <a:r>
              <a:rPr lang="en-US" sz="4000" b="1" i="1" dirty="0">
                <a:solidFill>
                  <a:srgbClr val="002060"/>
                </a:solidFill>
              </a:rPr>
              <a:t>lunch /school/11 p.m. etc. </a:t>
            </a:r>
            <a:endParaRPr lang="pl-PL" sz="4000" b="1" i="1" dirty="0">
              <a:solidFill>
                <a:srgbClr val="002060"/>
              </a:solidFill>
            </a:endParaRPr>
          </a:p>
        </p:txBody>
      </p:sp>
    </p:spTree>
    <p:extLst>
      <p:ext uri="{BB962C8B-B14F-4D97-AF65-F5344CB8AC3E}">
        <p14:creationId xmlns:p14="http://schemas.microsoft.com/office/powerpoint/2010/main" val="953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FFAA0F-B0EE-42F7-B791-8AE8F290BD7A}"/>
              </a:ext>
            </a:extLst>
          </p:cNvPr>
          <p:cNvSpPr txBox="1">
            <a:spLocks/>
          </p:cNvSpPr>
          <p:nvPr/>
        </p:nvSpPr>
        <p:spPr>
          <a:xfrm>
            <a:off x="6199208" y="2275259"/>
            <a:ext cx="5518579" cy="36343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n-lt"/>
              </a:rPr>
              <a:t>Complete with the Present Simple of the verbs in brackets</a:t>
            </a:r>
          </a:p>
        </p:txBody>
      </p:sp>
      <p:sp>
        <p:nvSpPr>
          <p:cNvPr id="7" name="Прямоугольник 4">
            <a:extLst>
              <a:ext uri="{FF2B5EF4-FFF2-40B4-BE49-F238E27FC236}">
                <a16:creationId xmlns:a16="http://schemas.microsoft.com/office/drawing/2014/main" id="{7499BE9C-D388-4CBE-83ED-EAA4D44EB4A4}"/>
              </a:ext>
            </a:extLst>
          </p:cNvPr>
          <p:cNvSpPr/>
          <p:nvPr/>
        </p:nvSpPr>
        <p:spPr>
          <a:xfrm>
            <a:off x="2415633" y="530734"/>
            <a:ext cx="9776367" cy="485775"/>
          </a:xfrm>
          <a:prstGeom prst="rect">
            <a:avLst/>
          </a:prstGeom>
          <a:solidFill>
            <a:srgbClr val="2F3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uk-UA" sz="2000" b="1" dirty="0">
                <a:solidFill>
                  <a:schemeClr val="bg1"/>
                </a:solidFill>
                <a:sym typeface="+mn-ea"/>
              </a:rPr>
              <a:t>Work with Student’s Book</a:t>
            </a:r>
          </a:p>
        </p:txBody>
      </p:sp>
      <p:sp>
        <p:nvSpPr>
          <p:cNvPr id="8" name="Прямокутник: округлені кути 7">
            <a:extLst>
              <a:ext uri="{FF2B5EF4-FFF2-40B4-BE49-F238E27FC236}">
                <a16:creationId xmlns:a16="http://schemas.microsoft.com/office/drawing/2014/main" id="{6902F963-0471-4001-9B37-ADAE15D94494}"/>
              </a:ext>
            </a:extLst>
          </p:cNvPr>
          <p:cNvSpPr/>
          <p:nvPr/>
        </p:nvSpPr>
        <p:spPr>
          <a:xfrm>
            <a:off x="1517425" y="1385136"/>
            <a:ext cx="4488873" cy="4702628"/>
          </a:xfrm>
          <a:prstGeom prst="roundRect">
            <a:avLst/>
          </a:prstGeom>
          <a:solidFill>
            <a:schemeClr val="accent1">
              <a:lumMod val="75000"/>
            </a:schemeClr>
          </a:solidFill>
          <a:ln w="38100">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b="1" dirty="0">
                <a:solidFill>
                  <a:schemeClr val="bg1"/>
                </a:solidFill>
                <a:effectLst>
                  <a:outerShdw blurRad="38100" dist="38100" dir="2700000" algn="tl">
                    <a:srgbClr val="000000">
                      <a:alpha val="43137"/>
                    </a:srgbClr>
                  </a:outerShdw>
                </a:effectLst>
              </a:rPr>
              <a:t>Student’s Book</a:t>
            </a:r>
          </a:p>
          <a:p>
            <a:pPr algn="ctr"/>
            <a:r>
              <a:rPr lang="en-US" sz="5400" b="1" dirty="0">
                <a:solidFill>
                  <a:schemeClr val="bg1"/>
                </a:solidFill>
                <a:effectLst>
                  <a:outerShdw blurRad="38100" dist="38100" dir="2700000" algn="tl">
                    <a:srgbClr val="000000">
                      <a:alpha val="43137"/>
                    </a:srgbClr>
                  </a:outerShdw>
                </a:effectLst>
              </a:rPr>
              <a:t>(ex.</a:t>
            </a:r>
            <a:r>
              <a:rPr lang="uk-UA" sz="5400" b="1" dirty="0">
                <a:solidFill>
                  <a:schemeClr val="bg1"/>
                </a:solidFill>
                <a:effectLst>
                  <a:outerShdw blurRad="38100" dist="38100" dir="2700000" algn="tl">
                    <a:srgbClr val="000000">
                      <a:alpha val="43137"/>
                    </a:srgbClr>
                  </a:outerShdw>
                </a:effectLst>
              </a:rPr>
              <a:t>3</a:t>
            </a:r>
            <a:r>
              <a:rPr lang="en-US" sz="5400" b="1" dirty="0">
                <a:solidFill>
                  <a:schemeClr val="bg1"/>
                </a:solidFill>
                <a:effectLst>
                  <a:outerShdw blurRad="38100" dist="38100" dir="2700000" algn="tl">
                    <a:srgbClr val="000000">
                      <a:alpha val="43137"/>
                    </a:srgbClr>
                  </a:outerShdw>
                </a:effectLst>
              </a:rPr>
              <a:t>, p.</a:t>
            </a:r>
            <a:r>
              <a:rPr lang="uk-UA" sz="5400" b="1" dirty="0">
                <a:solidFill>
                  <a:schemeClr val="bg1"/>
                </a:solidFill>
                <a:effectLst>
                  <a:outerShdw blurRad="38100" dist="38100" dir="2700000" algn="tl">
                    <a:srgbClr val="000000">
                      <a:alpha val="43137"/>
                    </a:srgbClr>
                  </a:outerShdw>
                </a:effectLst>
              </a:rPr>
              <a:t>9</a:t>
            </a:r>
            <a:r>
              <a:rPr lang="en-US" sz="5400" b="1" dirty="0">
                <a:solidFill>
                  <a:schemeClr val="bg1"/>
                </a:solidFill>
                <a:effectLst>
                  <a:outerShdw blurRad="38100" dist="38100" dir="2700000" algn="tl">
                    <a:srgbClr val="000000">
                      <a:alpha val="43137"/>
                    </a:srgbClr>
                  </a:outerShdw>
                </a:effectLst>
              </a:rPr>
              <a:t>)</a:t>
            </a:r>
            <a:endParaRPr lang="uk-UA" sz="5400" b="1" dirty="0">
              <a:solidFill>
                <a:schemeClr val="bg1"/>
              </a:solidFill>
              <a:effectLst>
                <a:outerShdw blurRad="38100" dist="38100" dir="2700000" algn="tl">
                  <a:srgbClr val="000000">
                    <a:alpha val="43137"/>
                  </a:srgbClr>
                </a:outerShdw>
              </a:effectLst>
            </a:endParaRPr>
          </a:p>
        </p:txBody>
      </p:sp>
      <p:pic>
        <p:nvPicPr>
          <p:cNvPr id="9" name="Рисунок 8">
            <a:extLst>
              <a:ext uri="{FF2B5EF4-FFF2-40B4-BE49-F238E27FC236}">
                <a16:creationId xmlns:a16="http://schemas.microsoft.com/office/drawing/2014/main" id="{FC5D7CCA-1666-4ADF-BEAF-2FEC0E5114EB}"/>
              </a:ext>
            </a:extLst>
          </p:cNvPr>
          <p:cNvPicPr>
            <a:picLocks noChangeAspect="1"/>
          </p:cNvPicPr>
          <p:nvPr/>
        </p:nvPicPr>
        <p:blipFill>
          <a:blip r:embed="rId2"/>
          <a:stretch>
            <a:fillRect/>
          </a:stretch>
        </p:blipFill>
        <p:spPr>
          <a:xfrm>
            <a:off x="231058" y="4508051"/>
            <a:ext cx="2572735" cy="2091109"/>
          </a:xfrm>
          <a:prstGeom prst="rect">
            <a:avLst/>
          </a:prstGeom>
        </p:spPr>
      </p:pic>
    </p:spTree>
    <p:extLst>
      <p:ext uri="{BB962C8B-B14F-4D97-AF65-F5344CB8AC3E}">
        <p14:creationId xmlns:p14="http://schemas.microsoft.com/office/powerpoint/2010/main" val="185443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6994</TotalTime>
  <Words>1313</Words>
  <Application>Microsoft Office PowerPoint</Application>
  <PresentationFormat>Широкоэкранный</PresentationFormat>
  <Paragraphs>191</Paragraphs>
  <Slides>32</Slides>
  <Notes>2</Notes>
  <HiddenSlides>0</HiddenSlides>
  <MMClips>26</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32</vt:i4>
      </vt:variant>
    </vt:vector>
  </HeadingPairs>
  <TitlesOfParts>
    <vt:vector size="39" baseType="lpstr">
      <vt:lpstr>Arial</vt:lpstr>
      <vt:lpstr>Calibri</vt:lpstr>
      <vt:lpstr>Calibri Light</vt:lpstr>
      <vt:lpstr>Monotype Corsiva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Vasyl Tsupa</dc:creator>
  <cp:lastModifiedBy>1</cp:lastModifiedBy>
  <cp:revision>835</cp:revision>
  <dcterms:created xsi:type="dcterms:W3CDTF">2018-01-05T16:38:00Z</dcterms:created>
  <dcterms:modified xsi:type="dcterms:W3CDTF">2024-09-07T10:49:44Z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1049-11.2.0.10114</vt:lpwstr>
  </property>
</Properties>
</file>