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756" r:id="rId3"/>
    <p:sldId id="533" r:id="rId4"/>
    <p:sldId id="727" r:id="rId5"/>
    <p:sldId id="715" r:id="rId6"/>
    <p:sldId id="786" r:id="rId7"/>
    <p:sldId id="785" r:id="rId8"/>
    <p:sldId id="770" r:id="rId9"/>
    <p:sldId id="769" r:id="rId10"/>
    <p:sldId id="729" r:id="rId11"/>
    <p:sldId id="750" r:id="rId12"/>
    <p:sldId id="783" r:id="rId13"/>
    <p:sldId id="789" r:id="rId14"/>
    <p:sldId id="454" r:id="rId15"/>
    <p:sldId id="780" r:id="rId16"/>
    <p:sldId id="781" r:id="rId17"/>
    <p:sldId id="790" r:id="rId18"/>
    <p:sldId id="752" r:id="rId19"/>
    <p:sldId id="754" r:id="rId20"/>
    <p:sldId id="791" r:id="rId21"/>
    <p:sldId id="782" r:id="rId22"/>
    <p:sldId id="792" r:id="rId23"/>
    <p:sldId id="713" r:id="rId24"/>
    <p:sldId id="757" r:id="rId25"/>
    <p:sldId id="79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757D5"/>
    <a:srgbClr val="996633"/>
    <a:srgbClr val="5F3F1F"/>
    <a:srgbClr val="FDD3F4"/>
    <a:srgbClr val="FFCC66"/>
    <a:srgbClr val="FF9966"/>
    <a:srgbClr val="FF9933"/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83" autoAdjust="0"/>
    <p:restoredTop sz="92890" autoAdjust="0"/>
  </p:normalViewPr>
  <p:slideViewPr>
    <p:cSldViewPr snapToGrid="0">
      <p:cViewPr varScale="1">
        <p:scale>
          <a:sx n="77" d="100"/>
          <a:sy n="77" d="100"/>
        </p:scale>
        <p:origin x="20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630BA-4034-410E-AE4D-1836E646F3E3}" type="datetimeFigureOut">
              <a:rPr lang="uk-UA" smtClean="0"/>
              <a:t>05.09.2024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748C2-66B5-4B9C-8ACB-A2EF73ED6B8A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3043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706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406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240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96A2-1642-4F5D-9D9C-E3F780B03257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19A9-E600-4E10-A611-B24A0507DE70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1EDE-5FEE-4FD6-82E0-38207A9BC7E1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C3ED-5631-4930-933A-485936660D08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E3FDF-3604-4F8F-988F-3780B44D2EBE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5048-8551-4E5F-A6C8-D658F10E6013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2AA9B-E260-4F1D-BC98-BDA8A1D12B58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144A-51B1-43D7-A8B1-D3849C0BFF9F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91DBD-AD37-4DC7-BA5B-3617B1F01065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D717-D51E-4E0E-A785-39BA06985E12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345E-CAB3-467D-97C6-CA18B216B0D3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F12-E23C-4EB5-872C-E805DC26905A}" type="datetime1">
              <a:rPr lang="uk-UA" smtClean="0"/>
              <a:t>05.09.2024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4v"/><Relationship Id="rId1" Type="http://schemas.microsoft.com/office/2007/relationships/media" Target="../media/media16.m4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uk/resource/5950536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.flippingbook.com/view/818861536/4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4.png"/><Relationship Id="rId4" Type="http://schemas.openxmlformats.org/officeDocument/2006/relationships/audio" Target="../media/media4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0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audio" Target="../media/media12.m4a"/><Relationship Id="rId17" Type="http://schemas.openxmlformats.org/officeDocument/2006/relationships/image" Target="../media/image19.png"/><Relationship Id="rId2" Type="http://schemas.openxmlformats.org/officeDocument/2006/relationships/audio" Target="../media/media7.m4a"/><Relationship Id="rId16" Type="http://schemas.openxmlformats.org/officeDocument/2006/relationships/image" Target="../media/image18.png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4a"/><Relationship Id="rId5" Type="http://schemas.microsoft.com/office/2007/relationships/media" Target="../media/media9.m4a"/><Relationship Id="rId15" Type="http://schemas.openxmlformats.org/officeDocument/2006/relationships/image" Target="../media/image17.png"/><Relationship Id="rId10" Type="http://schemas.openxmlformats.org/officeDocument/2006/relationships/audio" Target="../media/media11.m4a"/><Relationship Id="rId19" Type="http://schemas.openxmlformats.org/officeDocument/2006/relationships/image" Target="../media/image4.png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7763" y="1235075"/>
            <a:ext cx="1986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Lesson 6</a:t>
            </a:r>
            <a:endParaRPr lang="uk-UA" altLang="en-US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2025" y="1286031"/>
            <a:ext cx="7655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7200" b="1" i="1" dirty="0">
                <a:solidFill>
                  <a:schemeClr val="tx2">
                    <a:lumMod val="50000"/>
                  </a:schemeClr>
                </a:solidFill>
              </a:rPr>
              <a:t>That’s me!</a:t>
            </a:r>
          </a:p>
          <a:p>
            <a:pPr algn="ctr"/>
            <a:r>
              <a:rPr lang="en-US" altLang="uk-UA" sz="7200" b="1" dirty="0">
                <a:solidFill>
                  <a:schemeClr val="tx2">
                    <a:lumMod val="50000"/>
                  </a:schemeClr>
                </a:solidFill>
              </a:rPr>
              <a:t>At School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English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89757C-59EF-BC61-B345-B517B0881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887" y="3018743"/>
            <a:ext cx="3022140" cy="3654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FFAA0F-B0EE-42F7-B791-8AE8F290BD7A}"/>
              </a:ext>
            </a:extLst>
          </p:cNvPr>
          <p:cNvSpPr txBox="1">
            <a:spLocks/>
          </p:cNvSpPr>
          <p:nvPr/>
        </p:nvSpPr>
        <p:spPr>
          <a:xfrm>
            <a:off x="5860474" y="1536322"/>
            <a:ext cx="6162098" cy="44672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A) Look at the pictures and the title of the text. How do you think </a:t>
            </a:r>
            <a:r>
              <a:rPr lang="en-US" sz="4800" b="1" dirty="0" err="1">
                <a:latin typeface="+mn-lt"/>
              </a:rPr>
              <a:t>Mellway</a:t>
            </a:r>
            <a:r>
              <a:rPr lang="en-US" sz="4800" b="1" dirty="0">
                <a:latin typeface="+mn-lt"/>
              </a:rPr>
              <a:t> is different from other schools? Listen, read and check your answers 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415633" y="53073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Work with Student’s Book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902F963-0471-4001-9B37-ADAE15D94494}"/>
              </a:ext>
            </a:extLst>
          </p:cNvPr>
          <p:cNvSpPr/>
          <p:nvPr/>
        </p:nvSpPr>
        <p:spPr>
          <a:xfrm>
            <a:off x="1168127" y="1418656"/>
            <a:ext cx="4488873" cy="47026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(ex.2, p.8)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D7CCA-1666-4ADF-BEAF-2FEC0E51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8" y="4647868"/>
            <a:ext cx="257273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59990" y="540461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Look at the pictures and the title of the text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52D6D-9047-74CD-6689-4E3181D29974}"/>
              </a:ext>
            </a:extLst>
          </p:cNvPr>
          <p:cNvSpPr txBox="1"/>
          <p:nvPr/>
        </p:nvSpPr>
        <p:spPr>
          <a:xfrm>
            <a:off x="2357266" y="1064429"/>
            <a:ext cx="77789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MELLWAY</a:t>
            </a:r>
          </a:p>
          <a:p>
            <a:pPr algn="ctr"/>
            <a:r>
              <a:rPr lang="en-US" sz="3600" b="1" i="1" dirty="0">
                <a:solidFill>
                  <a:srgbClr val="7030A0"/>
                </a:solidFill>
              </a:rPr>
              <a:t>School for performing arts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The students at </a:t>
            </a:r>
            <a:r>
              <a:rPr lang="en-US" sz="3600" b="1" dirty="0" err="1">
                <a:solidFill>
                  <a:srgbClr val="002060"/>
                </a:solidFill>
              </a:rPr>
              <a:t>Mellway</a:t>
            </a:r>
            <a:r>
              <a:rPr lang="en-US" sz="3600" b="1" dirty="0">
                <a:solidFill>
                  <a:srgbClr val="002060"/>
                </a:solidFill>
              </a:rPr>
              <a:t> are 14-19 years old. They do the same subjects as other secondary school, like </a:t>
            </a:r>
            <a:r>
              <a:rPr lang="en-US" sz="3600" b="1" dirty="0" err="1">
                <a:solidFill>
                  <a:srgbClr val="002060"/>
                </a:solidFill>
              </a:rPr>
              <a:t>maths</a:t>
            </a:r>
            <a:r>
              <a:rPr lang="en-US" sz="3600" b="1" dirty="0">
                <a:solidFill>
                  <a:srgbClr val="002060"/>
                </a:solidFill>
              </a:rPr>
              <a:t>, history, geography etc., but they also learn music and dance.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24A8DF-B405-6FDC-0166-A0E833B39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010" y="1295443"/>
            <a:ext cx="2050228" cy="230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241E9E-F759-655F-90CB-0E58CD62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223" y="4479889"/>
            <a:ext cx="3037934" cy="216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E93269-36B5-234D-F818-0ACDA7659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46" y="1419972"/>
            <a:ext cx="1586508" cy="237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64D943-3825-B0BB-D4DD-26E66AC28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49" y="4984155"/>
            <a:ext cx="2391294" cy="1711663"/>
          </a:xfrm>
          <a:prstGeom prst="rect">
            <a:avLst/>
          </a:prstGeom>
        </p:spPr>
      </p:pic>
      <p:pic>
        <p:nvPicPr>
          <p:cNvPr id="6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7A76E0C8-263E-CDF7-8FEF-8F695AE9B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6086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191897" y="482095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How do you think Mellway is different from other schools? 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Рисунок 3" descr="Зображення, що містить одежа, особа, Обличчя людини, окуляри&#10;&#10;Автоматично згенерований опис">
            <a:extLst>
              <a:ext uri="{FF2B5EF4-FFF2-40B4-BE49-F238E27FC236}">
                <a16:creationId xmlns:a16="http://schemas.microsoft.com/office/drawing/2014/main" id="{05C69430-9D62-5DF7-CD5F-641F48F08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77" y="1311095"/>
            <a:ext cx="4202457" cy="545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76796-196D-F855-A699-6EECAD0E40D9}"/>
              </a:ext>
            </a:extLst>
          </p:cNvPr>
          <p:cNvSpPr txBox="1"/>
          <p:nvPr/>
        </p:nvSpPr>
        <p:spPr>
          <a:xfrm>
            <a:off x="340468" y="1311095"/>
            <a:ext cx="79864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</a:rPr>
              <a:t>Libby Kingsley, a fifteen-year-old student says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“</a:t>
            </a:r>
            <a:r>
              <a:rPr lang="en-US" sz="3600" b="1" dirty="0" err="1">
                <a:solidFill>
                  <a:srgbClr val="002060"/>
                </a:solidFill>
              </a:rPr>
              <a:t>Mellway</a:t>
            </a:r>
            <a:r>
              <a:rPr lang="en-US" sz="3600" b="1" dirty="0">
                <a:solidFill>
                  <a:srgbClr val="002060"/>
                </a:solidFill>
              </a:rPr>
              <a:t> is a great school. Classes start at 8:45 am every day and they finish at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4 o’clock on most days. On Fridays they don’t finish at 4:00. They finish at 2:30,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but I stay till 5 o’clock and practice with my friends. I want to become a singer,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so </a:t>
            </a:r>
            <a:r>
              <a:rPr lang="en-US" sz="3600" b="1" dirty="0" err="1">
                <a:solidFill>
                  <a:srgbClr val="002060"/>
                </a:solidFill>
              </a:rPr>
              <a:t>Mellway</a:t>
            </a:r>
            <a:r>
              <a:rPr lang="en-US" sz="3600" b="1" dirty="0">
                <a:solidFill>
                  <a:srgbClr val="002060"/>
                </a:solidFill>
              </a:rPr>
              <a:t> is perfect for me.”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2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6F55DCEB-8B6A-1B08-4F36-0AACB0C29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160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191897" y="482095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How do you think Mellway is different from other schools? 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76796-196D-F855-A699-6EECAD0E40D9}"/>
              </a:ext>
            </a:extLst>
          </p:cNvPr>
          <p:cNvSpPr txBox="1"/>
          <p:nvPr/>
        </p:nvSpPr>
        <p:spPr>
          <a:xfrm>
            <a:off x="3660843" y="1851590"/>
            <a:ext cx="7986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</a:rPr>
              <a:t>Theo Hunt a fourteen-year-old</a:t>
            </a:r>
          </a:p>
          <a:p>
            <a:r>
              <a:rPr lang="en-US" sz="3600" b="1" i="1" dirty="0">
                <a:solidFill>
                  <a:srgbClr val="002060"/>
                </a:solidFill>
              </a:rPr>
              <a:t>student says: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“My </a:t>
            </a:r>
            <a:r>
              <a:rPr lang="en-US" sz="3600" b="1" dirty="0" err="1">
                <a:solidFill>
                  <a:srgbClr val="002060"/>
                </a:solidFill>
              </a:rPr>
              <a:t>favourite</a:t>
            </a:r>
            <a:r>
              <a:rPr lang="en-US" sz="3600" b="1" dirty="0">
                <a:solidFill>
                  <a:srgbClr val="002060"/>
                </a:solidFill>
              </a:rPr>
              <a:t> subject is </a:t>
            </a:r>
            <a:r>
              <a:rPr lang="en-US" sz="3600" b="1" dirty="0" err="1">
                <a:solidFill>
                  <a:srgbClr val="002060"/>
                </a:solidFill>
              </a:rPr>
              <a:t>moden</a:t>
            </a:r>
            <a:r>
              <a:rPr lang="en-US" sz="3600" b="1" dirty="0">
                <a:solidFill>
                  <a:srgbClr val="002060"/>
                </a:solidFill>
              </a:rPr>
              <a:t> dance. You see I like hip hop. Its great fun! The facilities at </a:t>
            </a:r>
            <a:r>
              <a:rPr lang="en-US" sz="3600" b="1" dirty="0" err="1">
                <a:solidFill>
                  <a:srgbClr val="002060"/>
                </a:solidFill>
              </a:rPr>
              <a:t>Mellway</a:t>
            </a:r>
            <a:r>
              <a:rPr lang="en-US" sz="3600" b="1" dirty="0">
                <a:solidFill>
                  <a:srgbClr val="002060"/>
                </a:solidFill>
              </a:rPr>
              <a:t> are excellent. My </a:t>
            </a:r>
            <a:r>
              <a:rPr lang="en-US" sz="3600" b="1" dirty="0" err="1">
                <a:solidFill>
                  <a:srgbClr val="002060"/>
                </a:solidFill>
              </a:rPr>
              <a:t>favourite</a:t>
            </a:r>
            <a:r>
              <a:rPr lang="en-US" sz="3600" b="1" dirty="0">
                <a:solidFill>
                  <a:srgbClr val="002060"/>
                </a:solidFill>
              </a:rPr>
              <a:t> place is the theatre. It’s very big and at the end of school in July, we give a dance performance there.”</a:t>
            </a:r>
          </a:p>
        </p:txBody>
      </p:sp>
      <p:pic>
        <p:nvPicPr>
          <p:cNvPr id="3" name="Рисунок 2" descr="Зображення, що містить одежа, особа, джинси, Обличчя людини&#10;&#10;Автоматично згенерований опис">
            <a:extLst>
              <a:ext uri="{FF2B5EF4-FFF2-40B4-BE49-F238E27FC236}">
                <a16:creationId xmlns:a16="http://schemas.microsoft.com/office/drawing/2014/main" id="{6CC0B4F9-BBE9-C3EF-CC3E-8306436D4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t="8338" r="28862"/>
          <a:stretch/>
        </p:blipFill>
        <p:spPr>
          <a:xfrm>
            <a:off x="132201" y="1388124"/>
            <a:ext cx="3029639" cy="5350990"/>
          </a:xfrm>
          <a:prstGeom prst="rect">
            <a:avLst/>
          </a:prstGeom>
        </p:spPr>
      </p:pic>
      <p:pic>
        <p:nvPicPr>
          <p:cNvPr id="2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9A01D9BB-3D99-09B8-4A84-CAABCFD2F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6900" y="6071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37996" y="494529"/>
            <a:ext cx="9740644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Gymnastics for the eyes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AC9FA-CED9-4917-B1F8-AB7C2513D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38" y="494529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F446C-E6A4-4BB5-BB4E-3C3A51108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56012" y="1271970"/>
            <a:ext cx="889961" cy="861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DA7EE7-2306-4253-9E7A-C14FA7B4CA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1CF699-C01F-418F-BA9A-FEAAF51CF2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1F4DB4-615D-4C36-B9E7-B320F50BCB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691796" y="1047751"/>
            <a:ext cx="1326769" cy="667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2A58A8-906C-4B28-B5D0-5AD2DCB5D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573058" y="1219348"/>
            <a:ext cx="1326769" cy="687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1CD516-2A97-45C0-BAEA-AC35A7918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9945134" y="3723733"/>
            <a:ext cx="929702" cy="568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3E57C0-E6A1-46F4-8A3A-1445EFE306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28C62F-184F-494E-9167-A2D3470E3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EB732-C3D1-42B7-8A45-A75F07A1E3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170947" y="5887414"/>
            <a:ext cx="1326769" cy="811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1AED1D-80EC-4B2A-874F-BAE999584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1128558" y="5887414"/>
            <a:ext cx="1326769" cy="811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4E63A5-4CDD-4D3F-950B-970A4AAF3F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-39905" y="4666821"/>
            <a:ext cx="889962" cy="544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B65325-0F63-4D2C-BDE0-6C1772279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589434" y="3723733"/>
            <a:ext cx="1052628" cy="6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7D41D9-1163-4CDF-BDE0-A03C5B5D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552253"/>
            <a:ext cx="729437" cy="485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5346C8-007E-49DD-BFEB-10E7DA7DD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312806" y="3757932"/>
            <a:ext cx="1096830" cy="5513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0AF475-047F-4812-8539-285F41A35E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5">
            <a:hlinkClick r:id="" action="ppaction://media"/>
            <a:extLst>
              <a:ext uri="{FF2B5EF4-FFF2-40B4-BE49-F238E27FC236}">
                <a16:creationId xmlns:a16="http://schemas.microsoft.com/office/drawing/2014/main" id="{C80B2DBC-0D9B-0CBD-6BAA-FAE75524A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FFAA0F-B0EE-42F7-B791-8AE8F290BD7A}"/>
              </a:ext>
            </a:extLst>
          </p:cNvPr>
          <p:cNvSpPr txBox="1">
            <a:spLocks/>
          </p:cNvSpPr>
          <p:nvPr/>
        </p:nvSpPr>
        <p:spPr>
          <a:xfrm>
            <a:off x="6608618" y="2682852"/>
            <a:ext cx="4903077" cy="3846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+mn-lt"/>
              </a:rPr>
              <a:t>Read again and answer the questions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415633" y="53073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Work with Student’s Book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902F963-0471-4001-9B37-ADAE15D94494}"/>
              </a:ext>
            </a:extLst>
          </p:cNvPr>
          <p:cNvSpPr/>
          <p:nvPr/>
        </p:nvSpPr>
        <p:spPr>
          <a:xfrm>
            <a:off x="1708454" y="1418656"/>
            <a:ext cx="4488873" cy="47026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(ex.2, p.9)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D7CCA-1666-4ADF-BEAF-2FEC0E51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41" y="4606305"/>
            <a:ext cx="257273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50263" y="511278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Read again and answer the questions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0FAD8-4F00-7E57-0B21-A75774CA5C8C}"/>
              </a:ext>
            </a:extLst>
          </p:cNvPr>
          <p:cNvSpPr txBox="1"/>
          <p:nvPr/>
        </p:nvSpPr>
        <p:spPr>
          <a:xfrm>
            <a:off x="273700" y="1384577"/>
            <a:ext cx="115719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1. What subjects do students do at </a:t>
            </a:r>
            <a:r>
              <a:rPr lang="en-US" sz="4000" b="1" dirty="0" err="1">
                <a:solidFill>
                  <a:srgbClr val="002060"/>
                </a:solidFill>
              </a:rPr>
              <a:t>Mellway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  <a:p>
            <a:pPr marL="742950" indent="-742950">
              <a:buAutoNum type="arabicPeriod"/>
            </a:pPr>
            <a:endParaRPr lang="en-US" sz="4000" b="1" dirty="0">
              <a:solidFill>
                <a:srgbClr val="002060"/>
              </a:solidFill>
            </a:endParaRPr>
          </a:p>
          <a:p>
            <a:endParaRPr lang="en-US" sz="4000" b="1" dirty="0">
              <a:solidFill>
                <a:srgbClr val="002060"/>
              </a:solidFill>
            </a:endParaRPr>
          </a:p>
          <a:p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2. What time do classes start?</a:t>
            </a:r>
          </a:p>
          <a:p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3. What time do classes finish on Thursdays?</a:t>
            </a:r>
          </a:p>
          <a:p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213B5C9A-71B8-74DE-EE99-EA35E62FA8B9}"/>
              </a:ext>
            </a:extLst>
          </p:cNvPr>
          <p:cNvSpPr/>
          <p:nvPr/>
        </p:nvSpPr>
        <p:spPr>
          <a:xfrm>
            <a:off x="436417" y="2119744"/>
            <a:ext cx="10889673" cy="11637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3600" b="1" i="1" dirty="0">
                <a:solidFill>
                  <a:srgbClr val="FF0000"/>
                </a:solidFill>
              </a:rPr>
              <a:t>They do the same subjects as other secondary schools like </a:t>
            </a:r>
            <a:r>
              <a:rPr lang="en-US" sz="3600" b="1" i="1" dirty="0" err="1">
                <a:solidFill>
                  <a:srgbClr val="FF0000"/>
                </a:solidFill>
              </a:rPr>
              <a:t>maths</a:t>
            </a:r>
            <a:r>
              <a:rPr lang="en-US" sz="3600" b="1" i="1" dirty="0">
                <a:solidFill>
                  <a:srgbClr val="FF0000"/>
                </a:solidFill>
              </a:rPr>
              <a:t>, history, geography, etc., but they also learn music and dance. 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3E9362F-40DE-D621-941A-84B6BA12FDB2}"/>
              </a:ext>
            </a:extLst>
          </p:cNvPr>
          <p:cNvSpPr/>
          <p:nvPr/>
        </p:nvSpPr>
        <p:spPr>
          <a:xfrm>
            <a:off x="614830" y="4499779"/>
            <a:ext cx="10889673" cy="364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3600" b="1" i="1" dirty="0">
                <a:solidFill>
                  <a:srgbClr val="FF0000"/>
                </a:solidFill>
              </a:rPr>
              <a:t>They start at 8:45 am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A1AA9557-5FFB-02FA-BCEF-C2F83AE5F2AA}"/>
              </a:ext>
            </a:extLst>
          </p:cNvPr>
          <p:cNvSpPr/>
          <p:nvPr/>
        </p:nvSpPr>
        <p:spPr>
          <a:xfrm>
            <a:off x="436417" y="5732245"/>
            <a:ext cx="10889673" cy="364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3600" b="1" i="1" dirty="0">
                <a:solidFill>
                  <a:srgbClr val="FF0000"/>
                </a:solidFill>
              </a:rPr>
              <a:t>They finish at 4 o’clock</a:t>
            </a:r>
          </a:p>
        </p:txBody>
      </p:sp>
    </p:spTree>
    <p:extLst>
      <p:ext uri="{BB962C8B-B14F-4D97-AF65-F5344CB8AC3E}">
        <p14:creationId xmlns:p14="http://schemas.microsoft.com/office/powerpoint/2010/main" val="31042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50263" y="511278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Read again and answer the questions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0FAD8-4F00-7E57-0B21-A75774CA5C8C}"/>
              </a:ext>
            </a:extLst>
          </p:cNvPr>
          <p:cNvSpPr txBox="1"/>
          <p:nvPr/>
        </p:nvSpPr>
        <p:spPr>
          <a:xfrm>
            <a:off x="273700" y="1384577"/>
            <a:ext cx="115719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4. Does Libby stay at school after 2:30 on Fridays?</a:t>
            </a:r>
          </a:p>
          <a:p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5. What does Theo say is great fun?</a:t>
            </a:r>
          </a:p>
          <a:p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6. What do they do at the theatre at the end of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school In July? 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3E9362F-40DE-D621-941A-84B6BA12FDB2}"/>
              </a:ext>
            </a:extLst>
          </p:cNvPr>
          <p:cNvSpPr/>
          <p:nvPr/>
        </p:nvSpPr>
        <p:spPr>
          <a:xfrm>
            <a:off x="632298" y="2067864"/>
            <a:ext cx="10693792" cy="364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3600" b="1" i="1" dirty="0">
                <a:solidFill>
                  <a:srgbClr val="FF0000"/>
                </a:solidFill>
              </a:rPr>
              <a:t>Yes, she does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A1AA9557-5FFB-02FA-BCEF-C2F83AE5F2AA}"/>
              </a:ext>
            </a:extLst>
          </p:cNvPr>
          <p:cNvSpPr/>
          <p:nvPr/>
        </p:nvSpPr>
        <p:spPr>
          <a:xfrm>
            <a:off x="632298" y="3254994"/>
            <a:ext cx="10531075" cy="364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3600" b="1" i="1" dirty="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AC661CF9-CC8D-3599-7A11-3E5437657EBB}"/>
              </a:ext>
            </a:extLst>
          </p:cNvPr>
          <p:cNvSpPr/>
          <p:nvPr/>
        </p:nvSpPr>
        <p:spPr>
          <a:xfrm>
            <a:off x="469581" y="5170229"/>
            <a:ext cx="10693792" cy="364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sz="3600" b="1" i="1" dirty="0">
                <a:solidFill>
                  <a:srgbClr val="FF0000"/>
                </a:solidFill>
              </a:rPr>
              <a:t>They give a dance performance</a:t>
            </a:r>
          </a:p>
        </p:txBody>
      </p:sp>
    </p:spTree>
    <p:extLst>
      <p:ext uri="{BB962C8B-B14F-4D97-AF65-F5344CB8AC3E}">
        <p14:creationId xmlns:p14="http://schemas.microsoft.com/office/powerpoint/2010/main" val="10301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FFAA0F-B0EE-42F7-B791-8AE8F290BD7A}"/>
              </a:ext>
            </a:extLst>
          </p:cNvPr>
          <p:cNvSpPr txBox="1">
            <a:spLocks/>
          </p:cNvSpPr>
          <p:nvPr/>
        </p:nvSpPr>
        <p:spPr>
          <a:xfrm>
            <a:off x="6211996" y="1804538"/>
            <a:ext cx="5542191" cy="45227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A) Find seven subjects in the grid. Then write them under the correct picture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415633" y="53073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Work in Workbook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902F963-0471-4001-9B37-ADAE15D94494}"/>
              </a:ext>
            </a:extLst>
          </p:cNvPr>
          <p:cNvSpPr/>
          <p:nvPr/>
        </p:nvSpPr>
        <p:spPr>
          <a:xfrm>
            <a:off x="1607127" y="1624638"/>
            <a:ext cx="4488873" cy="47026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Workbook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(ex.1, p.8)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D7CCA-1666-4ADF-BEAF-2FEC0E51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4" y="4560043"/>
            <a:ext cx="257273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/>
          <p:cNvSpPr/>
          <p:nvPr/>
        </p:nvSpPr>
        <p:spPr>
          <a:xfrm>
            <a:off x="2223084" y="484217"/>
            <a:ext cx="9855148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en-US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uk-UA" sz="1600" i="1" dirty="0">
                <a:solidFill>
                  <a:schemeClr val="bg1">
                    <a:lumMod val="50000"/>
                  </a:schemeClr>
                </a:solidFill>
              </a:rPr>
              <a:t>to open </a:t>
            </a:r>
            <a:r>
              <a:rPr lang="ru-RU" altLang="uk-UA" sz="1600" i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а</a:t>
            </a:r>
            <a:r>
              <a:rPr lang="en-US" altLang="ru-RU" sz="1600" i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n</a:t>
            </a:r>
            <a:r>
              <a:rPr lang="en-US" altLang="uk-UA" sz="1600" i="1" dirty="0">
                <a:solidFill>
                  <a:schemeClr val="bg1">
                    <a:lumMod val="50000"/>
                  </a:schemeClr>
                </a:solidFill>
              </a:rPr>
              <a:t> interactive task, click on the orange rectangle)</a:t>
            </a:r>
          </a:p>
        </p:txBody>
      </p:sp>
      <p:sp>
        <p:nvSpPr>
          <p:cNvPr id="10" name="Прямоугольник 4">
            <a:hlinkClick r:id="rId2"/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/>
              <a:t>Open an online interactive task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1422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/>
          <p:cNvSpPr/>
          <p:nvPr/>
        </p:nvSpPr>
        <p:spPr>
          <a:xfrm>
            <a:off x="2415633" y="41895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Greeting</a:t>
            </a:r>
          </a:p>
        </p:txBody>
      </p:sp>
      <p:pic>
        <p:nvPicPr>
          <p:cNvPr id="2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8CF88E50-F42E-8F02-ED1F-99E54DD14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7773" y="3306418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D8C6F2-EA30-D49F-0401-0D304FC65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192" y="514348"/>
            <a:ext cx="6641826" cy="664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FFAA0F-B0EE-42F7-B791-8AE8F290BD7A}"/>
              </a:ext>
            </a:extLst>
          </p:cNvPr>
          <p:cNvSpPr txBox="1">
            <a:spLocks/>
          </p:cNvSpPr>
          <p:nvPr/>
        </p:nvSpPr>
        <p:spPr>
          <a:xfrm>
            <a:off x="6211996" y="1804538"/>
            <a:ext cx="5542191" cy="45227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B) Complete the sentences with the words in the box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415633" y="53073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Work in Workbook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902F963-0471-4001-9B37-ADAE15D94494}"/>
              </a:ext>
            </a:extLst>
          </p:cNvPr>
          <p:cNvSpPr/>
          <p:nvPr/>
        </p:nvSpPr>
        <p:spPr>
          <a:xfrm>
            <a:off x="1607127" y="1624638"/>
            <a:ext cx="4488873" cy="47026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Workbook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(ex.1, p.8)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D7CCA-1666-4ADF-BEAF-2FEC0E51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4" y="4560043"/>
            <a:ext cx="257273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50263" y="511278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Complete the sentences with the words in the box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679480-FFAE-1C60-9F7A-CC0CB5A787DE}"/>
              </a:ext>
            </a:extLst>
          </p:cNvPr>
          <p:cNvSpPr txBox="1"/>
          <p:nvPr/>
        </p:nvSpPr>
        <p:spPr>
          <a:xfrm>
            <a:off x="332509" y="1350818"/>
            <a:ext cx="11637818" cy="523220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secondary      modern       gym       facilities     lab       learn       start   practice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8F9E0-B1AF-C253-F2E7-8D4C50E48025}"/>
              </a:ext>
            </a:extLst>
          </p:cNvPr>
          <p:cNvSpPr txBox="1"/>
          <p:nvPr/>
        </p:nvSpPr>
        <p:spPr>
          <a:xfrm>
            <a:off x="332509" y="2071991"/>
            <a:ext cx="11515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I like __________ dances like hip hop and R&amp;B. They’re great fun.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John is 13 years old. He’s in _____________ school.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We always have PE in the ________________.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On Friday mornings I have chemistry in the science __________.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We __________ classes at 8:30 in the morning.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I _________ the guitar for 2 hours every day.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This school’s got excellent ___________.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We ___________ three languages at our school.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60841A40-FDF1-3476-65C1-5A5780F75A27}"/>
              </a:ext>
            </a:extLst>
          </p:cNvPr>
          <p:cNvSpPr/>
          <p:nvPr/>
        </p:nvSpPr>
        <p:spPr>
          <a:xfrm>
            <a:off x="1653702" y="2149813"/>
            <a:ext cx="1974715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modern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D65F8F2-5362-4F3B-282F-D769DA8F4644}"/>
              </a:ext>
            </a:extLst>
          </p:cNvPr>
          <p:cNvSpPr/>
          <p:nvPr/>
        </p:nvSpPr>
        <p:spPr>
          <a:xfrm>
            <a:off x="5765259" y="3129064"/>
            <a:ext cx="1974715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secondary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10CC8FB-31DA-3571-CDB9-E93639D43E72}"/>
              </a:ext>
            </a:extLst>
          </p:cNvPr>
          <p:cNvSpPr/>
          <p:nvPr/>
        </p:nvSpPr>
        <p:spPr>
          <a:xfrm>
            <a:off x="5483157" y="3586264"/>
            <a:ext cx="1974715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gym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FF8EE00F-C511-8E5F-C6A7-70154E109DDA}"/>
              </a:ext>
            </a:extLst>
          </p:cNvPr>
          <p:cNvSpPr/>
          <p:nvPr/>
        </p:nvSpPr>
        <p:spPr>
          <a:xfrm>
            <a:off x="9374221" y="4072647"/>
            <a:ext cx="1974715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lab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6AC474E-BCE6-A32E-7C5B-3C79708B35FF}"/>
              </a:ext>
            </a:extLst>
          </p:cNvPr>
          <p:cNvSpPr/>
          <p:nvPr/>
        </p:nvSpPr>
        <p:spPr>
          <a:xfrm>
            <a:off x="1485089" y="4578485"/>
            <a:ext cx="1974715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start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505B97B-BD64-24F5-6362-0F056C3FFD1A}"/>
              </a:ext>
            </a:extLst>
          </p:cNvPr>
          <p:cNvSpPr/>
          <p:nvPr/>
        </p:nvSpPr>
        <p:spPr>
          <a:xfrm>
            <a:off x="1057072" y="5035685"/>
            <a:ext cx="1725039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practice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3DBFDBC-8C58-8E00-BCA0-FE20C6CC5C24}"/>
              </a:ext>
            </a:extLst>
          </p:cNvPr>
          <p:cNvSpPr/>
          <p:nvPr/>
        </p:nvSpPr>
        <p:spPr>
          <a:xfrm>
            <a:off x="5356697" y="5507182"/>
            <a:ext cx="1974715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facilities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92CF93-2CB1-2D85-7ADA-3334F97AD1BE}"/>
              </a:ext>
            </a:extLst>
          </p:cNvPr>
          <p:cNvSpPr/>
          <p:nvPr/>
        </p:nvSpPr>
        <p:spPr>
          <a:xfrm>
            <a:off x="1645595" y="6022467"/>
            <a:ext cx="1653702" cy="3793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learn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50263" y="511278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Design a New Classroom</a:t>
            </a:r>
          </a:p>
        </p:txBody>
      </p:sp>
      <p:sp>
        <p:nvSpPr>
          <p:cNvPr id="2" name="Хмара 1">
            <a:extLst>
              <a:ext uri="{FF2B5EF4-FFF2-40B4-BE49-F238E27FC236}">
                <a16:creationId xmlns:a16="http://schemas.microsoft.com/office/drawing/2014/main" id="{31682926-EBA0-3134-45B4-61E57B1E866D}"/>
              </a:ext>
            </a:extLst>
          </p:cNvPr>
          <p:cNvSpPr/>
          <p:nvPr/>
        </p:nvSpPr>
        <p:spPr>
          <a:xfrm>
            <a:off x="1527241" y="1074330"/>
            <a:ext cx="9990306" cy="550156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>
                  <a:solidFill>
                    <a:srgbClr val="002060"/>
                  </a:solidFill>
                </a:ln>
              </a:rPr>
              <a:t>Have students imagine they have been given the task of designing a completely new and innovative classroom. They can create written descriptions, sketches, or even a digital presentation to showcase their ideas. This activity encourages descriptive writing and critical thinking</a:t>
            </a:r>
            <a:endParaRPr lang="pl-PL" sz="2800" b="1" dirty="0">
              <a:ln>
                <a:solidFill>
                  <a:srgbClr val="00206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785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85129" y="1815832"/>
            <a:ext cx="993682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8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task was the most easy/difficult?</a:t>
            </a:r>
          </a:p>
        </p:txBody>
      </p:sp>
      <p:sp>
        <p:nvSpPr>
          <p:cNvPr id="9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Ending of the lesson. Summarizing.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Exclamation point and a question mark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 bwMode="auto">
          <a:xfrm>
            <a:off x="679054" y="4370377"/>
            <a:ext cx="2045096" cy="18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DE265A9B-4FF8-3524-9EE3-8D6655671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530" y="2829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164A8C02-28C4-4611-8236-096C3C923A1D}"/>
              </a:ext>
            </a:extLst>
          </p:cNvPr>
          <p:cNvSpPr/>
          <p:nvPr/>
        </p:nvSpPr>
        <p:spPr>
          <a:xfrm>
            <a:off x="2113472" y="494529"/>
            <a:ext cx="9974190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Ending of the lesson. Say “Goodbye!”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5826" y="2985053"/>
            <a:ext cx="609600" cy="609600"/>
          </a:xfrm>
          <a:prstGeom prst="rect">
            <a:avLst/>
          </a:prstGeom>
        </p:spPr>
      </p:pic>
      <p:pic>
        <p:nvPicPr>
          <p:cNvPr id="1026" name="Picture 2" descr="bye byeの写真・イラスト素材一覧(15,919件) | ストックフォトのamanaimages PL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15046"/>
          <a:stretch/>
        </p:blipFill>
        <p:spPr bwMode="auto">
          <a:xfrm>
            <a:off x="2574311" y="1910374"/>
            <a:ext cx="7711782" cy="429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2269" y="1630017"/>
            <a:ext cx="9899373" cy="42340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/>
              <a:t>Використані джерела:</a:t>
            </a:r>
          </a:p>
          <a:p>
            <a:pPr algn="ctr"/>
            <a:endParaRPr lang="uk-UA" sz="4400" dirty="0"/>
          </a:p>
          <a:p>
            <a:pPr algn="ctr"/>
            <a:r>
              <a:rPr lang="en-US" sz="4400" dirty="0">
                <a:hlinkClick r:id="rId2"/>
              </a:rPr>
              <a:t>https://online.flippingbook.com/view/818861536/4</a:t>
            </a:r>
            <a:r>
              <a:rPr lang="en-US" sz="4400" dirty="0" smtClean="0">
                <a:hlinkClick r:id="rId2"/>
              </a:rPr>
              <a:t>/</a:t>
            </a:r>
            <a:endParaRPr lang="uk-UA" sz="4400" dirty="0" smtClean="0"/>
          </a:p>
          <a:p>
            <a:pPr algn="ctr"/>
            <a:endParaRPr lang="uk-UA" sz="4400" dirty="0"/>
          </a:p>
          <a:p>
            <a:pPr algn="ctr"/>
            <a:r>
              <a:rPr lang="en-US" sz="4400" dirty="0"/>
              <a:t>https://vsimpptx.com/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02083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/>
          <p:cNvSpPr/>
          <p:nvPr/>
        </p:nvSpPr>
        <p:spPr>
          <a:xfrm>
            <a:off x="2415633" y="546377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Introduction. Aim of the lesson.</a:t>
            </a:r>
          </a:p>
        </p:txBody>
      </p:sp>
      <p:pic>
        <p:nvPicPr>
          <p:cNvPr id="2050" name="Picture 2" descr="Free Paper Cliparts, Download Free Paper Cliparts png images, Free ClipArts  on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069">
            <a:off x="2418477" y="1584703"/>
            <a:ext cx="8995644" cy="45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CFFAA0F-B0EE-42F7-B791-8AE8F290BD7A}"/>
              </a:ext>
            </a:extLst>
          </p:cNvPr>
          <p:cNvSpPr txBox="1">
            <a:spLocks/>
          </p:cNvSpPr>
          <p:nvPr/>
        </p:nvSpPr>
        <p:spPr>
          <a:xfrm>
            <a:off x="3316053" y="2066764"/>
            <a:ext cx="6742347" cy="3381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Aim of the lesson:</a:t>
            </a:r>
          </a:p>
          <a:p>
            <a:pPr algn="ctr"/>
            <a:endParaRPr lang="en-US" sz="3200" b="1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Today we’re going to learn Module 1 “That’s me!” with topic about school, will  repeat the school subjects , to read about unusual school and do tasks about text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2" descr="Download Free png Target PNG images free download - DLP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9" y="3340646"/>
            <a:ext cx="3395161" cy="33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EDE66FA2-6F5D-5C8C-7D39-BE1C63980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8627" y="6126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/>
          <p:cNvSpPr/>
          <p:nvPr/>
        </p:nvSpPr>
        <p:spPr>
          <a:xfrm>
            <a:off x="2415633" y="484897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The icons of the lesson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3188" y="4619766"/>
            <a:ext cx="211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Reading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748" y="2804160"/>
            <a:ext cx="1026021" cy="138072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229963" y="4619767"/>
            <a:ext cx="211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Listening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953638" y="4619766"/>
            <a:ext cx="2288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Grammar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170580" y="4644508"/>
            <a:ext cx="211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Speaking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18270" y="4645433"/>
            <a:ext cx="211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Writing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872272" y="4644508"/>
            <a:ext cx="2488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Vocabulary</a:t>
            </a:r>
          </a:p>
        </p:txBody>
      </p:sp>
      <p:pic>
        <p:nvPicPr>
          <p:cNvPr id="17" name="Picture 2" descr="Download Open Book Black And White Clipart - Open Book Clip Art - Full Size  PNG Image - PNGk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9" y="3149105"/>
            <a:ext cx="1917100" cy="11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lack and white writing clipart - ClipArt Best - ClipArt 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65" y="3013138"/>
            <a:ext cx="1510082" cy="12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ree Icon | Headphones with music no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6" y="3149105"/>
            <a:ext cx="1151300" cy="11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eople Talk Speak And Listen Stock Vector Stock Illustration - Download  Image Now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03" y="2974557"/>
            <a:ext cx="2332112" cy="13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mmar Icons PNG - Free PNG and Icons Download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5" r="9038"/>
          <a:stretch/>
        </p:blipFill>
        <p:spPr bwMode="auto">
          <a:xfrm>
            <a:off x="8332888" y="2676836"/>
            <a:ext cx="1539384" cy="16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30807" y="501551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Discuss </a:t>
            </a:r>
          </a:p>
        </p:txBody>
      </p:sp>
      <p:sp>
        <p:nvSpPr>
          <p:cNvPr id="3" name="Прямокутник: загнутий кут 2">
            <a:extLst>
              <a:ext uri="{FF2B5EF4-FFF2-40B4-BE49-F238E27FC236}">
                <a16:creationId xmlns:a16="http://schemas.microsoft.com/office/drawing/2014/main" id="{76FD5A63-42AA-7796-871C-6D942F023312}"/>
              </a:ext>
            </a:extLst>
          </p:cNvPr>
          <p:cNvSpPr/>
          <p:nvPr/>
        </p:nvSpPr>
        <p:spPr>
          <a:xfrm>
            <a:off x="4346349" y="1315785"/>
            <a:ext cx="7315200" cy="899367"/>
          </a:xfrm>
          <a:prstGeom prst="foldedCorner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What's your </a:t>
            </a:r>
            <a:r>
              <a:rPr lang="en-US" sz="3600" b="1" i="1" dirty="0" err="1">
                <a:solidFill>
                  <a:srgbClr val="FF0000"/>
                </a:solidFill>
              </a:rPr>
              <a:t>favourite</a:t>
            </a:r>
            <a:r>
              <a:rPr lang="en-US" sz="3600" b="1" i="1" dirty="0">
                <a:solidFill>
                  <a:srgbClr val="FF0000"/>
                </a:solidFill>
              </a:rPr>
              <a:t> school subject?</a:t>
            </a:r>
            <a:endParaRPr lang="pl-PL" sz="3600" b="1" i="1" dirty="0">
              <a:solidFill>
                <a:srgbClr val="FF0000"/>
              </a:solidFill>
            </a:endParaRPr>
          </a:p>
        </p:txBody>
      </p:sp>
      <p:sp>
        <p:nvSpPr>
          <p:cNvPr id="4" name="Прямокутник: загнутий кут 3">
            <a:extLst>
              <a:ext uri="{FF2B5EF4-FFF2-40B4-BE49-F238E27FC236}">
                <a16:creationId xmlns:a16="http://schemas.microsoft.com/office/drawing/2014/main" id="{50DB8BE2-2ED3-F36A-7CE1-BCAF78CE783A}"/>
              </a:ext>
            </a:extLst>
          </p:cNvPr>
          <p:cNvSpPr/>
          <p:nvPr/>
        </p:nvSpPr>
        <p:spPr>
          <a:xfrm>
            <a:off x="1352439" y="2979316"/>
            <a:ext cx="6449145" cy="1368948"/>
          </a:xfrm>
          <a:prstGeom prst="foldedCorner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What do you do in your free time?</a:t>
            </a:r>
            <a:endParaRPr lang="pl-PL" sz="3600" b="1" i="1" dirty="0">
              <a:solidFill>
                <a:srgbClr val="FF0000"/>
              </a:solidFill>
            </a:endParaRPr>
          </a:p>
        </p:txBody>
      </p:sp>
      <p:sp>
        <p:nvSpPr>
          <p:cNvPr id="5" name="Прямокутник: загнутий кут 4">
            <a:extLst>
              <a:ext uri="{FF2B5EF4-FFF2-40B4-BE49-F238E27FC236}">
                <a16:creationId xmlns:a16="http://schemas.microsoft.com/office/drawing/2014/main" id="{F00E75FA-4E32-DE54-829F-F762923C1724}"/>
              </a:ext>
            </a:extLst>
          </p:cNvPr>
          <p:cNvSpPr/>
          <p:nvPr/>
        </p:nvSpPr>
        <p:spPr>
          <a:xfrm>
            <a:off x="350490" y="5126407"/>
            <a:ext cx="6604788" cy="1245139"/>
          </a:xfrm>
          <a:prstGeom prst="foldedCorner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What kind of clothes do you like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wearing?</a:t>
            </a:r>
            <a:endParaRPr lang="pl-PL" sz="36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20E0BA-17E4-3723-1BD6-29A089B0D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3949" y="4050994"/>
            <a:ext cx="3837561" cy="255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FFDBA016-0D9C-8C98-9CBF-838C960A8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3445" y="6072114"/>
            <a:ext cx="609600" cy="609600"/>
          </a:xfrm>
          <a:prstGeom prst="rect">
            <a:avLst/>
          </a:prstGeom>
        </p:spPr>
      </p:pic>
      <p:pic>
        <p:nvPicPr>
          <p:cNvPr id="7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E099BF57-6BA1-DDBC-1127-B03DD5BB93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289" y="6091870"/>
            <a:ext cx="609600" cy="609600"/>
          </a:xfrm>
          <a:prstGeom prst="rect">
            <a:avLst/>
          </a:prstGeom>
        </p:spPr>
      </p:pic>
      <p:pic>
        <p:nvPicPr>
          <p:cNvPr id="8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75BDF367-87B5-1A9F-7E1E-D13A923B43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3445" y="6043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30807" y="501551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In this module you will learn...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A4953-25C7-B406-0147-EE005BD59F06}"/>
              </a:ext>
            </a:extLst>
          </p:cNvPr>
          <p:cNvSpPr txBox="1"/>
          <p:nvPr/>
        </p:nvSpPr>
        <p:spPr>
          <a:xfrm>
            <a:off x="197795" y="1376496"/>
            <a:ext cx="120914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talk about school life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talk about your dally routines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describe appearance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give your opinion about clothes and fashion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talk about things that are happening now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talk about temporary situations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distinguish between habitual actions and things that are happening now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talk about free-time activities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say what you like and don’t like doing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say what you want or would like to do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describe personality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to write about yourself and your best friend</a:t>
            </a:r>
          </a:p>
        </p:txBody>
      </p:sp>
      <p:pic>
        <p:nvPicPr>
          <p:cNvPr id="2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5A2E7EA7-BBE7-12FB-4147-02CA55051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4028" y="6142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CFFAA0F-B0EE-42F7-B791-8AE8F290BD7A}"/>
              </a:ext>
            </a:extLst>
          </p:cNvPr>
          <p:cNvSpPr txBox="1">
            <a:spLocks/>
          </p:cNvSpPr>
          <p:nvPr/>
        </p:nvSpPr>
        <p:spPr>
          <a:xfrm>
            <a:off x="6442363" y="1385136"/>
            <a:ext cx="5518579" cy="3634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VOCABULARY</a:t>
            </a:r>
          </a:p>
          <a:p>
            <a:pPr algn="ctr"/>
            <a:r>
              <a:rPr lang="en-US" sz="4800" b="1" dirty="0">
                <a:latin typeface="+mn-lt"/>
              </a:rPr>
              <a:t>Listen and repeat the school subjects below. Then look at the pictures and decide where you do each of the subjects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415633" y="53073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Work with Student’s Book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902F963-0471-4001-9B37-ADAE15D94494}"/>
              </a:ext>
            </a:extLst>
          </p:cNvPr>
          <p:cNvSpPr/>
          <p:nvPr/>
        </p:nvSpPr>
        <p:spPr>
          <a:xfrm>
            <a:off x="1517425" y="1385136"/>
            <a:ext cx="4488873" cy="47026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(ex.1, p.8)</a:t>
            </a:r>
            <a:endParaRPr lang="uk-U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D7CCA-1666-4ADF-BEAF-2FEC0E51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8" y="4508051"/>
            <a:ext cx="257273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228596" y="551516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>
                <a:solidFill>
                  <a:schemeClr val="bg1"/>
                </a:solidFill>
                <a:sym typeface="+mn-ea"/>
              </a:rPr>
              <a:t>Listen and repeat the school subjects below</a:t>
            </a:r>
            <a:endParaRPr lang="en-US" altLang="uk-UA" sz="20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58D44-C623-63E8-0ACE-41AA5E3D1294}"/>
              </a:ext>
            </a:extLst>
          </p:cNvPr>
          <p:cNvSpPr txBox="1"/>
          <p:nvPr/>
        </p:nvSpPr>
        <p:spPr>
          <a:xfrm>
            <a:off x="228600" y="1330036"/>
            <a:ext cx="11776363" cy="1754326"/>
          </a:xfrm>
          <a:custGeom>
            <a:avLst/>
            <a:gdLst>
              <a:gd name="connsiteX0" fmla="*/ 0 w 11776363"/>
              <a:gd name="connsiteY0" fmla="*/ 0 h 1754326"/>
              <a:gd name="connsiteX1" fmla="*/ 235527 w 11776363"/>
              <a:gd name="connsiteY1" fmla="*/ 0 h 1754326"/>
              <a:gd name="connsiteX2" fmla="*/ 471055 w 11776363"/>
              <a:gd name="connsiteY2" fmla="*/ 0 h 1754326"/>
              <a:gd name="connsiteX3" fmla="*/ 942109 w 11776363"/>
              <a:gd name="connsiteY3" fmla="*/ 0 h 1754326"/>
              <a:gd name="connsiteX4" fmla="*/ 1295400 w 11776363"/>
              <a:gd name="connsiteY4" fmla="*/ 0 h 1754326"/>
              <a:gd name="connsiteX5" fmla="*/ 1884218 w 11776363"/>
              <a:gd name="connsiteY5" fmla="*/ 0 h 1754326"/>
              <a:gd name="connsiteX6" fmla="*/ 2590800 w 11776363"/>
              <a:gd name="connsiteY6" fmla="*/ 0 h 1754326"/>
              <a:gd name="connsiteX7" fmla="*/ 3179618 w 11776363"/>
              <a:gd name="connsiteY7" fmla="*/ 0 h 1754326"/>
              <a:gd name="connsiteX8" fmla="*/ 3415145 w 11776363"/>
              <a:gd name="connsiteY8" fmla="*/ 0 h 1754326"/>
              <a:gd name="connsiteX9" fmla="*/ 3768436 w 11776363"/>
              <a:gd name="connsiteY9" fmla="*/ 0 h 1754326"/>
              <a:gd name="connsiteX10" fmla="*/ 4475018 w 11776363"/>
              <a:gd name="connsiteY10" fmla="*/ 0 h 1754326"/>
              <a:gd name="connsiteX11" fmla="*/ 5299363 w 11776363"/>
              <a:gd name="connsiteY11" fmla="*/ 0 h 1754326"/>
              <a:gd name="connsiteX12" fmla="*/ 5888182 w 11776363"/>
              <a:gd name="connsiteY12" fmla="*/ 0 h 1754326"/>
              <a:gd name="connsiteX13" fmla="*/ 6359236 w 11776363"/>
              <a:gd name="connsiteY13" fmla="*/ 0 h 1754326"/>
              <a:gd name="connsiteX14" fmla="*/ 6594763 w 11776363"/>
              <a:gd name="connsiteY14" fmla="*/ 0 h 1754326"/>
              <a:gd name="connsiteX15" fmla="*/ 7419109 w 11776363"/>
              <a:gd name="connsiteY15" fmla="*/ 0 h 1754326"/>
              <a:gd name="connsiteX16" fmla="*/ 7890163 w 11776363"/>
              <a:gd name="connsiteY16" fmla="*/ 0 h 1754326"/>
              <a:gd name="connsiteX17" fmla="*/ 8478981 w 11776363"/>
              <a:gd name="connsiteY17" fmla="*/ 0 h 1754326"/>
              <a:gd name="connsiteX18" fmla="*/ 8950036 w 11776363"/>
              <a:gd name="connsiteY18" fmla="*/ 0 h 1754326"/>
              <a:gd name="connsiteX19" fmla="*/ 9656618 w 11776363"/>
              <a:gd name="connsiteY19" fmla="*/ 0 h 1754326"/>
              <a:gd name="connsiteX20" fmla="*/ 10127672 w 11776363"/>
              <a:gd name="connsiteY20" fmla="*/ 0 h 1754326"/>
              <a:gd name="connsiteX21" fmla="*/ 10363199 w 11776363"/>
              <a:gd name="connsiteY21" fmla="*/ 0 h 1754326"/>
              <a:gd name="connsiteX22" fmla="*/ 10834254 w 11776363"/>
              <a:gd name="connsiteY22" fmla="*/ 0 h 1754326"/>
              <a:gd name="connsiteX23" fmla="*/ 11187545 w 11776363"/>
              <a:gd name="connsiteY23" fmla="*/ 0 h 1754326"/>
              <a:gd name="connsiteX24" fmla="*/ 11776363 w 11776363"/>
              <a:gd name="connsiteY24" fmla="*/ 0 h 1754326"/>
              <a:gd name="connsiteX25" fmla="*/ 11776363 w 11776363"/>
              <a:gd name="connsiteY25" fmla="*/ 567232 h 1754326"/>
              <a:gd name="connsiteX26" fmla="*/ 11776363 w 11776363"/>
              <a:gd name="connsiteY26" fmla="*/ 1169551 h 1754326"/>
              <a:gd name="connsiteX27" fmla="*/ 11776363 w 11776363"/>
              <a:gd name="connsiteY27" fmla="*/ 1754326 h 1754326"/>
              <a:gd name="connsiteX28" fmla="*/ 11069781 w 11776363"/>
              <a:gd name="connsiteY28" fmla="*/ 1754326 h 1754326"/>
              <a:gd name="connsiteX29" fmla="*/ 10480963 w 11776363"/>
              <a:gd name="connsiteY29" fmla="*/ 1754326 h 1754326"/>
              <a:gd name="connsiteX30" fmla="*/ 9656618 w 11776363"/>
              <a:gd name="connsiteY30" fmla="*/ 1754326 h 1754326"/>
              <a:gd name="connsiteX31" fmla="*/ 9067800 w 11776363"/>
              <a:gd name="connsiteY31" fmla="*/ 1754326 h 1754326"/>
              <a:gd name="connsiteX32" fmla="*/ 8478981 w 11776363"/>
              <a:gd name="connsiteY32" fmla="*/ 1754326 h 1754326"/>
              <a:gd name="connsiteX33" fmla="*/ 7654636 w 11776363"/>
              <a:gd name="connsiteY33" fmla="*/ 1754326 h 1754326"/>
              <a:gd name="connsiteX34" fmla="*/ 7065818 w 11776363"/>
              <a:gd name="connsiteY34" fmla="*/ 1754326 h 1754326"/>
              <a:gd name="connsiteX35" fmla="*/ 6477000 w 11776363"/>
              <a:gd name="connsiteY35" fmla="*/ 1754326 h 1754326"/>
              <a:gd name="connsiteX36" fmla="*/ 6123709 w 11776363"/>
              <a:gd name="connsiteY36" fmla="*/ 1754326 h 1754326"/>
              <a:gd name="connsiteX37" fmla="*/ 5888182 w 11776363"/>
              <a:gd name="connsiteY37" fmla="*/ 1754326 h 1754326"/>
              <a:gd name="connsiteX38" fmla="*/ 5534891 w 11776363"/>
              <a:gd name="connsiteY38" fmla="*/ 1754326 h 1754326"/>
              <a:gd name="connsiteX39" fmla="*/ 4946072 w 11776363"/>
              <a:gd name="connsiteY39" fmla="*/ 1754326 h 1754326"/>
              <a:gd name="connsiteX40" fmla="*/ 4710545 w 11776363"/>
              <a:gd name="connsiteY40" fmla="*/ 1754326 h 1754326"/>
              <a:gd name="connsiteX41" fmla="*/ 3886200 w 11776363"/>
              <a:gd name="connsiteY41" fmla="*/ 1754326 h 1754326"/>
              <a:gd name="connsiteX42" fmla="*/ 3179618 w 11776363"/>
              <a:gd name="connsiteY42" fmla="*/ 1754326 h 1754326"/>
              <a:gd name="connsiteX43" fmla="*/ 2826327 w 11776363"/>
              <a:gd name="connsiteY43" fmla="*/ 1754326 h 1754326"/>
              <a:gd name="connsiteX44" fmla="*/ 2590800 w 11776363"/>
              <a:gd name="connsiteY44" fmla="*/ 1754326 h 1754326"/>
              <a:gd name="connsiteX45" fmla="*/ 1766454 w 11776363"/>
              <a:gd name="connsiteY45" fmla="*/ 1754326 h 1754326"/>
              <a:gd name="connsiteX46" fmla="*/ 1530927 w 11776363"/>
              <a:gd name="connsiteY46" fmla="*/ 1754326 h 1754326"/>
              <a:gd name="connsiteX47" fmla="*/ 1059873 w 11776363"/>
              <a:gd name="connsiteY47" fmla="*/ 1754326 h 1754326"/>
              <a:gd name="connsiteX48" fmla="*/ 588818 w 11776363"/>
              <a:gd name="connsiteY48" fmla="*/ 1754326 h 1754326"/>
              <a:gd name="connsiteX49" fmla="*/ 0 w 11776363"/>
              <a:gd name="connsiteY49" fmla="*/ 1754326 h 1754326"/>
              <a:gd name="connsiteX50" fmla="*/ 0 w 11776363"/>
              <a:gd name="connsiteY50" fmla="*/ 1204637 h 1754326"/>
              <a:gd name="connsiteX51" fmla="*/ 0 w 11776363"/>
              <a:gd name="connsiteY51" fmla="*/ 584775 h 1754326"/>
              <a:gd name="connsiteX52" fmla="*/ 0 w 11776363"/>
              <a:gd name="connsiteY52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76363" h="1754326" fill="none" extrusionOk="0">
                <a:moveTo>
                  <a:pt x="0" y="0"/>
                </a:moveTo>
                <a:cubicBezTo>
                  <a:pt x="52988" y="-22535"/>
                  <a:pt x="129876" y="26851"/>
                  <a:pt x="235527" y="0"/>
                </a:cubicBezTo>
                <a:cubicBezTo>
                  <a:pt x="341178" y="-26851"/>
                  <a:pt x="371235" y="7308"/>
                  <a:pt x="471055" y="0"/>
                </a:cubicBezTo>
                <a:cubicBezTo>
                  <a:pt x="570875" y="-7308"/>
                  <a:pt x="817222" y="49688"/>
                  <a:pt x="942109" y="0"/>
                </a:cubicBezTo>
                <a:cubicBezTo>
                  <a:pt x="1066996" y="-49688"/>
                  <a:pt x="1165427" y="23448"/>
                  <a:pt x="1295400" y="0"/>
                </a:cubicBezTo>
                <a:cubicBezTo>
                  <a:pt x="1425373" y="-23448"/>
                  <a:pt x="1670916" y="9461"/>
                  <a:pt x="1884218" y="0"/>
                </a:cubicBezTo>
                <a:cubicBezTo>
                  <a:pt x="2097520" y="-9461"/>
                  <a:pt x="2323516" y="44269"/>
                  <a:pt x="2590800" y="0"/>
                </a:cubicBezTo>
                <a:cubicBezTo>
                  <a:pt x="2858084" y="-44269"/>
                  <a:pt x="2900884" y="44868"/>
                  <a:pt x="3179618" y="0"/>
                </a:cubicBezTo>
                <a:cubicBezTo>
                  <a:pt x="3458352" y="-44868"/>
                  <a:pt x="3360500" y="17241"/>
                  <a:pt x="3415145" y="0"/>
                </a:cubicBezTo>
                <a:cubicBezTo>
                  <a:pt x="3469790" y="-17241"/>
                  <a:pt x="3660897" y="29273"/>
                  <a:pt x="3768436" y="0"/>
                </a:cubicBezTo>
                <a:cubicBezTo>
                  <a:pt x="3875975" y="-29273"/>
                  <a:pt x="4246615" y="10813"/>
                  <a:pt x="4475018" y="0"/>
                </a:cubicBezTo>
                <a:cubicBezTo>
                  <a:pt x="4703421" y="-10813"/>
                  <a:pt x="5064568" y="27260"/>
                  <a:pt x="5299363" y="0"/>
                </a:cubicBezTo>
                <a:cubicBezTo>
                  <a:pt x="5534158" y="-27260"/>
                  <a:pt x="5734635" y="38588"/>
                  <a:pt x="5888182" y="0"/>
                </a:cubicBezTo>
                <a:cubicBezTo>
                  <a:pt x="6041729" y="-38588"/>
                  <a:pt x="6259889" y="6893"/>
                  <a:pt x="6359236" y="0"/>
                </a:cubicBezTo>
                <a:cubicBezTo>
                  <a:pt x="6458583" y="-6893"/>
                  <a:pt x="6489138" y="28035"/>
                  <a:pt x="6594763" y="0"/>
                </a:cubicBezTo>
                <a:cubicBezTo>
                  <a:pt x="6700388" y="-28035"/>
                  <a:pt x="7103232" y="61394"/>
                  <a:pt x="7419109" y="0"/>
                </a:cubicBezTo>
                <a:cubicBezTo>
                  <a:pt x="7734986" y="-61394"/>
                  <a:pt x="7781459" y="20399"/>
                  <a:pt x="7890163" y="0"/>
                </a:cubicBezTo>
                <a:cubicBezTo>
                  <a:pt x="7998867" y="-20399"/>
                  <a:pt x="8349660" y="65659"/>
                  <a:pt x="8478981" y="0"/>
                </a:cubicBezTo>
                <a:cubicBezTo>
                  <a:pt x="8608302" y="-65659"/>
                  <a:pt x="8851934" y="36815"/>
                  <a:pt x="8950036" y="0"/>
                </a:cubicBezTo>
                <a:cubicBezTo>
                  <a:pt x="9048139" y="-36815"/>
                  <a:pt x="9353623" y="16662"/>
                  <a:pt x="9656618" y="0"/>
                </a:cubicBezTo>
                <a:cubicBezTo>
                  <a:pt x="9959613" y="-16662"/>
                  <a:pt x="9923869" y="49868"/>
                  <a:pt x="10127672" y="0"/>
                </a:cubicBezTo>
                <a:cubicBezTo>
                  <a:pt x="10331475" y="-49868"/>
                  <a:pt x="10274472" y="13479"/>
                  <a:pt x="10363199" y="0"/>
                </a:cubicBezTo>
                <a:cubicBezTo>
                  <a:pt x="10451926" y="-13479"/>
                  <a:pt x="10714322" y="29391"/>
                  <a:pt x="10834254" y="0"/>
                </a:cubicBezTo>
                <a:cubicBezTo>
                  <a:pt x="10954187" y="-29391"/>
                  <a:pt x="11103510" y="12317"/>
                  <a:pt x="11187545" y="0"/>
                </a:cubicBezTo>
                <a:cubicBezTo>
                  <a:pt x="11271580" y="-12317"/>
                  <a:pt x="11501427" y="14312"/>
                  <a:pt x="11776363" y="0"/>
                </a:cubicBezTo>
                <a:cubicBezTo>
                  <a:pt x="11840202" y="132124"/>
                  <a:pt x="11774701" y="420943"/>
                  <a:pt x="11776363" y="567232"/>
                </a:cubicBezTo>
                <a:cubicBezTo>
                  <a:pt x="11778025" y="713521"/>
                  <a:pt x="11772901" y="1003199"/>
                  <a:pt x="11776363" y="1169551"/>
                </a:cubicBezTo>
                <a:cubicBezTo>
                  <a:pt x="11779825" y="1335903"/>
                  <a:pt x="11753561" y="1464672"/>
                  <a:pt x="11776363" y="1754326"/>
                </a:cubicBezTo>
                <a:cubicBezTo>
                  <a:pt x="11518171" y="1837992"/>
                  <a:pt x="11407911" y="1732667"/>
                  <a:pt x="11069781" y="1754326"/>
                </a:cubicBezTo>
                <a:cubicBezTo>
                  <a:pt x="10731651" y="1775985"/>
                  <a:pt x="10771624" y="1703972"/>
                  <a:pt x="10480963" y="1754326"/>
                </a:cubicBezTo>
                <a:cubicBezTo>
                  <a:pt x="10190302" y="1804680"/>
                  <a:pt x="9954732" y="1684969"/>
                  <a:pt x="9656618" y="1754326"/>
                </a:cubicBezTo>
                <a:cubicBezTo>
                  <a:pt x="9358505" y="1823683"/>
                  <a:pt x="9272449" y="1691535"/>
                  <a:pt x="9067800" y="1754326"/>
                </a:cubicBezTo>
                <a:cubicBezTo>
                  <a:pt x="8863151" y="1817117"/>
                  <a:pt x="8708720" y="1687510"/>
                  <a:pt x="8478981" y="1754326"/>
                </a:cubicBezTo>
                <a:cubicBezTo>
                  <a:pt x="8249242" y="1821142"/>
                  <a:pt x="8037330" y="1693660"/>
                  <a:pt x="7654636" y="1754326"/>
                </a:cubicBezTo>
                <a:cubicBezTo>
                  <a:pt x="7271943" y="1814992"/>
                  <a:pt x="7330591" y="1737249"/>
                  <a:pt x="7065818" y="1754326"/>
                </a:cubicBezTo>
                <a:cubicBezTo>
                  <a:pt x="6801045" y="1771403"/>
                  <a:pt x="6609479" y="1752537"/>
                  <a:pt x="6477000" y="1754326"/>
                </a:cubicBezTo>
                <a:cubicBezTo>
                  <a:pt x="6344521" y="1756115"/>
                  <a:pt x="6241233" y="1720416"/>
                  <a:pt x="6123709" y="1754326"/>
                </a:cubicBezTo>
                <a:cubicBezTo>
                  <a:pt x="6006185" y="1788236"/>
                  <a:pt x="5977139" y="1739228"/>
                  <a:pt x="5888182" y="1754326"/>
                </a:cubicBezTo>
                <a:cubicBezTo>
                  <a:pt x="5799225" y="1769424"/>
                  <a:pt x="5612116" y="1731564"/>
                  <a:pt x="5534891" y="1754326"/>
                </a:cubicBezTo>
                <a:cubicBezTo>
                  <a:pt x="5457666" y="1777088"/>
                  <a:pt x="5140565" y="1726955"/>
                  <a:pt x="4946072" y="1754326"/>
                </a:cubicBezTo>
                <a:cubicBezTo>
                  <a:pt x="4751579" y="1781697"/>
                  <a:pt x="4805151" y="1729873"/>
                  <a:pt x="4710545" y="1754326"/>
                </a:cubicBezTo>
                <a:cubicBezTo>
                  <a:pt x="4615939" y="1778779"/>
                  <a:pt x="4205470" y="1670658"/>
                  <a:pt x="3886200" y="1754326"/>
                </a:cubicBezTo>
                <a:cubicBezTo>
                  <a:pt x="3566930" y="1837994"/>
                  <a:pt x="3396346" y="1731688"/>
                  <a:pt x="3179618" y="1754326"/>
                </a:cubicBezTo>
                <a:cubicBezTo>
                  <a:pt x="2962890" y="1776964"/>
                  <a:pt x="2925360" y="1729493"/>
                  <a:pt x="2826327" y="1754326"/>
                </a:cubicBezTo>
                <a:cubicBezTo>
                  <a:pt x="2727294" y="1779159"/>
                  <a:pt x="2692532" y="1742286"/>
                  <a:pt x="2590800" y="1754326"/>
                </a:cubicBezTo>
                <a:cubicBezTo>
                  <a:pt x="2489068" y="1766366"/>
                  <a:pt x="2040011" y="1688412"/>
                  <a:pt x="1766454" y="1754326"/>
                </a:cubicBezTo>
                <a:cubicBezTo>
                  <a:pt x="1492897" y="1820240"/>
                  <a:pt x="1580526" y="1745327"/>
                  <a:pt x="1530927" y="1754326"/>
                </a:cubicBezTo>
                <a:cubicBezTo>
                  <a:pt x="1481328" y="1763325"/>
                  <a:pt x="1209911" y="1751161"/>
                  <a:pt x="1059873" y="1754326"/>
                </a:cubicBezTo>
                <a:cubicBezTo>
                  <a:pt x="909835" y="1757491"/>
                  <a:pt x="764367" y="1701999"/>
                  <a:pt x="588818" y="1754326"/>
                </a:cubicBezTo>
                <a:cubicBezTo>
                  <a:pt x="413269" y="1806653"/>
                  <a:pt x="158588" y="1699498"/>
                  <a:pt x="0" y="1754326"/>
                </a:cubicBezTo>
                <a:cubicBezTo>
                  <a:pt x="-57164" y="1627920"/>
                  <a:pt x="4800" y="1339176"/>
                  <a:pt x="0" y="1204637"/>
                </a:cubicBezTo>
                <a:cubicBezTo>
                  <a:pt x="-4800" y="1070098"/>
                  <a:pt x="60968" y="723887"/>
                  <a:pt x="0" y="584775"/>
                </a:cubicBezTo>
                <a:cubicBezTo>
                  <a:pt x="-60968" y="445663"/>
                  <a:pt x="5923" y="134006"/>
                  <a:pt x="0" y="0"/>
                </a:cubicBezTo>
                <a:close/>
              </a:path>
              <a:path w="11776363" h="1754326" stroke="0" extrusionOk="0">
                <a:moveTo>
                  <a:pt x="0" y="0"/>
                </a:moveTo>
                <a:cubicBezTo>
                  <a:pt x="354398" y="-35619"/>
                  <a:pt x="618881" y="53887"/>
                  <a:pt x="824345" y="0"/>
                </a:cubicBezTo>
                <a:cubicBezTo>
                  <a:pt x="1029810" y="-53887"/>
                  <a:pt x="1006226" y="3784"/>
                  <a:pt x="1059873" y="0"/>
                </a:cubicBezTo>
                <a:cubicBezTo>
                  <a:pt x="1113520" y="-3784"/>
                  <a:pt x="1385433" y="52046"/>
                  <a:pt x="1530927" y="0"/>
                </a:cubicBezTo>
                <a:cubicBezTo>
                  <a:pt x="1676421" y="-52046"/>
                  <a:pt x="1987711" y="53940"/>
                  <a:pt x="2119745" y="0"/>
                </a:cubicBezTo>
                <a:cubicBezTo>
                  <a:pt x="2251779" y="-53940"/>
                  <a:pt x="2585163" y="67152"/>
                  <a:pt x="2826327" y="0"/>
                </a:cubicBezTo>
                <a:cubicBezTo>
                  <a:pt x="3067491" y="-67152"/>
                  <a:pt x="3327728" y="43252"/>
                  <a:pt x="3532909" y="0"/>
                </a:cubicBezTo>
                <a:cubicBezTo>
                  <a:pt x="3738090" y="-43252"/>
                  <a:pt x="4177183" y="753"/>
                  <a:pt x="4357254" y="0"/>
                </a:cubicBezTo>
                <a:cubicBezTo>
                  <a:pt x="4537325" y="-753"/>
                  <a:pt x="4632110" y="6501"/>
                  <a:pt x="4828309" y="0"/>
                </a:cubicBezTo>
                <a:cubicBezTo>
                  <a:pt x="5024509" y="-6501"/>
                  <a:pt x="5148536" y="70"/>
                  <a:pt x="5299363" y="0"/>
                </a:cubicBezTo>
                <a:cubicBezTo>
                  <a:pt x="5450190" y="-70"/>
                  <a:pt x="5938119" y="76298"/>
                  <a:pt x="6123709" y="0"/>
                </a:cubicBezTo>
                <a:cubicBezTo>
                  <a:pt x="6309299" y="-76298"/>
                  <a:pt x="6692209" y="75451"/>
                  <a:pt x="6948054" y="0"/>
                </a:cubicBezTo>
                <a:cubicBezTo>
                  <a:pt x="7203899" y="-75451"/>
                  <a:pt x="7208887" y="50497"/>
                  <a:pt x="7419109" y="0"/>
                </a:cubicBezTo>
                <a:cubicBezTo>
                  <a:pt x="7629332" y="-50497"/>
                  <a:pt x="7879647" y="66339"/>
                  <a:pt x="8007927" y="0"/>
                </a:cubicBezTo>
                <a:cubicBezTo>
                  <a:pt x="8136207" y="-66339"/>
                  <a:pt x="8485199" y="69983"/>
                  <a:pt x="8832272" y="0"/>
                </a:cubicBezTo>
                <a:cubicBezTo>
                  <a:pt x="9179345" y="-69983"/>
                  <a:pt x="9114537" y="9562"/>
                  <a:pt x="9185563" y="0"/>
                </a:cubicBezTo>
                <a:cubicBezTo>
                  <a:pt x="9256589" y="-9562"/>
                  <a:pt x="9457830" y="51581"/>
                  <a:pt x="9656618" y="0"/>
                </a:cubicBezTo>
                <a:cubicBezTo>
                  <a:pt x="9855406" y="-51581"/>
                  <a:pt x="9792200" y="18500"/>
                  <a:pt x="9892145" y="0"/>
                </a:cubicBezTo>
                <a:cubicBezTo>
                  <a:pt x="9992090" y="-18500"/>
                  <a:pt x="10045598" y="27796"/>
                  <a:pt x="10127672" y="0"/>
                </a:cubicBezTo>
                <a:cubicBezTo>
                  <a:pt x="10209746" y="-27796"/>
                  <a:pt x="10447595" y="47949"/>
                  <a:pt x="10598727" y="0"/>
                </a:cubicBezTo>
                <a:cubicBezTo>
                  <a:pt x="10749860" y="-47949"/>
                  <a:pt x="10803810" y="7660"/>
                  <a:pt x="10952018" y="0"/>
                </a:cubicBezTo>
                <a:cubicBezTo>
                  <a:pt x="11100226" y="-7660"/>
                  <a:pt x="11429563" y="68904"/>
                  <a:pt x="11776363" y="0"/>
                </a:cubicBezTo>
                <a:cubicBezTo>
                  <a:pt x="11814323" y="187771"/>
                  <a:pt x="11717531" y="342269"/>
                  <a:pt x="11776363" y="532146"/>
                </a:cubicBezTo>
                <a:cubicBezTo>
                  <a:pt x="11835195" y="722023"/>
                  <a:pt x="11772974" y="964742"/>
                  <a:pt x="11776363" y="1134464"/>
                </a:cubicBezTo>
                <a:cubicBezTo>
                  <a:pt x="11779752" y="1304186"/>
                  <a:pt x="11725988" y="1445955"/>
                  <a:pt x="11776363" y="1754326"/>
                </a:cubicBezTo>
                <a:cubicBezTo>
                  <a:pt x="11699074" y="1755628"/>
                  <a:pt x="11597401" y="1745110"/>
                  <a:pt x="11540836" y="1754326"/>
                </a:cubicBezTo>
                <a:cubicBezTo>
                  <a:pt x="11484271" y="1763542"/>
                  <a:pt x="11384809" y="1746475"/>
                  <a:pt x="11305308" y="1754326"/>
                </a:cubicBezTo>
                <a:cubicBezTo>
                  <a:pt x="11225807" y="1762177"/>
                  <a:pt x="11075094" y="1742606"/>
                  <a:pt x="10952018" y="1754326"/>
                </a:cubicBezTo>
                <a:cubicBezTo>
                  <a:pt x="10828942" y="1766046"/>
                  <a:pt x="10799779" y="1743552"/>
                  <a:pt x="10716490" y="1754326"/>
                </a:cubicBezTo>
                <a:cubicBezTo>
                  <a:pt x="10633201" y="1765100"/>
                  <a:pt x="10538035" y="1749975"/>
                  <a:pt x="10363199" y="1754326"/>
                </a:cubicBezTo>
                <a:cubicBezTo>
                  <a:pt x="10188363" y="1758677"/>
                  <a:pt x="10110424" y="1717359"/>
                  <a:pt x="10009909" y="1754326"/>
                </a:cubicBezTo>
                <a:cubicBezTo>
                  <a:pt x="9909394" y="1791293"/>
                  <a:pt x="9448520" y="1737886"/>
                  <a:pt x="9185563" y="1754326"/>
                </a:cubicBezTo>
                <a:cubicBezTo>
                  <a:pt x="8922606" y="1770766"/>
                  <a:pt x="8685026" y="1710978"/>
                  <a:pt x="8478981" y="1754326"/>
                </a:cubicBezTo>
                <a:cubicBezTo>
                  <a:pt x="8272936" y="1797674"/>
                  <a:pt x="7991391" y="1752488"/>
                  <a:pt x="7654636" y="1754326"/>
                </a:cubicBezTo>
                <a:cubicBezTo>
                  <a:pt x="7317881" y="1756164"/>
                  <a:pt x="7524906" y="1738642"/>
                  <a:pt x="7419109" y="1754326"/>
                </a:cubicBezTo>
                <a:cubicBezTo>
                  <a:pt x="7313312" y="1770010"/>
                  <a:pt x="6859482" y="1682277"/>
                  <a:pt x="6594763" y="1754326"/>
                </a:cubicBezTo>
                <a:cubicBezTo>
                  <a:pt x="6330044" y="1826375"/>
                  <a:pt x="6257861" y="1721485"/>
                  <a:pt x="6005945" y="1754326"/>
                </a:cubicBezTo>
                <a:cubicBezTo>
                  <a:pt x="5754029" y="1787167"/>
                  <a:pt x="5602436" y="1728958"/>
                  <a:pt x="5417127" y="1754326"/>
                </a:cubicBezTo>
                <a:cubicBezTo>
                  <a:pt x="5231818" y="1779694"/>
                  <a:pt x="5146533" y="1722319"/>
                  <a:pt x="5063836" y="1754326"/>
                </a:cubicBezTo>
                <a:cubicBezTo>
                  <a:pt x="4981139" y="1786333"/>
                  <a:pt x="4736556" y="1751007"/>
                  <a:pt x="4592782" y="1754326"/>
                </a:cubicBezTo>
                <a:cubicBezTo>
                  <a:pt x="4449008" y="1757645"/>
                  <a:pt x="4244595" y="1742812"/>
                  <a:pt x="4121727" y="1754326"/>
                </a:cubicBezTo>
                <a:cubicBezTo>
                  <a:pt x="3998860" y="1765840"/>
                  <a:pt x="3869569" y="1713303"/>
                  <a:pt x="3650673" y="1754326"/>
                </a:cubicBezTo>
                <a:cubicBezTo>
                  <a:pt x="3431777" y="1795349"/>
                  <a:pt x="3246351" y="1715663"/>
                  <a:pt x="3061854" y="1754326"/>
                </a:cubicBezTo>
                <a:cubicBezTo>
                  <a:pt x="2877357" y="1792989"/>
                  <a:pt x="2611377" y="1719072"/>
                  <a:pt x="2473036" y="1754326"/>
                </a:cubicBezTo>
                <a:cubicBezTo>
                  <a:pt x="2334695" y="1789580"/>
                  <a:pt x="1924741" y="1658403"/>
                  <a:pt x="1648691" y="1754326"/>
                </a:cubicBezTo>
                <a:cubicBezTo>
                  <a:pt x="1372641" y="1850249"/>
                  <a:pt x="1477098" y="1732250"/>
                  <a:pt x="1413164" y="1754326"/>
                </a:cubicBezTo>
                <a:cubicBezTo>
                  <a:pt x="1349230" y="1776402"/>
                  <a:pt x="1058115" y="1746749"/>
                  <a:pt x="942109" y="1754326"/>
                </a:cubicBezTo>
                <a:cubicBezTo>
                  <a:pt x="826103" y="1761903"/>
                  <a:pt x="306121" y="1709774"/>
                  <a:pt x="0" y="1754326"/>
                </a:cubicBezTo>
                <a:cubicBezTo>
                  <a:pt x="-40604" y="1597656"/>
                  <a:pt x="37874" y="1442615"/>
                  <a:pt x="0" y="1152007"/>
                </a:cubicBezTo>
                <a:cubicBezTo>
                  <a:pt x="-37874" y="861399"/>
                  <a:pt x="21807" y="845370"/>
                  <a:pt x="0" y="584775"/>
                </a:cubicBezTo>
                <a:cubicBezTo>
                  <a:pt x="-21807" y="324180"/>
                  <a:pt x="1890" y="210042"/>
                  <a:pt x="0" y="0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882811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h</a:t>
            </a:r>
            <a:r>
              <a:rPr lang="pl-PL" sz="3600" b="1" dirty="0" err="1">
                <a:solidFill>
                  <a:srgbClr val="00B050"/>
                </a:solidFill>
              </a:rPr>
              <a:t>istory</a:t>
            </a:r>
            <a:r>
              <a:rPr lang="en-US" sz="3600" b="1" dirty="0">
                <a:solidFill>
                  <a:srgbClr val="00B050"/>
                </a:solidFill>
              </a:rPr>
              <a:t>    biology     geography    chemistry   PE ( Physical Education)      ICT( Information and Communications Technology)    physics     </a:t>
            </a:r>
            <a:r>
              <a:rPr lang="en-US" sz="3600" b="1" dirty="0" err="1">
                <a:solidFill>
                  <a:srgbClr val="00B050"/>
                </a:solidFill>
              </a:rPr>
              <a:t>maths</a:t>
            </a:r>
            <a:r>
              <a:rPr lang="en-US" sz="3600" b="1" dirty="0">
                <a:solidFill>
                  <a:srgbClr val="00B050"/>
                </a:solidFill>
              </a:rPr>
              <a:t>      art    </a:t>
            </a:r>
            <a:endParaRPr lang="pl-PL" sz="36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B19F43-FED4-889B-5974-50D1A129BA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199" y="3377107"/>
            <a:ext cx="1967347" cy="1468534"/>
          </a:xfrm>
          <a:prstGeom prst="rect">
            <a:avLst/>
          </a:prstGeom>
          <a:ln w="38100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F665B3-46D7-971C-08B4-06A78C97A5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3299" y="5065090"/>
            <a:ext cx="1541319" cy="1541319"/>
          </a:xfrm>
          <a:prstGeom prst="rect">
            <a:avLst/>
          </a:prstGeom>
          <a:ln w="38100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812B5-FCB4-1872-8791-28332A1AED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7687" y="3429000"/>
            <a:ext cx="2169092" cy="1446061"/>
          </a:xfrm>
          <a:prstGeom prst="rect">
            <a:avLst/>
          </a:prstGeom>
          <a:ln w="38100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F5C349-8A80-8D0B-32E2-0F4722990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67455" y="3466952"/>
            <a:ext cx="1967346" cy="1475510"/>
          </a:xfrm>
          <a:prstGeom prst="rect">
            <a:avLst/>
          </a:prstGeom>
          <a:ln w="38100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958835-0C19-E1B3-256B-BED242FE02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55829" y="5065090"/>
            <a:ext cx="2142257" cy="1606693"/>
          </a:xfrm>
          <a:prstGeom prst="rect">
            <a:avLst/>
          </a:prstGeom>
          <a:ln w="38100" cap="sq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24166F-6DD5-D639-8136-B12080283C39}"/>
              </a:ext>
            </a:extLst>
          </p:cNvPr>
          <p:cNvSpPr txBox="1"/>
          <p:nvPr/>
        </p:nvSpPr>
        <p:spPr>
          <a:xfrm>
            <a:off x="457199" y="4803480"/>
            <a:ext cx="196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art room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C90DC-DFBC-DCD3-09A6-2DD0162A366F}"/>
              </a:ext>
            </a:extLst>
          </p:cNvPr>
          <p:cNvSpPr txBox="1"/>
          <p:nvPr/>
        </p:nvSpPr>
        <p:spPr>
          <a:xfrm>
            <a:off x="5048560" y="4845641"/>
            <a:ext cx="196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gym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BF9C5-8668-EC4D-A5F4-6E1EEB23250B}"/>
              </a:ext>
            </a:extLst>
          </p:cNvPr>
          <p:cNvSpPr txBox="1"/>
          <p:nvPr/>
        </p:nvSpPr>
        <p:spPr>
          <a:xfrm>
            <a:off x="4246055" y="6262282"/>
            <a:ext cx="232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science lab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400453-5537-290D-FF29-A86E3B32E05A}"/>
              </a:ext>
            </a:extLst>
          </p:cNvPr>
          <p:cNvSpPr txBox="1"/>
          <p:nvPr/>
        </p:nvSpPr>
        <p:spPr>
          <a:xfrm>
            <a:off x="9868328" y="4875061"/>
            <a:ext cx="196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classroom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098F6-43BA-5708-EB9F-4CC3B6598980}"/>
              </a:ext>
            </a:extLst>
          </p:cNvPr>
          <p:cNvSpPr txBox="1"/>
          <p:nvPr/>
        </p:nvSpPr>
        <p:spPr>
          <a:xfrm>
            <a:off x="9558296" y="6255282"/>
            <a:ext cx="258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computer class</a:t>
            </a:r>
            <a:endParaRPr lang="pl-PL" sz="2800" b="1" i="1" dirty="0">
              <a:solidFill>
                <a:srgbClr val="FF0000"/>
              </a:solidFill>
            </a:endParaRPr>
          </a:p>
        </p:txBody>
      </p:sp>
      <p:pic>
        <p:nvPicPr>
          <p:cNvPr id="10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EDB7E1E0-993F-B7BE-241C-B50EF1C0A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16121" y="6175902"/>
            <a:ext cx="609600" cy="609600"/>
          </a:xfrm>
          <a:prstGeom prst="rect">
            <a:avLst/>
          </a:prstGeom>
        </p:spPr>
      </p:pic>
      <p:pic>
        <p:nvPicPr>
          <p:cNvPr id="11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4A9F8902-4D52-3DA7-1571-B098C2968F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8699" y="6234289"/>
            <a:ext cx="609600" cy="609600"/>
          </a:xfrm>
          <a:prstGeom prst="rect">
            <a:avLst/>
          </a:prstGeom>
        </p:spPr>
      </p:pic>
      <p:pic>
        <p:nvPicPr>
          <p:cNvPr id="12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C0ED496D-F7F5-1F7D-3D04-2382AEF438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16121" y="6262282"/>
            <a:ext cx="609600" cy="609600"/>
          </a:xfrm>
          <a:prstGeom prst="rect">
            <a:avLst/>
          </a:prstGeom>
        </p:spPr>
      </p:pic>
      <p:pic>
        <p:nvPicPr>
          <p:cNvPr id="15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D6EFB457-2CC0-1C37-B8DE-43FCDA2A2C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18325" y="6252722"/>
            <a:ext cx="609600" cy="609600"/>
          </a:xfrm>
          <a:prstGeom prst="rect">
            <a:avLst/>
          </a:prstGeom>
        </p:spPr>
      </p:pic>
      <p:pic>
        <p:nvPicPr>
          <p:cNvPr id="16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23F5C0B1-A7CF-9CC0-7FBA-6CFCC1A1512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05274" y="6296998"/>
            <a:ext cx="609600" cy="609600"/>
          </a:xfrm>
          <a:prstGeom prst="rect">
            <a:avLst/>
          </a:prstGeom>
        </p:spPr>
      </p:pic>
      <p:pic>
        <p:nvPicPr>
          <p:cNvPr id="17" name="Записаний звук">
            <a:hlinkClick r:id="" action="ppaction://media"/>
            <a:extLst>
              <a:ext uri="{FF2B5EF4-FFF2-40B4-BE49-F238E27FC236}">
                <a16:creationId xmlns:a16="http://schemas.microsoft.com/office/drawing/2014/main" id="{915469FD-B267-0825-4B3F-DA0C018D7B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61277" y="6329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948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948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623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23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178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178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6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852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852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3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175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175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8" grpId="0"/>
      <p:bldP spid="9" grpId="0"/>
      <p:bldP spid="13" grpId="0"/>
      <p:bldP spid="1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7499BE9C-D388-4CBE-83ED-EAA4D44EB4A4}"/>
              </a:ext>
            </a:extLst>
          </p:cNvPr>
          <p:cNvSpPr/>
          <p:nvPr/>
        </p:nvSpPr>
        <p:spPr>
          <a:xfrm>
            <a:off x="2191897" y="482095"/>
            <a:ext cx="9776367" cy="442660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Look at the pictures and decide where you do each of the subjects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0EBEA-94E0-6B61-CE7E-9D06AF38ADC4}"/>
              </a:ext>
            </a:extLst>
          </p:cNvPr>
          <p:cNvSpPr txBox="1"/>
          <p:nvPr/>
        </p:nvSpPr>
        <p:spPr>
          <a:xfrm>
            <a:off x="350196" y="1682885"/>
            <a:ext cx="114689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art room</a:t>
            </a:r>
            <a:r>
              <a:rPr lang="en-US" sz="5400" b="1" dirty="0">
                <a:solidFill>
                  <a:srgbClr val="002060"/>
                </a:solidFill>
              </a:rPr>
              <a:t>: art</a:t>
            </a:r>
          </a:p>
          <a:p>
            <a:r>
              <a:rPr lang="en-US" sz="5400" b="1" i="1" dirty="0">
                <a:solidFill>
                  <a:srgbClr val="00B050"/>
                </a:solidFill>
              </a:rPr>
              <a:t>science lab</a:t>
            </a:r>
            <a:r>
              <a:rPr lang="en-US" sz="5400" b="1" dirty="0">
                <a:solidFill>
                  <a:srgbClr val="002060"/>
                </a:solidFill>
              </a:rPr>
              <a:t>: biology, chemistry, physics</a:t>
            </a:r>
          </a:p>
          <a:p>
            <a:r>
              <a:rPr lang="en-US" sz="5400" b="1" i="1" dirty="0">
                <a:solidFill>
                  <a:srgbClr val="7030A0"/>
                </a:solidFill>
              </a:rPr>
              <a:t>gym</a:t>
            </a:r>
            <a:r>
              <a:rPr lang="en-US" sz="5400" b="1" dirty="0">
                <a:solidFill>
                  <a:srgbClr val="002060"/>
                </a:solidFill>
              </a:rPr>
              <a:t>: PE</a:t>
            </a:r>
          </a:p>
          <a:p>
            <a:r>
              <a:rPr lang="en-US" sz="5400" b="1" i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</a:rPr>
              <a:t>classroom</a:t>
            </a:r>
            <a:r>
              <a:rPr lang="en-US" sz="5400" b="1" dirty="0">
                <a:solidFill>
                  <a:srgbClr val="002060"/>
                </a:solidFill>
              </a:rPr>
              <a:t>: history, geography, </a:t>
            </a:r>
            <a:r>
              <a:rPr lang="en-US" sz="5400" b="1" dirty="0" err="1">
                <a:solidFill>
                  <a:srgbClr val="002060"/>
                </a:solidFill>
              </a:rPr>
              <a:t>maths</a:t>
            </a:r>
            <a:endParaRPr lang="en-US" sz="5400" b="1" dirty="0">
              <a:solidFill>
                <a:srgbClr val="002060"/>
              </a:solidFill>
            </a:endParaRPr>
          </a:p>
          <a:p>
            <a:r>
              <a:rPr lang="en-US" sz="5400" b="1" i="1" dirty="0">
                <a:ln>
                  <a:solidFill>
                    <a:srgbClr val="C00000"/>
                  </a:solidFill>
                </a:ln>
                <a:solidFill>
                  <a:srgbClr val="F757D5"/>
                </a:solidFill>
              </a:rPr>
              <a:t>computer room</a:t>
            </a:r>
            <a:r>
              <a:rPr lang="en-US" sz="5400" b="1" dirty="0">
                <a:solidFill>
                  <a:srgbClr val="002060"/>
                </a:solidFill>
              </a:rPr>
              <a:t>: ICT</a:t>
            </a:r>
            <a:endParaRPr lang="pl-PL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6787</TotalTime>
  <Words>921</Words>
  <Application>Microsoft Office PowerPoint</Application>
  <PresentationFormat>Широкоэкранный</PresentationFormat>
  <Paragraphs>140</Paragraphs>
  <Slides>25</Slides>
  <Notes>3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1</cp:lastModifiedBy>
  <cp:revision>832</cp:revision>
  <dcterms:created xsi:type="dcterms:W3CDTF">2018-01-05T16:38:00Z</dcterms:created>
  <dcterms:modified xsi:type="dcterms:W3CDTF">2024-09-05T17:12:29Z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1049-11.2.0.10114</vt:lpwstr>
  </property>
</Properties>
</file>