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3" r:id="rId10"/>
    <p:sldId id="265" r:id="rId11"/>
    <p:sldId id="276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9498" autoAdjust="0"/>
  </p:normalViewPr>
  <p:slideViewPr>
    <p:cSldViewPr>
      <p:cViewPr varScale="1">
        <p:scale>
          <a:sx n="80" d="100"/>
          <a:sy n="80" d="100"/>
        </p:scale>
        <p:origin x="-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4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7E99-34EE-43D8-9873-00F02A6AC5A4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DE0D-0B5D-4121-80C3-ADFB6E569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BD6-7EF9-49A9-A839-AA3A45C8F18A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C6C1-6EAD-4599-9B51-48F1C8C85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6A6F-8F09-4F9A-AD40-6D5E0A9AED13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0DAD-FD2A-4F0C-87F3-5397607B1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F9DB-CE50-43F1-AB73-CC08B478ABC3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2E69-32DA-40EE-B1C3-A28AC59FE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F987-4DA9-4F9F-B1C8-28CE360760F1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5CDB-5025-486A-A6ED-1BA5C44C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591F-C02B-4EEC-8A04-0594620BDF0E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5327-34D2-43FF-AA43-181D244B3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BDA2-7FEC-44BA-993A-0EEA28D48B74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3E26-C241-4582-9145-3F3628BE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1A07-F670-4E94-8D32-007A6E19DE98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1B0D-24A9-4088-AD1A-4125BF75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CD1D-73A4-4E28-B843-A4878AEECE00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C03E-990E-4E79-A6DD-EB53F7396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187C-B9EA-4DFD-910D-97AA82EDEA7C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5E05-79A7-49E9-AEE7-BFC4F36B4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4079-C812-4640-824B-CBBB5EE7219A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FD7D-0D80-45C0-B020-72ADD6F23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26BAE-92A2-4267-8CE4-0334AC1FF009}" type="datetimeFigureOut">
              <a:rPr lang="ru-RU"/>
              <a:pPr>
                <a:defRPr/>
              </a:pPr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78B84A-8840-4959-949F-E7B5EE1F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357188" y="428625"/>
            <a:ext cx="8572500" cy="1928813"/>
          </a:xfrm>
        </p:spPr>
        <p:txBody>
          <a:bodyPr/>
          <a:lstStyle/>
          <a:p>
            <a:r>
              <a:rPr lang="uk-UA" sz="4000" b="1" smtClean="0">
                <a:solidFill>
                  <a:srgbClr val="FF0000"/>
                </a:solidFill>
              </a:rPr>
              <a:t>Методичне об</a:t>
            </a:r>
            <a:r>
              <a:rPr lang="en-US" sz="4000" b="1" smtClean="0">
                <a:solidFill>
                  <a:srgbClr val="FF0000"/>
                </a:solidFill>
              </a:rPr>
              <a:t>’</a:t>
            </a:r>
            <a:r>
              <a:rPr lang="uk-UA" sz="4000" b="1" smtClean="0">
                <a:solidFill>
                  <a:srgbClr val="FF0000"/>
                </a:solidFill>
              </a:rPr>
              <a:t>єднання</a:t>
            </a:r>
            <a:br>
              <a:rPr lang="uk-UA" sz="4000" b="1" smtClean="0">
                <a:solidFill>
                  <a:srgbClr val="FF0000"/>
                </a:solidFill>
              </a:rPr>
            </a:br>
            <a:r>
              <a:rPr lang="uk-UA" sz="4000" b="1" smtClean="0">
                <a:solidFill>
                  <a:srgbClr val="FF0000"/>
                </a:solidFill>
              </a:rPr>
              <a:t>вихователів дошкільних</a:t>
            </a:r>
            <a:br>
              <a:rPr lang="uk-UA" sz="4000" b="1" smtClean="0">
                <a:solidFill>
                  <a:srgbClr val="FF0000"/>
                </a:solidFill>
              </a:rPr>
            </a:br>
            <a:r>
              <a:rPr lang="uk-UA" sz="4000" b="1" smtClean="0">
                <a:solidFill>
                  <a:srgbClr val="FF0000"/>
                </a:solidFill>
              </a:rPr>
              <a:t>виховних спецгруп.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" y="2357438"/>
            <a:ext cx="8786813" cy="32861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>
                <a:solidFill>
                  <a:srgbClr val="0070C0"/>
                </a:solidFill>
              </a:rPr>
              <a:t>Тема:</a:t>
            </a:r>
            <a:r>
              <a:rPr lang="uk-UA" sz="4000" dirty="0">
                <a:solidFill>
                  <a:srgbClr val="0070C0"/>
                </a:solidFill>
              </a:rPr>
              <a:t> </a:t>
            </a:r>
            <a:r>
              <a:rPr lang="uk-UA" sz="4000" b="1" i="1" dirty="0">
                <a:solidFill>
                  <a:srgbClr val="0070C0"/>
                </a:solidFill>
              </a:rPr>
              <a:t>«Розвиток екологічної свідомості у дошкільників. Формування сталих світоглядних орієнтирів особистості, засобами традиційних та інноваційних технологій в екології .»</a:t>
            </a:r>
            <a:endParaRPr lang="ru-RU" sz="40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/>
          <a:lstStyle/>
          <a:p>
            <a:r>
              <a:rPr lang="uk-UA" sz="3600" b="1" smtClean="0"/>
              <a:t>Заняття є важливою формою</a:t>
            </a:r>
            <a:br>
              <a:rPr lang="uk-UA" sz="3600" b="1" smtClean="0"/>
            </a:br>
            <a:r>
              <a:rPr lang="uk-UA" sz="3600" b="1" smtClean="0"/>
              <a:t>навчання дітей дошкільного віку.</a:t>
            </a:r>
            <a:endParaRPr lang="ru-RU" sz="3600" b="1" smtClean="0"/>
          </a:p>
        </p:txBody>
      </p:sp>
      <p:sp>
        <p:nvSpPr>
          <p:cNvPr id="22532" name="Содержимое 5"/>
          <p:cNvSpPr>
            <a:spLocks noGrp="1"/>
          </p:cNvSpPr>
          <p:nvPr>
            <p:ph sz="half" idx="2"/>
          </p:nvPr>
        </p:nvSpPr>
        <p:spPr>
          <a:xfrm>
            <a:off x="4357688" y="1571625"/>
            <a:ext cx="4500562" cy="3786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>
                <a:solidFill>
                  <a:srgbClr val="C00000"/>
                </a:solidFill>
              </a:rPr>
              <a:t>       Правильно організоване заняття, систематичне виконання всіх поставлених завдань, сприяє закріпленню позитивних емоцій, стимулює бажання турбуватися про когось, тобто формує фізичні і духовні навички.</a:t>
            </a:r>
            <a:endParaRPr lang="ru-RU" sz="2400" b="1" smtClean="0">
              <a:solidFill>
                <a:srgbClr val="C00000"/>
              </a:solidFill>
            </a:endParaRPr>
          </a:p>
        </p:txBody>
      </p:sp>
      <p:pic>
        <p:nvPicPr>
          <p:cNvPr id="22534" name="Picture 6" descr="IMG_67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060575"/>
            <a:ext cx="4859338" cy="4391025"/>
          </a:xfrm>
          <a:prstGeom prst="rect">
            <a:avLst/>
          </a:prstGeom>
          <a:noFill/>
        </p:spPr>
      </p:pic>
    </p:spTree>
  </p:cSld>
  <p:clrMapOvr>
    <a:masterClrMapping/>
  </p:clrMapOvr>
  <p:transition advTm="765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рамки\2d75ea326d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86812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 – метод, який передбачає безпосередній зв'язок з природними об'єктами.</a:t>
            </a:r>
            <a:r>
              <a:rPr lang="uk-UA" sz="1800" b="1" dirty="0" smtClean="0">
                <a:solidFill>
                  <a:srgbClr val="FF0000"/>
                </a:solidFill>
              </a:rPr>
              <a:t> Спостерігаючи діти вчаться порівнювати та аналізувати факти, робити висновки. За час проведення спостережень  формується поняття про те, що і рослини, і тварини-живі істоти, вони дихають, п'ють воду, ростуть. А саме головне, відчувають біль, як і людини.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63"/>
            <a:ext cx="4040188" cy="1071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Блищить на сонечку сніжок, я тут оставлю свій слідок, а як покину місце це  і тінь моя тоді втече.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0" y="1571625"/>
            <a:ext cx="3786188" cy="94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rgbClr val="0A4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весь сніг подінеться, ми знаємо,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rgbClr val="0A4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в природі все спостерігаємо.</a:t>
            </a:r>
            <a:endParaRPr lang="ru-RU" sz="1800" dirty="0">
              <a:solidFill>
                <a:srgbClr val="0A44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8" name="Picture 3" descr="C:\Documents and Settings\Admin\Рабочий стол\фото моя призентація\IMG_20200206_1126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2492375"/>
            <a:ext cx="2752725" cy="3668713"/>
          </a:xfrm>
        </p:spPr>
      </p:pic>
      <p:pic>
        <p:nvPicPr>
          <p:cNvPr id="23559" name="Picture 4" descr="C:\Documents and Settings\Admin\Рабочий стол\фото моя призентація\Фото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005263"/>
            <a:ext cx="26908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IMG_67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68313" y="2852738"/>
            <a:ext cx="2616200" cy="3436937"/>
          </a:xfrm>
          <a:prstGeom prst="rect">
            <a:avLst/>
          </a:prstGeom>
          <a:noFill/>
        </p:spPr>
      </p:pic>
    </p:spTree>
  </p:cSld>
  <p:clrMapOvr>
    <a:masterClrMapping/>
  </p:clrMapOvr>
  <p:transition advTm="92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14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dirty="0" smtClean="0"/>
              <a:t>Спостереження необхідні дитині, </a:t>
            </a:r>
            <a:br>
              <a:rPr lang="uk-UA" sz="3100" b="1" dirty="0" smtClean="0"/>
            </a:br>
            <a:r>
              <a:rPr lang="uk-UA" sz="3100" b="1" dirty="0" smtClean="0"/>
              <a:t>як сонце, повітря і волога рослині.</a:t>
            </a:r>
            <a:br>
              <a:rPr lang="uk-UA" sz="3100" b="1" dirty="0" smtClean="0"/>
            </a:br>
            <a:r>
              <a:rPr lang="uk-UA" sz="1800" b="1" dirty="0" smtClean="0"/>
              <a:t>      В.О Сухомлинський.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3455988" cy="1223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Ніжна нагідка, як сонечко сяє, душу дитячу вона зігріває. </a:t>
            </a:r>
          </a:p>
          <a:p>
            <a:pPr>
              <a:lnSpc>
                <a:spcPct val="80000"/>
              </a:lnSpc>
            </a:pPr>
            <a:r>
              <a:rPr lang="uk-UA" sz="2000" b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Ручки дитячі її не зірвуть, лиш приголублять і збережуть.</a:t>
            </a:r>
            <a:endParaRPr lang="ru-RU" sz="2000" b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Текст 3"/>
          <p:cNvSpPr>
            <a:spLocks noGrp="1"/>
          </p:cNvSpPr>
          <p:nvPr>
            <p:ph type="body" sz="half" idx="3"/>
          </p:nvPr>
        </p:nvSpPr>
        <p:spPr>
          <a:xfrm>
            <a:off x="6029325" y="1268413"/>
            <a:ext cx="3114675" cy="1274762"/>
          </a:xfrm>
        </p:spPr>
        <p:txBody>
          <a:bodyPr/>
          <a:lstStyle/>
          <a:p>
            <a:r>
              <a:rPr lang="uk-UA" sz="1600" smtClean="0">
                <a:solidFill>
                  <a:srgbClr val="C00000"/>
                </a:solidFill>
              </a:rPr>
              <a:t>В золотистому жупані </a:t>
            </a:r>
          </a:p>
          <a:p>
            <a:r>
              <a:rPr lang="uk-UA" sz="1600" smtClean="0">
                <a:solidFill>
                  <a:srgbClr val="C00000"/>
                </a:solidFill>
              </a:rPr>
              <a:t>заглядає жовтень ранній. </a:t>
            </a:r>
          </a:p>
          <a:p>
            <a:r>
              <a:rPr lang="uk-UA" sz="1600" smtClean="0">
                <a:solidFill>
                  <a:srgbClr val="C00000"/>
                </a:solidFill>
              </a:rPr>
              <a:t>Розмалює у садочках</a:t>
            </a:r>
          </a:p>
          <a:p>
            <a:r>
              <a:rPr lang="uk-UA" sz="1600" smtClean="0">
                <a:solidFill>
                  <a:srgbClr val="C00000"/>
                </a:solidFill>
              </a:rPr>
              <a:t> позолотою листочки.</a:t>
            </a:r>
          </a:p>
        </p:txBody>
      </p:sp>
      <p:pic>
        <p:nvPicPr>
          <p:cNvPr id="24583" name="Picture 5" descr="C:\Documents and Settings\Admin\Рабочий стол\фото моя призентація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17129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IMG_68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924175"/>
            <a:ext cx="3419475" cy="3419475"/>
          </a:xfrm>
          <a:prstGeom prst="rect">
            <a:avLst/>
          </a:prstGeom>
          <a:noFill/>
        </p:spPr>
      </p:pic>
      <p:pic>
        <p:nvPicPr>
          <p:cNvPr id="24586" name="Picture 10" descr="1644441097_35-abrakadabra-fun-p-deti-na-prozrachnom-fone-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3068638"/>
            <a:ext cx="4895850" cy="3097212"/>
          </a:xfrm>
          <a:prstGeom prst="rect">
            <a:avLst/>
          </a:prstGeom>
          <a:noFill/>
        </p:spPr>
      </p:pic>
    </p:spTree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85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 радісні переживання, збуджені красою природи в дитячі роки залишають глибокий слід у свідомості, нерідко запам'ятовуються на все життя.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3611563" cy="12144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свою берізоньку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ніжно обійму,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оцю красунечку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я люблю.</a:t>
            </a:r>
            <a:endParaRPr lang="ru-RU" sz="1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538" y="1916113"/>
            <a:ext cx="3929062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чудова у нас природа, ну як її можна не любити.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0" name="Picture 10" descr="IMG_68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798763"/>
            <a:ext cx="4183062" cy="3878262"/>
          </a:xfrm>
          <a:prstGeom prst="rect">
            <a:avLst/>
          </a:prstGeom>
          <a:noFill/>
        </p:spPr>
      </p:pic>
      <p:pic>
        <p:nvPicPr>
          <p:cNvPr id="25611" name="Picture 11" descr="IMG_68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068638"/>
            <a:ext cx="3492500" cy="3492500"/>
          </a:xfrm>
          <a:prstGeom prst="rect">
            <a:avLst/>
          </a:prstGeom>
          <a:noFill/>
        </p:spPr>
      </p:pic>
    </p:spTree>
  </p:cSld>
  <p:clrMapOvr>
    <a:masterClrMapping/>
  </p:clrMapOvr>
  <p:transition advTm="720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357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Знайомлячи дітей з живими істотами, формуємо моральні   норми поведінки, доброзичливість, працьовитість, охайність.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Текст 4"/>
          <p:cNvSpPr>
            <a:spLocks noGrp="1"/>
          </p:cNvSpPr>
          <p:nvPr>
            <p:ph type="body" idx="1"/>
          </p:nvPr>
        </p:nvSpPr>
        <p:spPr>
          <a:xfrm>
            <a:off x="1000125" y="2071688"/>
            <a:ext cx="2928938" cy="2000250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6628" name="Текст 5"/>
          <p:cNvSpPr>
            <a:spLocks noGrp="1"/>
          </p:cNvSpPr>
          <p:nvPr>
            <p:ph type="body" sz="half" idx="3"/>
          </p:nvPr>
        </p:nvSpPr>
        <p:spPr>
          <a:xfrm>
            <a:off x="5643563" y="5072063"/>
            <a:ext cx="3357562" cy="1000125"/>
          </a:xfrm>
        </p:spPr>
        <p:txBody>
          <a:bodyPr/>
          <a:lstStyle/>
          <a:p>
            <a:r>
              <a:rPr lang="uk-UA" sz="2000" smtClean="0">
                <a:solidFill>
                  <a:srgbClr val="C00000"/>
                </a:solidFill>
              </a:rPr>
              <a:t>Попугайчика Гошу дуже</a:t>
            </a:r>
          </a:p>
          <a:p>
            <a:r>
              <a:rPr lang="uk-UA" sz="2000" smtClean="0">
                <a:solidFill>
                  <a:srgbClr val="C00000"/>
                </a:solidFill>
              </a:rPr>
              <a:t> любим ми, </a:t>
            </a:r>
          </a:p>
          <a:p>
            <a:r>
              <a:rPr lang="uk-UA" sz="2000" smtClean="0">
                <a:solidFill>
                  <a:srgbClr val="C00000"/>
                </a:solidFill>
              </a:rPr>
              <a:t>корм смачний йому дали.</a:t>
            </a: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85938"/>
            <a:ext cx="3600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Содержимое 11"/>
          <p:cNvSpPr>
            <a:spLocks noGrp="1"/>
          </p:cNvSpPr>
          <p:nvPr>
            <p:ph sz="quarter" idx="2"/>
          </p:nvPr>
        </p:nvSpPr>
        <p:spPr>
          <a:xfrm>
            <a:off x="250825" y="4437063"/>
            <a:ext cx="3643313" cy="2000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b="1" smtClean="0">
                <a:solidFill>
                  <a:srgbClr val="C00000"/>
                </a:solidFill>
              </a:rPr>
              <a:t>    Метелик легенький, літає швиденько, крила в нього наче квіти, тому і люблять його діти.</a:t>
            </a:r>
            <a:endParaRPr lang="ru-RU" b="1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789363"/>
            <a:ext cx="15001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IMG_68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628775"/>
            <a:ext cx="2603500" cy="3124200"/>
          </a:xfrm>
          <a:prstGeom prst="rect">
            <a:avLst/>
          </a:prstGeom>
          <a:noFill/>
        </p:spPr>
      </p:pic>
    </p:spTree>
  </p:cSld>
  <p:clrMapOvr>
    <a:masterClrMapping/>
  </p:clrMapOvr>
  <p:transition advTm="556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7536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Колективна праця - шлях до 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 важливості  добрих справ.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714500"/>
            <a:ext cx="3929062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швидше нам прибрати,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добре працювати.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85938"/>
            <a:ext cx="4041775" cy="1214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малята не ледачі,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працьовиту мають вдачу.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 багато вони знають,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дружно урожай збирають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8" descr="IMG_68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838"/>
            <a:ext cx="3278188" cy="4005262"/>
          </a:xfrm>
          <a:prstGeom prst="rect">
            <a:avLst/>
          </a:prstGeom>
          <a:noFill/>
        </p:spPr>
      </p:pic>
      <p:pic>
        <p:nvPicPr>
          <p:cNvPr id="27657" name="Picture 9" descr="IMG_68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700" y="3284538"/>
            <a:ext cx="3289300" cy="3289300"/>
          </a:xfrm>
          <a:prstGeom prst="rect">
            <a:avLst/>
          </a:prstGeom>
          <a:noFill/>
        </p:spPr>
      </p:pic>
      <p:pic>
        <p:nvPicPr>
          <p:cNvPr id="27659" name="Picture 11" descr="16983418828385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924300" y="3933825"/>
            <a:ext cx="1944688" cy="2565400"/>
          </a:xfrm>
          <a:prstGeom prst="rect">
            <a:avLst/>
          </a:prstGeom>
          <a:noFill/>
        </p:spPr>
      </p:pic>
    </p:spTree>
  </p:cSld>
  <p:clrMapOvr>
    <a:masterClrMapping/>
  </p:clrMapOvr>
  <p:transition advTm="63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85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трудовій діяльності закріплюються набуті знання.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4040188" cy="114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У нас цибулька виростає, вітамінів нам до страви додає.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700213"/>
            <a:ext cx="4041775" cy="7858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Щоб багато вітамінів мати, треба нам помідори сажати.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8681" name="Picture 9" descr="1843CC76-0911-4372-9E1C-71F22799CF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94063"/>
            <a:ext cx="2332038" cy="3563937"/>
          </a:xfrm>
          <a:prstGeom prst="rect">
            <a:avLst/>
          </a:prstGeom>
          <a:noFill/>
        </p:spPr>
      </p:pic>
      <p:pic>
        <p:nvPicPr>
          <p:cNvPr id="28682" name="Picture 10" descr="16983419775554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827463"/>
            <a:ext cx="3168650" cy="3030537"/>
          </a:xfrm>
          <a:prstGeom prst="rect">
            <a:avLst/>
          </a:prstGeom>
          <a:noFill/>
        </p:spPr>
      </p:pic>
      <p:pic>
        <p:nvPicPr>
          <p:cNvPr id="28683" name="Picture 11" descr="16983419715514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293938"/>
            <a:ext cx="4564062" cy="4564062"/>
          </a:xfrm>
          <a:prstGeom prst="rect">
            <a:avLst/>
          </a:prstGeom>
          <a:noFill/>
        </p:spPr>
      </p:pic>
    </p:spTree>
  </p:cSld>
  <p:clrMapOvr>
    <a:masterClrMapping/>
  </p:clrMapOvr>
  <p:transition advTm="71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Куточок природи ми маємо, його доглядаємо.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4040187" cy="101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листочок від пилу протру, бо їх я дуже-дуже люблю.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71625"/>
            <a:ext cx="4041775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Кімнатні квіти люблять догляд.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руки працьовиті. Ми для своїх зелених друзів будемо все робити.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8" descr="5d1600fe5a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573463"/>
            <a:ext cx="4537075" cy="2814637"/>
          </a:xfrm>
          <a:prstGeom prst="rect">
            <a:avLst/>
          </a:prstGeom>
          <a:noFill/>
        </p:spPr>
      </p:pic>
      <p:pic>
        <p:nvPicPr>
          <p:cNvPr id="29705" name="Picture 9" descr="8e2cf07458b979f5eb63967b00c50ce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141663"/>
            <a:ext cx="3924300" cy="3086100"/>
          </a:xfrm>
          <a:prstGeom prst="rect">
            <a:avLst/>
          </a:prstGeom>
          <a:noFill/>
        </p:spPr>
      </p:pic>
    </p:spTree>
  </p:cSld>
  <p:clrMapOvr>
    <a:masterClrMapping/>
  </p:clrMapOvr>
  <p:transition advTm="81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8100"/>
            <a:ext cx="97536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00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Пошуково-дослідницька діяльність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зацікавлює дітей, привертає їх увагу до явищ, об'єктів природи, допомагає приходити до висновку, що все в природі взаємозв'язане.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2000250"/>
            <a:ext cx="2428875" cy="17859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допитливі малята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Забагато </a:t>
            </a:r>
            <a:r>
              <a:rPr lang="uk-UA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хочем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яка наша Земля?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чи крутиться вона?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вода в якому стані,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зимою замерзає?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928813"/>
            <a:ext cx="3143250" cy="1214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Вміють наші оченята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навкруги все помічати.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uk-UA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досліджуєм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міркуєм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й на дотик ми </a:t>
            </a:r>
            <a:r>
              <a:rPr lang="uk-UA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відчуєм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0" name="Picture 10" descr="IMG_68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49638"/>
            <a:ext cx="3600450" cy="3151187"/>
          </a:xfrm>
          <a:prstGeom prst="rect">
            <a:avLst/>
          </a:prstGeom>
          <a:noFill/>
        </p:spPr>
      </p:pic>
      <p:pic>
        <p:nvPicPr>
          <p:cNvPr id="30732" name="Picture 12" descr="IMG_685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935288"/>
            <a:ext cx="3529013" cy="3421062"/>
          </a:xfrm>
          <a:prstGeom prst="rect">
            <a:avLst/>
          </a:prstGeom>
          <a:noFill/>
        </p:spPr>
      </p:pic>
    </p:spTree>
  </p:cSld>
  <p:clrMapOvr>
    <a:masterClrMapping/>
  </p:clrMapOvr>
  <p:transition advTm="1129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2709862"/>
          </a:xfrm>
        </p:spPr>
        <p:txBody>
          <a:bodyPr>
            <a:normAutofit/>
          </a:bodyPr>
          <a:lstStyle/>
          <a:p>
            <a:r>
              <a:rPr lang="uk-UA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“Природа здатна створити стан духовної готовності дитини до сприйняття того, що потрібно вкласти в її розум, зробити здобутком її думки.”</a:t>
            </a:r>
            <a:br>
              <a:rPr lang="uk-UA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</a:t>
            </a:r>
            <a:r>
              <a:rPr lang="uk-UA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В.О.Сухомлинський.</a:t>
            </a:r>
            <a:endParaRPr lang="ru-RU" sz="2000" smtClean="0"/>
          </a:p>
        </p:txBody>
      </p:sp>
      <p:pic>
        <p:nvPicPr>
          <p:cNvPr id="31753" name="Picture 9" descr="IMG_68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513138"/>
            <a:ext cx="3241675" cy="3032125"/>
          </a:xfrm>
          <a:prstGeom prst="rect">
            <a:avLst/>
          </a:prstGeom>
          <a:noFill/>
        </p:spPr>
      </p:pic>
      <p:pic>
        <p:nvPicPr>
          <p:cNvPr id="31755" name="Picture 11" descr="IMG_68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1991">
            <a:off x="122238" y="4119563"/>
            <a:ext cx="3671887" cy="2679700"/>
          </a:xfrm>
          <a:prstGeom prst="rect">
            <a:avLst/>
          </a:prstGeom>
          <a:noFill/>
        </p:spPr>
      </p:pic>
    </p:spTree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572500" cy="2214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err="1"/>
              <a:t>“Людина</a:t>
            </a:r>
            <a:r>
              <a:rPr lang="uk-UA" sz="2800" b="1" dirty="0"/>
              <a:t> стала людиною, коли почула дихання листочків пісню коника стрибунця, дзюркотіння весняних струмочків, дзвін срібних дзвінків у бездонному літньому небі, лагідний плескіт хвиль і урочисту тишу </a:t>
            </a:r>
            <a:r>
              <a:rPr lang="uk-UA" sz="2800" b="1" dirty="0" err="1"/>
              <a:t>ночі.”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/>
              <a:t>                                                                      В.О.Сухомлинський.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14500" y="2857500"/>
            <a:ext cx="5143500" cy="342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 l="19844" t="43964" r="23003" b="5287"/>
          <a:stretch>
            <a:fillRect/>
          </a:stretch>
        </p:blipFill>
        <p:spPr bwMode="auto">
          <a:xfrm>
            <a:off x="1714500" y="28575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Admin\Рабочий стол\фони для презинтацій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uk-UA" sz="5400" b="1" smtClean="0">
                <a:solidFill>
                  <a:srgbClr val="FF0000"/>
                </a:solidFill>
              </a:rPr>
              <a:t>Актуальність</a:t>
            </a:r>
            <a:endParaRPr lang="ru-RU" sz="5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786812" cy="4572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 *  формування екологічної компетентності дітей дошкільного віку в умовах розвитку постіндустріального суспільства набуло нового звучання і є однією з найважливіших завдань сьогодення;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AC14A5"/>
                </a:solidFill>
              </a:rPr>
              <a:t>    *  реалії сьогоднішнього життя </a:t>
            </a:r>
            <a:r>
              <a:rPr lang="uk-UA" b="1" i="1" dirty="0" err="1" smtClean="0">
                <a:solidFill>
                  <a:srgbClr val="AC14A5"/>
                </a:solidFill>
              </a:rPr>
              <a:t>підтвержують</a:t>
            </a:r>
            <a:r>
              <a:rPr lang="uk-UA" b="1" i="1" dirty="0" smtClean="0">
                <a:solidFill>
                  <a:srgbClr val="AC14A5"/>
                </a:solidFill>
              </a:rPr>
              <a:t>: у значної частини населення нашої країни ще не сформовано </a:t>
            </a:r>
            <a:r>
              <a:rPr lang="uk-UA" b="1" i="1" dirty="0" err="1" smtClean="0">
                <a:solidFill>
                  <a:srgbClr val="AC14A5"/>
                </a:solidFill>
              </a:rPr>
              <a:t>екологодоцільну</a:t>
            </a:r>
            <a:r>
              <a:rPr lang="uk-UA" b="1" i="1" dirty="0" smtClean="0">
                <a:solidFill>
                  <a:srgbClr val="AC14A5"/>
                </a:solidFill>
              </a:rPr>
              <a:t> поведінку;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   *   емоційна байдужість більшості людей до проблем довкілля, їхнє безвідповідальне ставлення до власного здоров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я, до природи поступово ведуть до екологічної катастрофи.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Admin\Рабочий стол\фони для презинтацій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*     формувати особистість, здатну вільно орієнтуватися у природоохоронній ситуації;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C00000"/>
                </a:solidFill>
              </a:rPr>
              <a:t>*     формувати систему знань дітей про основні чинники розвитку живої та неживої природи;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accent1"/>
                </a:solidFill>
              </a:rPr>
              <a:t>*     розвивати пізнавальні  інтереси та емоційну сферу дітей;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     розширювати уявлення дітей про природоохоронну роботу;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A4478"/>
                </a:solidFill>
              </a:rPr>
              <a:t>*     виховувати емоційно – позитивне ставлення до природи.</a:t>
            </a:r>
            <a:endParaRPr lang="ru-RU" b="1" dirty="0">
              <a:solidFill>
                <a:srgbClr val="0A447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571625"/>
          </a:xfrm>
        </p:spPr>
        <p:txBody>
          <a:bodyPr/>
          <a:lstStyle/>
          <a:p>
            <a:r>
              <a:rPr lang="uk-UA" sz="3200" b="1" smtClean="0">
                <a:solidFill>
                  <a:srgbClr val="009900"/>
                </a:solidFill>
              </a:rPr>
              <a:t>Завдання вихователя під час</a:t>
            </a:r>
            <a:br>
              <a:rPr lang="uk-UA" sz="3200" b="1" smtClean="0">
                <a:solidFill>
                  <a:srgbClr val="009900"/>
                </a:solidFill>
              </a:rPr>
            </a:br>
            <a:r>
              <a:rPr lang="uk-UA" sz="3200" b="1" smtClean="0">
                <a:solidFill>
                  <a:srgbClr val="009900"/>
                </a:solidFill>
              </a:rPr>
              <a:t>формування екологічної свідомості дітей дошкільного віку з ООП.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543925" cy="40544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     формування реалістичних уявлень і понять про предмети, явища природи, </a:t>
            </a:r>
            <a:r>
              <a:rPr lang="uk-UA" b="1" dirty="0" err="1" smtClean="0">
                <a:solidFill>
                  <a:srgbClr val="AC14A5"/>
                </a:solidFill>
              </a:rPr>
              <a:t>зв</a:t>
            </a:r>
            <a:r>
              <a:rPr lang="en-US" b="1" dirty="0" smtClean="0">
                <a:solidFill>
                  <a:srgbClr val="AC14A5"/>
                </a:solidFill>
              </a:rPr>
              <a:t>’</a:t>
            </a:r>
            <a:r>
              <a:rPr lang="uk-UA" b="1" dirty="0" err="1" smtClean="0">
                <a:solidFill>
                  <a:srgbClr val="AC14A5"/>
                </a:solidFill>
              </a:rPr>
              <a:t>язки</a:t>
            </a:r>
            <a:r>
              <a:rPr lang="uk-UA" b="1" dirty="0" smtClean="0">
                <a:solidFill>
                  <a:srgbClr val="AC14A5"/>
                </a:solidFill>
              </a:rPr>
              <a:t> між ними, виховання на цій основі реалістичного світорозуміння;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*     розвиток мови, мислення, допитливості і спостережливості;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*     практичні уміння та дбайливе ставлення до компонентів природи;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*     виховання любові до природи, бережного, дбайливого ставлення до тварин і рослин;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FFC000"/>
                </a:solidFill>
              </a:rPr>
              <a:t>*     виховання працьовитості, формування трудових умінь і навичок;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A4478"/>
                </a:solidFill>
              </a:rPr>
              <a:t>*     розвивати інтерес до природного оточення, естетичне виховання</a:t>
            </a:r>
            <a:r>
              <a:rPr lang="uk-UA" b="1" dirty="0" smtClean="0"/>
              <a:t>.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Admin\Рабочий стол\фони для презинтацій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1571625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</a:rPr>
              <a:t>Значення розвитку екологічних уявлень</a:t>
            </a:r>
            <a:br>
              <a:rPr lang="uk-UA" sz="2800" b="1" smtClean="0">
                <a:solidFill>
                  <a:srgbClr val="FF0000"/>
                </a:solidFill>
              </a:rPr>
            </a:br>
            <a:r>
              <a:rPr lang="uk-UA" sz="2800" b="1" smtClean="0">
                <a:solidFill>
                  <a:srgbClr val="FF0000"/>
                </a:solidFill>
              </a:rPr>
              <a:t>щодо формування сталих світоглядних орієнтирів</a:t>
            </a:r>
            <a:br>
              <a:rPr lang="uk-UA" sz="2800" b="1" smtClean="0">
                <a:solidFill>
                  <a:srgbClr val="FF0000"/>
                </a:solidFill>
              </a:rPr>
            </a:br>
            <a:r>
              <a:rPr lang="uk-UA" sz="2800" b="1" smtClean="0">
                <a:solidFill>
                  <a:srgbClr val="FF0000"/>
                </a:solidFill>
              </a:rPr>
              <a:t>особистості.</a:t>
            </a:r>
            <a:endParaRPr lang="ru-RU" sz="2800" b="1" smtClean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429625" cy="4929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smtClean="0"/>
              <a:t>   </a:t>
            </a:r>
            <a:r>
              <a:rPr lang="ru-RU" sz="2000" b="1" smtClean="0"/>
              <a:t> </a:t>
            </a:r>
            <a:r>
              <a:rPr lang="ru-RU" sz="2400" b="1" smtClean="0"/>
              <a:t>Проблема формування екологічної компетентності дітей дошкільного віку набула актуальності тоді, коли у суспільну свідомість увійшло розуміння взаємозв'язку людини і природи, їхньої взаємозалежності та взаємообумовленості існування. Однак реалії сучасного життя підтверджують, що у значної частини населення нашої країни ще не сформовано еколого-доцільну поведінку.</a:t>
            </a:r>
            <a:r>
              <a:rPr lang="ru-RU" sz="2200" b="1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Admin\Рабочий стол\фони для презинтацій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smtClean="0"/>
              <a:t>Про це свідчить бруд на вулицях, засміченість водойм та їхніх берегів, нераціональне використання природних ресурсів, емоційна байдужість громадян до проблем довкілля, а отже, невідповідальне ставлення до власного здоров'я. Причиною є не стільки нестача знань, скільки відсутність належного ставлення до природи, почуття відповідальності за природу як за власний життєвий простір, неусвідомленість духовної та фізичної єдності людини і природи. Доведено, що основи світогляду особистості закладаються у дошкільному дитинстві. </a:t>
            </a:r>
            <a:br>
              <a:rPr lang="ru-RU" sz="2400" b="1" smtClean="0"/>
            </a:br>
            <a:r>
              <a:rPr lang="ru-RU" sz="2400" b="1" smtClean="0"/>
              <a:t>  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фони для презинтацій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6215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smtClean="0"/>
              <a:t>Тож ознайомлення дітей з природою та виховання відповідального ставлення до неї саме в дошкільному віці має величезне значення і є невід'ємною складовою освітнього процесу в дошкільному навчальному закладі.</a:t>
            </a:r>
            <a:br>
              <a:rPr lang="ru-RU" sz="2400" b="1" smtClean="0"/>
            </a:br>
            <a:r>
              <a:rPr lang="ru-RU" sz="2400" b="1" smtClean="0"/>
              <a:t> Навчити помічати красу довкілля, гармонійно співіснувати з природою та раціонально використовувати її багатства — ось пріоритетні завдання екологічного виховання дошкільників. Чітко усвідомивши в дошкільному дитинстві відповідальність за природу як живий організм, у майбутньому дитина відчуватиме невід'ємну потребу діяти заради збереження та відновлення її багатств.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\Рабочий стол\фони для презинтацій\ee5d622ff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85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роботи які використовуються для формування екологічної свідомості дітей дошкільного віку: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000250"/>
            <a:ext cx="5257800" cy="41259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*заняття;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*розгляд ілюстративного матеріалу;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*довготривалі спостереження за об'єктами, явищами природи;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*екскурсії;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*бесіди з дітьми;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*дослідницько-пошукова діяльність;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*дидактичні ігри та вправи;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*читання художньої та енциклопедичної літератури;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*свята та розваги;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*трудова діяльність;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AC14A5"/>
                </a:solidFill>
              </a:rPr>
              <a:t>*образотворча діяльність, виставки-ярмарки.</a:t>
            </a:r>
            <a:endParaRPr lang="ru-RU" dirty="0" smtClean="0">
              <a:solidFill>
                <a:srgbClr val="AC14A5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Picture 8" descr="C:\Documents and Settings\Admin\Мои документы\малюнки\klip_diti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3571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843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Arial</vt:lpstr>
      <vt:lpstr>Тема Office</vt:lpstr>
      <vt:lpstr>Методичне об’єднання вихователів дошкільних виховних спецгруп.</vt:lpstr>
      <vt:lpstr>“Людина стала людиною, коли почула дихання листочків пісню коника стрибунця, дзюркотіння весняних струмочків, дзвін срібних дзвінків у бездонному літньому небі, лагідний плескіт хвиль і урочисту тишу ночі.”                                                                       В.О.Сухомлинський.</vt:lpstr>
      <vt:lpstr>Актуальність</vt:lpstr>
      <vt:lpstr>Мета</vt:lpstr>
      <vt:lpstr>Завдання вихователя під час формування екологічної свідомості дітей дошкільного віку з ООП.</vt:lpstr>
      <vt:lpstr>Значення розвитку екологічних уявлень щодо формування сталих світоглядних орієнтирів особистості.</vt:lpstr>
      <vt:lpstr>Про це свідчить бруд на вулицях, засміченість водойм та їхніх берегів, нераціональне використання природних ресурсів, емоційна байдужість громадян до проблем довкілля, а отже, невідповідальне ставлення до власного здоров'я. Причиною є не стільки нестача знань, скільки відсутність належного ставлення до природи, почуття відповідальності за природу як за власний життєвий простір, неусвідомленість духовної та фізичної єдності людини і природи. Доведено, що основи світогляду особистості закладаються у дошкільному дитинстві.     </vt:lpstr>
      <vt:lpstr>Тож ознайомлення дітей з природою та виховання відповідального ставлення до неї саме в дошкільному віці має величезне значення і є невід'ємною складовою освітнього процесу в дошкільному навчальному закладі.  Навчити помічати красу довкілля, гармонійно співіснувати з природою та раціонально використовувати її багатства — ось пріоритетні завдання екологічного виховання дошкільників. Чітко усвідомивши в дошкільному дитинстві відповідальність за природу як живий організм, у майбутньому дитина відчуватиме невід'ємну потребу діяти заради збереження та відновлення її багатств.</vt:lpstr>
      <vt:lpstr>Форми роботи які використовуються для формування екологічної свідомості дітей дошкільного віку:</vt:lpstr>
      <vt:lpstr>Заняття є важливою формою навчання дітей дошкільного віку.</vt:lpstr>
      <vt:lpstr>Спостереження – метод, який передбачає безпосередній зв'язок з природними об'єктами. Спостерігаючи діти вчаться порівнювати та аналізувати факти, робити висновки. За час проведення спостережень  формується поняття про те, що і рослини, і тварини-живі істоти, вони дихають, п'ють воду, ростуть. А саме головне, відчувають біль, як і людини.</vt:lpstr>
      <vt:lpstr>Спостереження необхідні дитині,  як сонце, повітря і волога рослині.       В.О Сухомлинський.</vt:lpstr>
      <vt:lpstr>Яскраві радісні переживання, збуджені красою природи в дитячі роки залишають глибокий слід у свідомості, нерідко запам'ятовуються на все життя.</vt:lpstr>
      <vt:lpstr>Знайомлячи дітей з живими істотами, формуємо моральні   норми поведінки, доброзичливість, працьовитість, охайність.</vt:lpstr>
      <vt:lpstr>Колективна праця - шлях до  розуміння важливості  добрих справ.</vt:lpstr>
      <vt:lpstr>В трудовій діяльності закріплюються набуті знання.</vt:lpstr>
      <vt:lpstr>Куточок природи ми маємо, його доглядаємо.</vt:lpstr>
      <vt:lpstr>Пошуково-дослідницька діяльність найбільш зацікавлює дітей, привертає їх увагу до явищ, об'єктів природи, допомагає приходити до висновку, що все в природі взаємозв'язане.</vt:lpstr>
      <vt:lpstr>“Природа здатна створити стан духовної готовності дитини до сприйняття того, що потрібно вкласти в її розум, зробити здобутком її думки.”                                    В.О.Сухомлинський.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об’єднання вихователів дошкільних виховних спецгруп.</dc:title>
  <dc:creator>Admin</dc:creator>
  <cp:lastModifiedBy>User</cp:lastModifiedBy>
  <cp:revision>21</cp:revision>
  <dcterms:created xsi:type="dcterms:W3CDTF">2020-10-25T18:19:21Z</dcterms:created>
  <dcterms:modified xsi:type="dcterms:W3CDTF">2024-10-24T19:32:39Z</dcterms:modified>
</cp:coreProperties>
</file>