
<file path=[Content_Types].xml><?xml version="1.0" encoding="utf-8"?>
<Types xmlns="http://schemas.openxmlformats.org/package/2006/content-types">
  <Default Extension="gif" ContentType="image/gif"/>
  <Default Extension="jpeg" ContentType="image/jpeg"/>
  <Default Extension="jpg" ContentType="image/jpeg"/>
  <Default Extension="m4v" ContentType="video/unknown"/>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70" r:id="rId3"/>
    <p:sldId id="338" r:id="rId4"/>
    <p:sldId id="634" r:id="rId5"/>
    <p:sldId id="635" r:id="rId6"/>
    <p:sldId id="636" r:id="rId7"/>
    <p:sldId id="637" r:id="rId8"/>
    <p:sldId id="373" r:id="rId9"/>
    <p:sldId id="638" r:id="rId10"/>
    <p:sldId id="639" r:id="rId11"/>
    <p:sldId id="640" r:id="rId12"/>
    <p:sldId id="641" r:id="rId13"/>
    <p:sldId id="642" r:id="rId14"/>
    <p:sldId id="643" r:id="rId15"/>
    <p:sldId id="644" r:id="rId16"/>
    <p:sldId id="645" r:id="rId17"/>
    <p:sldId id="646" r:id="rId18"/>
    <p:sldId id="647" r:id="rId19"/>
    <p:sldId id="648" r:id="rId20"/>
    <p:sldId id="649" r:id="rId21"/>
    <p:sldId id="650" r:id="rId22"/>
    <p:sldId id="651" r:id="rId23"/>
    <p:sldId id="652" r:id="rId24"/>
    <p:sldId id="653" r:id="rId25"/>
    <p:sldId id="654" r:id="rId26"/>
    <p:sldId id="655" r:id="rId27"/>
    <p:sldId id="656" r:id="rId28"/>
    <p:sldId id="657" r:id="rId29"/>
    <p:sldId id="658" r:id="rId30"/>
    <p:sldId id="659" r:id="rId31"/>
    <p:sldId id="660" r:id="rId32"/>
    <p:sldId id="661" r:id="rId33"/>
    <p:sldId id="742" r:id="rId34"/>
    <p:sldId id="336" r:id="rId35"/>
    <p:sldId id="337" r:id="rId36"/>
    <p:sldId id="264"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332"/>
    <a:srgbClr val="765A43"/>
    <a:srgbClr val="E6E6E6"/>
    <a:srgbClr val="00B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1" autoAdjust="0"/>
    <p:restoredTop sz="94660"/>
  </p:normalViewPr>
  <p:slideViewPr>
    <p:cSldViewPr snapToGrid="0">
      <p:cViewPr varScale="1">
        <p:scale>
          <a:sx n="114" d="100"/>
          <a:sy n="114" d="100"/>
        </p:scale>
        <p:origin x="3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D86A0-1217-4E7B-9444-3CA2B7EAE60B}" type="datetimeFigureOut">
              <a:rPr lang="ru-RU" smtClean="0"/>
              <a:t>21.09.2021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782C8-2FDC-4492-87C1-335491D2FD94}" type="slidenum">
              <a:rPr lang="ru-RU" smtClean="0"/>
              <a:t>‹№›</a:t>
            </a:fld>
            <a:endParaRPr lang="ru-RU"/>
          </a:p>
        </p:txBody>
      </p:sp>
    </p:spTree>
    <p:extLst>
      <p:ext uri="{BB962C8B-B14F-4D97-AF65-F5344CB8AC3E}">
        <p14:creationId xmlns:p14="http://schemas.microsoft.com/office/powerpoint/2010/main" val="3343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B782C8-2FDC-4492-87C1-335491D2FD94}" type="slidenum">
              <a:rPr lang="ru-RU" smtClean="0"/>
              <a:t>1</a:t>
            </a:fld>
            <a:endParaRPr lang="ru-RU"/>
          </a:p>
        </p:txBody>
      </p:sp>
    </p:spTree>
    <p:extLst>
      <p:ext uri="{BB962C8B-B14F-4D97-AF65-F5344CB8AC3E}">
        <p14:creationId xmlns:p14="http://schemas.microsoft.com/office/powerpoint/2010/main" val="413047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B782C8-2FDC-4492-87C1-335491D2FD94}" type="slidenum">
              <a:rPr lang="ru-RU" smtClean="0"/>
              <a:pPr/>
              <a:t>32</a:t>
            </a:fld>
            <a:endParaRPr lang="ru-RU"/>
          </a:p>
        </p:txBody>
      </p:sp>
    </p:spTree>
    <p:extLst>
      <p:ext uri="{BB962C8B-B14F-4D97-AF65-F5344CB8AC3E}">
        <p14:creationId xmlns:p14="http://schemas.microsoft.com/office/powerpoint/2010/main" val="13740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29ED74D-05D6-4FA5-A0FE-FCFB5667ECCF}" type="datetime4">
              <a:rPr lang="uk-UA" smtClean="0"/>
              <a:t>21 вересня 2021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1411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5BA0754-E3B3-4AE5-8334-5A7D8D99D0DF}" type="datetime4">
              <a:rPr lang="uk-UA" smtClean="0"/>
              <a:t>21 вересня 2021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4053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4B3D4D5-8B29-41CC-AD9F-D860F61E6732}" type="datetime4">
              <a:rPr lang="uk-UA" smtClean="0"/>
              <a:t>21 вересня 2021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72198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D6C26BE-B476-4F10-92EF-5E8F098F3FFD}" type="datetime4">
              <a:rPr lang="uk-UA" smtClean="0"/>
              <a:t>21 вересня 2021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19063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AE4AD0A-BC18-4447-81C4-B70106899EEB}" type="datetime4">
              <a:rPr lang="uk-UA" smtClean="0"/>
              <a:t>21 вересня 2021 р.</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12882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0371C79-03A4-43EF-BF0B-2A1838ED8C3B}" type="datetime4">
              <a:rPr lang="uk-UA" smtClean="0"/>
              <a:t>21 вересня 2021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317429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9FFCC2F-78EE-4DAB-AE28-7EE2FCCC9D7F}" type="datetime4">
              <a:rPr lang="uk-UA" smtClean="0"/>
              <a:t>21 вересня 2021 р.</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66617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876C602-D7B2-436E-A38A-787D03AA4BB5}" type="datetime4">
              <a:rPr lang="uk-UA" smtClean="0"/>
              <a:t>21 вересня 2021 р.</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922965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CF5C9-C2CE-4824-BBA2-613C7A3A53DD}" type="datetime4">
              <a:rPr lang="uk-UA" smtClean="0"/>
              <a:t>21 вересня 2021 р.</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89686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D95D204E-09AB-4BA8-9868-771DB87F4C88}" type="datetime4">
              <a:rPr lang="uk-UA" smtClean="0"/>
              <a:t>21 вересня 2021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71719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28AD62B-D05C-4AD1-AE28-D2EA13C2ADAF}" type="datetime4">
              <a:rPr lang="uk-UA" smtClean="0"/>
              <a:t>21 вересня 2021 р.</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E02481-857D-442F-835B-10F8CC642375}" type="slidenum">
              <a:rPr lang="ru-RU" smtClean="0"/>
              <a:t>‹№›</a:t>
            </a:fld>
            <a:endParaRPr lang="ru-RU"/>
          </a:p>
        </p:txBody>
      </p:sp>
    </p:spTree>
    <p:extLst>
      <p:ext uri="{BB962C8B-B14F-4D97-AF65-F5344CB8AC3E}">
        <p14:creationId xmlns:p14="http://schemas.microsoft.com/office/powerpoint/2010/main" val="275842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0679-F8D0-4550-BE94-D8E867DD5806}" type="datetime4">
              <a:rPr lang="uk-UA" smtClean="0"/>
              <a:t>21 вересня 2021 р.</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02481-857D-442F-835B-10F8CC642375}" type="slidenum">
              <a:rPr lang="ru-RU" smtClean="0"/>
              <a:t>‹№›</a:t>
            </a:fld>
            <a:endParaRPr lang="ru-RU"/>
          </a:p>
        </p:txBody>
      </p:sp>
    </p:spTree>
    <p:extLst>
      <p:ext uri="{BB962C8B-B14F-4D97-AF65-F5344CB8AC3E}">
        <p14:creationId xmlns:p14="http://schemas.microsoft.com/office/powerpoint/2010/main" val="113377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218123" y="1155409"/>
            <a:ext cx="1662625" cy="461665"/>
          </a:xfrm>
          <a:prstGeom prst="rect">
            <a:avLst/>
          </a:prstGeom>
          <a:noFill/>
        </p:spPr>
        <p:txBody>
          <a:bodyPr wrap="square" rtlCol="0">
            <a:spAutoFit/>
          </a:bodyPr>
          <a:lstStyle/>
          <a:p>
            <a:pPr algn="ctr"/>
            <a:r>
              <a:rPr lang="ru-RU" sz="2400" b="1" dirty="0">
                <a:solidFill>
                  <a:schemeClr val="bg1"/>
                </a:solidFill>
              </a:rPr>
              <a:t>Сьогодн</a:t>
            </a:r>
            <a:r>
              <a:rPr lang="uk-UA" sz="2400" b="1" dirty="0">
                <a:solidFill>
                  <a:schemeClr val="bg1"/>
                </a:solidFill>
              </a:rPr>
              <a:t>і</a:t>
            </a:r>
            <a:endParaRPr lang="ru-RU" sz="2400" b="1" dirty="0">
              <a:solidFill>
                <a:schemeClr val="bg1"/>
              </a:solidFill>
            </a:endParaRPr>
          </a:p>
        </p:txBody>
      </p:sp>
      <p:sp>
        <p:nvSpPr>
          <p:cNvPr id="8" name="Дата 7"/>
          <p:cNvSpPr>
            <a:spLocks noGrp="1"/>
          </p:cNvSpPr>
          <p:nvPr>
            <p:ph type="dt" sz="half" idx="10"/>
          </p:nvPr>
        </p:nvSpPr>
        <p:spPr>
          <a:xfrm>
            <a:off x="1171157" y="1617074"/>
            <a:ext cx="1756555" cy="400110"/>
          </a:xfrm>
        </p:spPr>
        <p:txBody>
          <a:bodyPr/>
          <a:lstStyle/>
          <a:p>
            <a:pPr algn="ctr"/>
            <a:fld id="{45AB5365-D8A3-45F2-94D1-6DD1E6698E88}" type="datetime1">
              <a:rPr lang="uk-UA" sz="2400" b="1" smtClean="0">
                <a:solidFill>
                  <a:schemeClr val="bg1"/>
                </a:solidFill>
              </a:rPr>
              <a:pPr algn="ctr"/>
              <a:t>21.09.2021</a:t>
            </a:fld>
            <a:endParaRPr lang="ru-RU" sz="2400" b="1" dirty="0">
              <a:solidFill>
                <a:schemeClr val="bg1"/>
              </a:solidFill>
            </a:endParaRPr>
          </a:p>
        </p:txBody>
      </p:sp>
      <p:sp>
        <p:nvSpPr>
          <p:cNvPr id="5" name="TextBox 4">
            <a:extLst>
              <a:ext uri="{FF2B5EF4-FFF2-40B4-BE49-F238E27FC236}">
                <a16:creationId xmlns:a16="http://schemas.microsoft.com/office/drawing/2014/main" id="{68B8F9FE-FD7D-4D5E-A4F0-5CB7444DCCD6}"/>
              </a:ext>
            </a:extLst>
          </p:cNvPr>
          <p:cNvSpPr txBox="1"/>
          <p:nvPr/>
        </p:nvSpPr>
        <p:spPr>
          <a:xfrm>
            <a:off x="1218123" y="2644170"/>
            <a:ext cx="1581665" cy="1569660"/>
          </a:xfrm>
          <a:prstGeom prst="rect">
            <a:avLst/>
          </a:prstGeom>
          <a:noFill/>
        </p:spPr>
        <p:txBody>
          <a:bodyPr wrap="square" rtlCol="0">
            <a:spAutoFit/>
          </a:bodyPr>
          <a:lstStyle/>
          <a:p>
            <a:pPr algn="ctr"/>
            <a:r>
              <a:rPr lang="uk-UA" sz="4800" b="1" dirty="0">
                <a:solidFill>
                  <a:schemeClr val="bg1"/>
                </a:solidFill>
                <a:latin typeface="Monotype Corsiva" panose="03010101010201010101" pitchFamily="66" charset="0"/>
              </a:rPr>
              <a:t>Урок</a:t>
            </a:r>
          </a:p>
          <a:p>
            <a:pPr algn="ctr"/>
            <a:r>
              <a:rPr lang="uk-UA" sz="4800" b="1" dirty="0">
                <a:solidFill>
                  <a:schemeClr val="bg1"/>
                </a:solidFill>
                <a:latin typeface="Monotype Corsiva" panose="03010101010201010101" pitchFamily="66" charset="0"/>
              </a:rPr>
              <a:t>№1</a:t>
            </a:r>
            <a:endParaRPr lang="ru-RU" sz="4800" b="1" dirty="0">
              <a:solidFill>
                <a:schemeClr val="bg1"/>
              </a:solidFill>
              <a:latin typeface="Monotype Corsiva" panose="03010101010201010101" pitchFamily="66" charset="0"/>
            </a:endParaRPr>
          </a:p>
        </p:txBody>
      </p:sp>
      <p:sp>
        <p:nvSpPr>
          <p:cNvPr id="7" name="TextBox 6">
            <a:extLst>
              <a:ext uri="{FF2B5EF4-FFF2-40B4-BE49-F238E27FC236}">
                <a16:creationId xmlns:a16="http://schemas.microsoft.com/office/drawing/2014/main" id="{9CBD5F42-DCD4-4828-A98A-C0B8D74F6F8F}"/>
              </a:ext>
            </a:extLst>
          </p:cNvPr>
          <p:cNvSpPr txBox="1"/>
          <p:nvPr/>
        </p:nvSpPr>
        <p:spPr>
          <a:xfrm>
            <a:off x="850106" y="368121"/>
            <a:ext cx="2402230" cy="400110"/>
          </a:xfrm>
          <a:prstGeom prst="rect">
            <a:avLst/>
          </a:prstGeom>
          <a:noFill/>
        </p:spPr>
        <p:txBody>
          <a:bodyPr wrap="square" rtlCol="0">
            <a:spAutoFit/>
          </a:bodyPr>
          <a:lstStyle/>
          <a:p>
            <a:pPr algn="ctr"/>
            <a:r>
              <a:rPr lang="uk-UA" sz="2000" b="1" dirty="0">
                <a:solidFill>
                  <a:schemeClr val="bg1"/>
                </a:solidFill>
              </a:rPr>
              <a:t>Інформатика</a:t>
            </a:r>
            <a:endParaRPr lang="ru-RU" sz="2000" b="1" dirty="0">
              <a:solidFill>
                <a:schemeClr val="bg1"/>
              </a:solidFill>
            </a:endParaRPr>
          </a:p>
        </p:txBody>
      </p:sp>
      <p:sp>
        <p:nvSpPr>
          <p:cNvPr id="2" name="Прямокутник 1">
            <a:extLst>
              <a:ext uri="{FF2B5EF4-FFF2-40B4-BE49-F238E27FC236}">
                <a16:creationId xmlns:a16="http://schemas.microsoft.com/office/drawing/2014/main" id="{4A19F534-41E8-443E-87D2-019F924CBD96}"/>
              </a:ext>
            </a:extLst>
          </p:cNvPr>
          <p:cNvSpPr/>
          <p:nvPr/>
        </p:nvSpPr>
        <p:spPr>
          <a:xfrm>
            <a:off x="3046982" y="4081108"/>
            <a:ext cx="9026115" cy="2554545"/>
          </a:xfrm>
          <a:prstGeom prst="rect">
            <a:avLst/>
          </a:prstGeom>
        </p:spPr>
        <p:txBody>
          <a:bodyPr wrap="square">
            <a:spAutoFit/>
          </a:bodyPr>
          <a:lstStyle/>
          <a:p>
            <a:pPr algn="ctr"/>
            <a:r>
              <a:rPr lang="uk-UA" sz="4000" b="1" dirty="0">
                <a:solidFill>
                  <a:srgbClr val="584332"/>
                </a:solidFill>
              </a:rPr>
              <a:t>Правила поведінки і безпеки життєдіяльності (БЖ) в комп’ютерному класі. Анімація. Види анімації. Комп’ютерна анімація.</a:t>
            </a:r>
          </a:p>
        </p:txBody>
      </p:sp>
      <p:pic>
        <p:nvPicPr>
          <p:cNvPr id="1026" name="Picture 2">
            <a:extLst>
              <a:ext uri="{FF2B5EF4-FFF2-40B4-BE49-F238E27FC236}">
                <a16:creationId xmlns:a16="http://schemas.microsoft.com/office/drawing/2014/main" id="{D37F4B02-7CE4-404D-899F-E4A1B72BA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288" y="205209"/>
            <a:ext cx="5444676" cy="3623949"/>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D326766C-D971-4568-853F-3077331E9E22}"/>
              </a:ext>
            </a:extLst>
          </p:cNvPr>
          <p:cNvSpPr/>
          <p:nvPr/>
        </p:nvSpPr>
        <p:spPr>
          <a:xfrm>
            <a:off x="2099590" y="1237742"/>
            <a:ext cx="9941613" cy="3114597"/>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Лялькова анімація </a:t>
            </a:r>
            <a:r>
              <a:rPr lang="uk-UA" sz="4000" b="1" dirty="0">
                <a:solidFill>
                  <a:schemeClr val="bg1"/>
                </a:solidFill>
              </a:rPr>
              <a:t>полягає у тому, що в просторі розміщуються об’єкти і кадр фіксує їхнє положення. Потім положення об’єктів змінюється і знову фіксується наступним кадром. </a:t>
            </a:r>
          </a:p>
        </p:txBody>
      </p:sp>
      <p:pic>
        <p:nvPicPr>
          <p:cNvPr id="9" name="Рисунок 8">
            <a:extLst>
              <a:ext uri="{FF2B5EF4-FFF2-40B4-BE49-F238E27FC236}">
                <a16:creationId xmlns:a16="http://schemas.microsoft.com/office/drawing/2014/main" id="{AD75219B-0697-45F9-BA83-222FF423DF15}"/>
              </a:ext>
            </a:extLst>
          </p:cNvPr>
          <p:cNvPicPr>
            <a:picLocks noChangeAspect="1"/>
          </p:cNvPicPr>
          <p:nvPr/>
        </p:nvPicPr>
        <p:blipFill>
          <a:blip r:embed="rId2" cstate="print"/>
          <a:stretch>
            <a:fillRect/>
          </a:stretch>
        </p:blipFill>
        <p:spPr>
          <a:xfrm>
            <a:off x="0" y="1237741"/>
            <a:ext cx="2099590" cy="3114597"/>
          </a:xfrm>
          <a:prstGeom prst="rect">
            <a:avLst/>
          </a:prstGeom>
        </p:spPr>
      </p:pic>
      <p:pic>
        <p:nvPicPr>
          <p:cNvPr id="8194" name="Picture 2" descr="Stop-motion анімація: 10 кращих мультфільмів">
            <a:extLst>
              <a:ext uri="{FF2B5EF4-FFF2-40B4-BE49-F238E27FC236}">
                <a16:creationId xmlns:a16="http://schemas.microsoft.com/office/drawing/2014/main" id="{499DAA84-C9AE-4CCD-80F0-5D75D390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31" y="4494749"/>
            <a:ext cx="3333750" cy="2143125"/>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Латышская кукольная анимация &amp;quot;АВ-студии&amp;quot;, Латвия, кинофильм Латышская  кукольная анимация &amp;quot;АВ-студии&amp;quot; - трейлер, рецензия | Time Out">
            <a:extLst>
              <a:ext uri="{FF2B5EF4-FFF2-40B4-BE49-F238E27FC236}">
                <a16:creationId xmlns:a16="http://schemas.microsoft.com/office/drawing/2014/main" id="{59E0DC56-1640-4F70-9C6E-FB6B44C9C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46" y="4482048"/>
            <a:ext cx="3333751" cy="2155826"/>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8" name="Picture 6" descr="Покадровая кукольная анимация | Пикабу">
            <a:extLst>
              <a:ext uri="{FF2B5EF4-FFF2-40B4-BE49-F238E27FC236}">
                <a16:creationId xmlns:a16="http://schemas.microsoft.com/office/drawing/2014/main" id="{EB7EFF2C-65BE-442E-AAAF-F29B611B6E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0962" y="4482048"/>
            <a:ext cx="2995034" cy="2151762"/>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0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0F6C3799-8F7C-4E4B-8154-19330B97F30F}"/>
              </a:ext>
            </a:extLst>
          </p:cNvPr>
          <p:cNvSpPr/>
          <p:nvPr/>
        </p:nvSpPr>
        <p:spPr>
          <a:xfrm>
            <a:off x="2099590" y="1237742"/>
            <a:ext cx="9941613" cy="2671649"/>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Пластилінова анімація  </a:t>
            </a:r>
            <a:r>
              <a:rPr lang="uk-UA" sz="4000" b="1" dirty="0">
                <a:solidFill>
                  <a:schemeClr val="bg1"/>
                </a:solidFill>
              </a:rPr>
              <a:t>полягає в тому, що фільми робляться шляхом </a:t>
            </a:r>
            <a:r>
              <a:rPr lang="uk-UA" sz="4000" b="1" dirty="0" err="1">
                <a:solidFill>
                  <a:schemeClr val="bg1"/>
                </a:solidFill>
              </a:rPr>
              <a:t>покадрової</a:t>
            </a:r>
            <a:r>
              <a:rPr lang="uk-UA" sz="4000" b="1" dirty="0">
                <a:solidFill>
                  <a:schemeClr val="bg1"/>
                </a:solidFill>
              </a:rPr>
              <a:t> зйомки пластилінових об'єктів зі зміною цих об'єктів у проміжках між кадрами. </a:t>
            </a:r>
          </a:p>
        </p:txBody>
      </p:sp>
      <p:pic>
        <p:nvPicPr>
          <p:cNvPr id="9" name="Рисунок 8">
            <a:extLst>
              <a:ext uri="{FF2B5EF4-FFF2-40B4-BE49-F238E27FC236}">
                <a16:creationId xmlns:a16="http://schemas.microsoft.com/office/drawing/2014/main" id="{663E7A0A-8009-4095-B734-7E8CDE61892A}"/>
              </a:ext>
            </a:extLst>
          </p:cNvPr>
          <p:cNvPicPr>
            <a:picLocks noChangeAspect="1"/>
          </p:cNvPicPr>
          <p:nvPr/>
        </p:nvPicPr>
        <p:blipFill>
          <a:blip r:embed="rId2" cstate="print"/>
          <a:stretch>
            <a:fillRect/>
          </a:stretch>
        </p:blipFill>
        <p:spPr>
          <a:xfrm>
            <a:off x="150797" y="1237742"/>
            <a:ext cx="1749287" cy="2594947"/>
          </a:xfrm>
          <a:prstGeom prst="rect">
            <a:avLst/>
          </a:prstGeom>
        </p:spPr>
      </p:pic>
      <p:pic>
        <p:nvPicPr>
          <p:cNvPr id="9218" name="Picture 2" descr="12 июня в 14-00 — Мастер-класс «Пластилиновые миры» — ПУНКТУМ">
            <a:extLst>
              <a:ext uri="{FF2B5EF4-FFF2-40B4-BE49-F238E27FC236}">
                <a16:creationId xmlns:a16="http://schemas.microsoft.com/office/drawing/2014/main" id="{420FAA22-34AA-425B-BC2A-6529AC56F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7" y="4202622"/>
            <a:ext cx="3145906" cy="235639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Вечір української анімації — Платформа — Афіша">
            <a:extLst>
              <a:ext uri="{FF2B5EF4-FFF2-40B4-BE49-F238E27FC236}">
                <a16:creationId xmlns:a16="http://schemas.microsoft.com/office/drawing/2014/main" id="{53B50589-9337-408B-9EF4-FB35C1041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389" y="4202622"/>
            <a:ext cx="4055561" cy="235639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Пластилінова ворона — Вікіпедія">
            <a:extLst>
              <a:ext uri="{FF2B5EF4-FFF2-40B4-BE49-F238E27FC236}">
                <a16:creationId xmlns:a16="http://schemas.microsoft.com/office/drawing/2014/main" id="{A69940C6-B2B8-4F09-966D-78E722CEC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796" y="4202622"/>
            <a:ext cx="3145907" cy="2359430"/>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18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0F6C3799-8F7C-4E4B-8154-19330B97F30F}"/>
              </a:ext>
            </a:extLst>
          </p:cNvPr>
          <p:cNvSpPr/>
          <p:nvPr/>
        </p:nvSpPr>
        <p:spPr>
          <a:xfrm>
            <a:off x="2099590" y="1237743"/>
            <a:ext cx="9941613" cy="2191258"/>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Сипка анімація </a:t>
            </a:r>
            <a:r>
              <a:rPr lang="uk-UA" sz="4000" b="1" dirty="0">
                <a:solidFill>
                  <a:schemeClr val="bg1"/>
                </a:solidFill>
              </a:rPr>
              <a:t>полягає у тому, що зображення створюється за допомогою сипким матеріалів, наприклад піску. </a:t>
            </a:r>
          </a:p>
        </p:txBody>
      </p:sp>
      <p:pic>
        <p:nvPicPr>
          <p:cNvPr id="9" name="Рисунок 8">
            <a:extLst>
              <a:ext uri="{FF2B5EF4-FFF2-40B4-BE49-F238E27FC236}">
                <a16:creationId xmlns:a16="http://schemas.microsoft.com/office/drawing/2014/main" id="{663E7A0A-8009-4095-B734-7E8CDE61892A}"/>
              </a:ext>
            </a:extLst>
          </p:cNvPr>
          <p:cNvPicPr>
            <a:picLocks noChangeAspect="1"/>
          </p:cNvPicPr>
          <p:nvPr/>
        </p:nvPicPr>
        <p:blipFill>
          <a:blip r:embed="rId2" cstate="print"/>
          <a:stretch>
            <a:fillRect/>
          </a:stretch>
        </p:blipFill>
        <p:spPr>
          <a:xfrm>
            <a:off x="526637" y="1237743"/>
            <a:ext cx="1566591" cy="2323930"/>
          </a:xfrm>
          <a:prstGeom prst="rect">
            <a:avLst/>
          </a:prstGeom>
        </p:spPr>
      </p:pic>
      <p:pic>
        <p:nvPicPr>
          <p:cNvPr id="10242" name="Picture 2" descr="Песочная анимация • ТВОРЧЕСТВО В ПЕТЕРБУРГЕ">
            <a:extLst>
              <a:ext uri="{FF2B5EF4-FFF2-40B4-BE49-F238E27FC236}">
                <a16:creationId xmlns:a16="http://schemas.microsoft.com/office/drawing/2014/main" id="{066E6205-ADDC-48DE-A63A-EB9E3DDC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781" y="3693527"/>
            <a:ext cx="5326438" cy="2954509"/>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1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0F6C3799-8F7C-4E4B-8154-19330B97F30F}"/>
              </a:ext>
            </a:extLst>
          </p:cNvPr>
          <p:cNvSpPr/>
          <p:nvPr/>
        </p:nvSpPr>
        <p:spPr>
          <a:xfrm>
            <a:off x="2099590" y="1237743"/>
            <a:ext cx="9941613" cy="3122222"/>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Перекладана анімація </a:t>
            </a:r>
            <a:r>
              <a:rPr lang="uk-UA" sz="4000" b="1" dirty="0">
                <a:solidFill>
                  <a:schemeClr val="bg1"/>
                </a:solidFill>
              </a:rPr>
              <a:t>полягає проміжне місце між мальованою та об'ємною. Ляльки рухаються не в тримірному просторі, а тільки в площині екрану — горизонтально й вертикально.</a:t>
            </a:r>
          </a:p>
        </p:txBody>
      </p:sp>
      <p:pic>
        <p:nvPicPr>
          <p:cNvPr id="9" name="Рисунок 8">
            <a:extLst>
              <a:ext uri="{FF2B5EF4-FFF2-40B4-BE49-F238E27FC236}">
                <a16:creationId xmlns:a16="http://schemas.microsoft.com/office/drawing/2014/main" id="{663E7A0A-8009-4095-B734-7E8CDE61892A}"/>
              </a:ext>
            </a:extLst>
          </p:cNvPr>
          <p:cNvPicPr>
            <a:picLocks noChangeAspect="1"/>
          </p:cNvPicPr>
          <p:nvPr/>
        </p:nvPicPr>
        <p:blipFill>
          <a:blip r:embed="rId2" cstate="print"/>
          <a:stretch>
            <a:fillRect/>
          </a:stretch>
        </p:blipFill>
        <p:spPr>
          <a:xfrm>
            <a:off x="150797" y="1516039"/>
            <a:ext cx="1800992" cy="2671648"/>
          </a:xfrm>
          <a:prstGeom prst="rect">
            <a:avLst/>
          </a:prstGeom>
        </p:spPr>
      </p:pic>
      <p:pic>
        <p:nvPicPr>
          <p:cNvPr id="11268" name="Picture 4" descr="Примеры перекладной анимации • Set-animator.ru">
            <a:extLst>
              <a:ext uri="{FF2B5EF4-FFF2-40B4-BE49-F238E27FC236}">
                <a16:creationId xmlns:a16="http://schemas.microsoft.com/office/drawing/2014/main" id="{5BD11969-B2B1-4960-9487-A30CE7DBD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982" y="4572818"/>
            <a:ext cx="3702544" cy="2073425"/>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67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0F6C3799-8F7C-4E4B-8154-19330B97F30F}"/>
              </a:ext>
            </a:extLst>
          </p:cNvPr>
          <p:cNvSpPr/>
          <p:nvPr/>
        </p:nvSpPr>
        <p:spPr>
          <a:xfrm>
            <a:off x="2099590" y="1396769"/>
            <a:ext cx="9941613" cy="2393353"/>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Голчаста анімація </a:t>
            </a:r>
            <a:r>
              <a:rPr lang="uk-UA" sz="4000" b="1" dirty="0">
                <a:solidFill>
                  <a:schemeClr val="bg1"/>
                </a:solidFill>
              </a:rPr>
              <a:t>полягає у тому, що мультиплікація, що досягається за допомогою переміщення шпильок з голівками.</a:t>
            </a:r>
          </a:p>
        </p:txBody>
      </p:sp>
      <p:pic>
        <p:nvPicPr>
          <p:cNvPr id="9" name="Рисунок 8">
            <a:extLst>
              <a:ext uri="{FF2B5EF4-FFF2-40B4-BE49-F238E27FC236}">
                <a16:creationId xmlns:a16="http://schemas.microsoft.com/office/drawing/2014/main" id="{663E7A0A-8009-4095-B734-7E8CDE61892A}"/>
              </a:ext>
            </a:extLst>
          </p:cNvPr>
          <p:cNvPicPr>
            <a:picLocks noChangeAspect="1"/>
          </p:cNvPicPr>
          <p:nvPr/>
        </p:nvPicPr>
        <p:blipFill>
          <a:blip r:embed="rId2" cstate="print"/>
          <a:stretch>
            <a:fillRect/>
          </a:stretch>
        </p:blipFill>
        <p:spPr>
          <a:xfrm>
            <a:off x="150797" y="1257621"/>
            <a:ext cx="1800992" cy="2671648"/>
          </a:xfrm>
          <a:prstGeom prst="rect">
            <a:avLst/>
          </a:prstGeom>
        </p:spPr>
      </p:pic>
      <p:pic>
        <p:nvPicPr>
          <p:cNvPr id="2" name="Рисунок 1">
            <a:extLst>
              <a:ext uri="{FF2B5EF4-FFF2-40B4-BE49-F238E27FC236}">
                <a16:creationId xmlns:a16="http://schemas.microsoft.com/office/drawing/2014/main" id="{569DA000-FCE9-457A-8AB3-DF925E2C630D}"/>
              </a:ext>
            </a:extLst>
          </p:cNvPr>
          <p:cNvPicPr>
            <a:picLocks noChangeAspect="1"/>
          </p:cNvPicPr>
          <p:nvPr/>
        </p:nvPicPr>
        <p:blipFill>
          <a:blip r:embed="rId3"/>
          <a:stretch>
            <a:fillRect/>
          </a:stretch>
        </p:blipFill>
        <p:spPr>
          <a:xfrm>
            <a:off x="4810538" y="3929269"/>
            <a:ext cx="3730488" cy="2797866"/>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608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Скругленный прямоугольник 8">
            <a:extLst>
              <a:ext uri="{FF2B5EF4-FFF2-40B4-BE49-F238E27FC236}">
                <a16:creationId xmlns:a16="http://schemas.microsoft.com/office/drawing/2014/main" id="{0F6C3799-8F7C-4E4B-8154-19330B97F30F}"/>
              </a:ext>
            </a:extLst>
          </p:cNvPr>
          <p:cNvSpPr/>
          <p:nvPr/>
        </p:nvSpPr>
        <p:spPr>
          <a:xfrm>
            <a:off x="2099590" y="1396770"/>
            <a:ext cx="9941613" cy="1531962"/>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Тіньова анімація </a:t>
            </a:r>
            <a:r>
              <a:rPr lang="uk-UA" sz="4000" b="1" dirty="0">
                <a:solidFill>
                  <a:schemeClr val="bg1"/>
                </a:solidFill>
              </a:rPr>
              <a:t>— першовідкривачем вважають Л. </a:t>
            </a:r>
            <a:r>
              <a:rPr lang="uk-UA" sz="4000" b="1" dirty="0" err="1">
                <a:solidFill>
                  <a:schemeClr val="bg1"/>
                </a:solidFill>
              </a:rPr>
              <a:t>Рейнегера</a:t>
            </a:r>
            <a:r>
              <a:rPr lang="uk-UA" sz="4000" b="1" dirty="0">
                <a:solidFill>
                  <a:schemeClr val="bg1"/>
                </a:solidFill>
              </a:rPr>
              <a:t>.</a:t>
            </a:r>
          </a:p>
        </p:txBody>
      </p:sp>
      <p:pic>
        <p:nvPicPr>
          <p:cNvPr id="9" name="Рисунок 8">
            <a:extLst>
              <a:ext uri="{FF2B5EF4-FFF2-40B4-BE49-F238E27FC236}">
                <a16:creationId xmlns:a16="http://schemas.microsoft.com/office/drawing/2014/main" id="{663E7A0A-8009-4095-B734-7E8CDE61892A}"/>
              </a:ext>
            </a:extLst>
          </p:cNvPr>
          <p:cNvPicPr>
            <a:picLocks noChangeAspect="1"/>
          </p:cNvPicPr>
          <p:nvPr/>
        </p:nvPicPr>
        <p:blipFill>
          <a:blip r:embed="rId2" cstate="print"/>
          <a:stretch>
            <a:fillRect/>
          </a:stretch>
        </p:blipFill>
        <p:spPr>
          <a:xfrm>
            <a:off x="251651" y="1088063"/>
            <a:ext cx="1643013" cy="2437297"/>
          </a:xfrm>
          <a:prstGeom prst="rect">
            <a:avLst/>
          </a:prstGeom>
        </p:spPr>
      </p:pic>
      <p:pic>
        <p:nvPicPr>
          <p:cNvPr id="12290" name="Picture 2" descr="Театр тіней «Fireflies» везе до Львова своє нове шоу «Shadow space» (ФОТО)  | То є Львів.">
            <a:extLst>
              <a:ext uri="{FF2B5EF4-FFF2-40B4-BE49-F238E27FC236}">
                <a16:creationId xmlns:a16="http://schemas.microsoft.com/office/drawing/2014/main" id="{E7B1C8E7-D256-4BA4-AB9C-34F500B2B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13" y="3847612"/>
            <a:ext cx="4572000" cy="2695575"/>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Театр тіней Fireflies підкорив серця рівнян (ФОТО + ВІДЕО) | ОГО">
            <a:extLst>
              <a:ext uri="{FF2B5EF4-FFF2-40B4-BE49-F238E27FC236}">
                <a16:creationId xmlns:a16="http://schemas.microsoft.com/office/drawing/2014/main" id="{C7BE7243-EC88-40E6-86D3-A25DBC6E7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4384" y="3380991"/>
            <a:ext cx="4216262" cy="3162196"/>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9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0" name="Скругленный прямоугольник 8">
            <a:extLst>
              <a:ext uri="{FF2B5EF4-FFF2-40B4-BE49-F238E27FC236}">
                <a16:creationId xmlns:a16="http://schemas.microsoft.com/office/drawing/2014/main" id="{E6CBF7FD-803D-4883-B51A-2AD4B4034B9C}"/>
              </a:ext>
            </a:extLst>
          </p:cNvPr>
          <p:cNvSpPr/>
          <p:nvPr/>
        </p:nvSpPr>
        <p:spPr>
          <a:xfrm>
            <a:off x="2099590" y="1396769"/>
            <a:ext cx="9941613" cy="1903021"/>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a:solidFill>
                  <a:srgbClr val="FFFF00"/>
                </a:solidFill>
              </a:rPr>
              <a:t>Комп'ютерна анімація </a:t>
            </a:r>
            <a:r>
              <a:rPr lang="uk-UA" sz="4000" b="1">
                <a:solidFill>
                  <a:schemeClr val="bg1"/>
                </a:solidFill>
              </a:rPr>
              <a:t>— вид анімації в якому об'єкти створюються з допомогою комп'ютерних засобів.</a:t>
            </a:r>
          </a:p>
        </p:txBody>
      </p:sp>
      <p:pic>
        <p:nvPicPr>
          <p:cNvPr id="11" name="Рисунок 10">
            <a:extLst>
              <a:ext uri="{FF2B5EF4-FFF2-40B4-BE49-F238E27FC236}">
                <a16:creationId xmlns:a16="http://schemas.microsoft.com/office/drawing/2014/main" id="{1E802E22-84D7-4C15-8D48-B8848E7597EC}"/>
              </a:ext>
            </a:extLst>
          </p:cNvPr>
          <p:cNvPicPr>
            <a:picLocks noChangeAspect="1"/>
          </p:cNvPicPr>
          <p:nvPr/>
        </p:nvPicPr>
        <p:blipFill>
          <a:blip r:embed="rId2" cstate="print"/>
          <a:stretch>
            <a:fillRect/>
          </a:stretch>
        </p:blipFill>
        <p:spPr>
          <a:xfrm>
            <a:off x="251651" y="1088063"/>
            <a:ext cx="1643013" cy="2437297"/>
          </a:xfrm>
          <a:prstGeom prst="rect">
            <a:avLst/>
          </a:prstGeom>
        </p:spPr>
      </p:pic>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367666" y="5277385"/>
            <a:ext cx="4689987" cy="1036214"/>
          </a:xfrm>
          <a:prstGeom prst="roundRect">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2-d </a:t>
            </a:r>
            <a:r>
              <a:rPr lang="uk-UA" sz="4000" b="1" dirty="0"/>
              <a:t>анімація </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367666" y="3904967"/>
            <a:ext cx="4689987" cy="103621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3-d </a:t>
            </a:r>
            <a:r>
              <a:rPr lang="uk-UA" sz="4000" b="1" dirty="0"/>
              <a:t>анімація</a:t>
            </a:r>
          </a:p>
        </p:txBody>
      </p:sp>
      <p:pic>
        <p:nvPicPr>
          <p:cNvPr id="14338" name="Picture 2" descr="Что такое 2D анимация - Простая 2D анимация">
            <a:extLst>
              <a:ext uri="{FF2B5EF4-FFF2-40B4-BE49-F238E27FC236}">
                <a16:creationId xmlns:a16="http://schemas.microsoft.com/office/drawing/2014/main" id="{EB06B940-52B0-4F0E-A1F8-F8D16FEAF9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3801" y="5132008"/>
            <a:ext cx="2737402" cy="152121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42" name="Picture 6" descr="Компьютерная 3D анимация - Заказать трехмерную анимацию">
            <a:extLst>
              <a:ext uri="{FF2B5EF4-FFF2-40B4-BE49-F238E27FC236}">
                <a16:creationId xmlns:a16="http://schemas.microsoft.com/office/drawing/2014/main" id="{796074F6-D495-4011-80D7-7FD5BB3227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887" y="3662467"/>
            <a:ext cx="3644081" cy="1521214"/>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8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fade">
                                      <p:cBhvr>
                                        <p:cTn id="18"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316354" y="1326274"/>
            <a:ext cx="11559292" cy="1036214"/>
          </a:xfrm>
          <a:prstGeom prst="roundRect">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Класифікація за методом </a:t>
            </a:r>
            <a:r>
              <a:rPr lang="uk-UA" sz="4000" b="1" dirty="0" err="1"/>
              <a:t>анімування</a:t>
            </a:r>
            <a:endParaRPr lang="uk-UA" sz="4000" b="1" dirty="0"/>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316352" y="2570252"/>
            <a:ext cx="3765317" cy="19252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Покадрова технологія </a:t>
            </a:r>
          </a:p>
        </p:txBody>
      </p:sp>
      <p:sp>
        <p:nvSpPr>
          <p:cNvPr id="14" name="Прямокутник: округлені кути 13">
            <a:extLst>
              <a:ext uri="{FF2B5EF4-FFF2-40B4-BE49-F238E27FC236}">
                <a16:creationId xmlns:a16="http://schemas.microsoft.com/office/drawing/2014/main" id="{9841CA82-BE3D-4D0E-83B0-FD074291A143}"/>
              </a:ext>
            </a:extLst>
          </p:cNvPr>
          <p:cNvSpPr/>
          <p:nvPr/>
        </p:nvSpPr>
        <p:spPr>
          <a:xfrm>
            <a:off x="4213341" y="2570252"/>
            <a:ext cx="3765318" cy="19252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Технологія «Ключових кадрів»</a:t>
            </a:r>
          </a:p>
        </p:txBody>
      </p:sp>
      <p:sp>
        <p:nvSpPr>
          <p:cNvPr id="15" name="Прямокутник: округлені кути 14">
            <a:extLst>
              <a:ext uri="{FF2B5EF4-FFF2-40B4-BE49-F238E27FC236}">
                <a16:creationId xmlns:a16="http://schemas.microsoft.com/office/drawing/2014/main" id="{1B9DFB57-3DC6-43AB-A664-6B1AF8B9418C}"/>
              </a:ext>
            </a:extLst>
          </p:cNvPr>
          <p:cNvSpPr/>
          <p:nvPr/>
        </p:nvSpPr>
        <p:spPr>
          <a:xfrm>
            <a:off x="8110330" y="2570252"/>
            <a:ext cx="3765318" cy="19252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Технологія «Захоплення руху»</a:t>
            </a:r>
          </a:p>
        </p:txBody>
      </p:sp>
      <p:pic>
        <p:nvPicPr>
          <p:cNvPr id="2" name="Рисунок 1">
            <a:extLst>
              <a:ext uri="{FF2B5EF4-FFF2-40B4-BE49-F238E27FC236}">
                <a16:creationId xmlns:a16="http://schemas.microsoft.com/office/drawing/2014/main" id="{22AD0317-F620-4D3E-8331-211AE47B6160}"/>
              </a:ext>
            </a:extLst>
          </p:cNvPr>
          <p:cNvPicPr>
            <a:picLocks noChangeAspect="1"/>
          </p:cNvPicPr>
          <p:nvPr/>
        </p:nvPicPr>
        <p:blipFill>
          <a:blip r:embed="rId2"/>
          <a:stretch>
            <a:fillRect/>
          </a:stretch>
        </p:blipFill>
        <p:spPr>
          <a:xfrm>
            <a:off x="751307" y="4573542"/>
            <a:ext cx="2895405" cy="215596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p:spPr>
      </p:pic>
      <p:pic>
        <p:nvPicPr>
          <p:cNvPr id="1026" name="Picture 2" descr="Редактор ключевых кадров | Уроки Gimp для начинающих, Proshow Producer,  GIMP и Adobe photoshop">
            <a:extLst>
              <a:ext uri="{FF2B5EF4-FFF2-40B4-BE49-F238E27FC236}">
                <a16:creationId xmlns:a16="http://schemas.microsoft.com/office/drawing/2014/main" id="{93DEFCF1-42BD-4F8A-8A63-7F905CAC2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97" y="4590437"/>
            <a:ext cx="2895405" cy="2139068"/>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Захоплення руху — Вікіпедія">
            <a:extLst>
              <a:ext uri="{FF2B5EF4-FFF2-40B4-BE49-F238E27FC236}">
                <a16:creationId xmlns:a16="http://schemas.microsoft.com/office/drawing/2014/main" id="{95B86B35-198F-4632-B0A1-676F6D318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5287" y="4590437"/>
            <a:ext cx="2895406" cy="2066267"/>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316354" y="1326274"/>
            <a:ext cx="11559292" cy="1215272"/>
          </a:xfrm>
          <a:prstGeom prst="roundRect">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Класифікація за типом змінюваних параметрів об'єктів</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316354" y="2715544"/>
            <a:ext cx="3058906" cy="160090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Технології руху </a:t>
            </a:r>
          </a:p>
        </p:txBody>
      </p:sp>
      <p:sp>
        <p:nvSpPr>
          <p:cNvPr id="14" name="Прямокутник: округлені кути 13">
            <a:extLst>
              <a:ext uri="{FF2B5EF4-FFF2-40B4-BE49-F238E27FC236}">
                <a16:creationId xmlns:a16="http://schemas.microsoft.com/office/drawing/2014/main" id="{9841CA82-BE3D-4D0E-83B0-FD074291A143}"/>
              </a:ext>
            </a:extLst>
          </p:cNvPr>
          <p:cNvSpPr/>
          <p:nvPr/>
        </p:nvSpPr>
        <p:spPr>
          <a:xfrm>
            <a:off x="3896140" y="2715545"/>
            <a:ext cx="4399722" cy="16009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Технології форми «</a:t>
            </a:r>
            <a:r>
              <a:rPr lang="uk-UA" sz="4000" b="1" dirty="0" err="1"/>
              <a:t>Морфінг</a:t>
            </a:r>
            <a:r>
              <a:rPr lang="uk-UA" sz="4000" b="1" dirty="0"/>
              <a:t>»</a:t>
            </a:r>
          </a:p>
        </p:txBody>
      </p:sp>
      <p:sp>
        <p:nvSpPr>
          <p:cNvPr id="15" name="Прямокутник: округлені кути 14">
            <a:extLst>
              <a:ext uri="{FF2B5EF4-FFF2-40B4-BE49-F238E27FC236}">
                <a16:creationId xmlns:a16="http://schemas.microsoft.com/office/drawing/2014/main" id="{1B9DFB57-3DC6-43AB-A664-6B1AF8B9418C}"/>
              </a:ext>
            </a:extLst>
          </p:cNvPr>
          <p:cNvSpPr/>
          <p:nvPr/>
        </p:nvSpPr>
        <p:spPr>
          <a:xfrm>
            <a:off x="8816741" y="2715545"/>
            <a:ext cx="3058907" cy="1600910"/>
          </a:xfrm>
          <a:prstGeom prst="roundRect">
            <a:avLst/>
          </a:prstGeom>
          <a:solidFill>
            <a:schemeClr val="accent2"/>
          </a:solidFill>
          <a:ln>
            <a:solidFill>
              <a:srgbClr val="5843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Анімація кольору</a:t>
            </a:r>
          </a:p>
        </p:txBody>
      </p:sp>
      <p:pic>
        <p:nvPicPr>
          <p:cNvPr id="2052" name="Picture 4" descr="Захват движения: велоцирапторы из фильма «Мир Юрского периода» | Пикабу">
            <a:extLst>
              <a:ext uri="{FF2B5EF4-FFF2-40B4-BE49-F238E27FC236}">
                <a16:creationId xmlns:a16="http://schemas.microsoft.com/office/drawing/2014/main" id="{6A2C91BB-6C96-4A68-B888-AD5436FE35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54" y="4573855"/>
            <a:ext cx="3058907" cy="2052894"/>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Учимся морфингу. Урок 1 | КомпьютерПресс">
            <a:extLst>
              <a:ext uri="{FF2B5EF4-FFF2-40B4-BE49-F238E27FC236}">
                <a16:creationId xmlns:a16="http://schemas.microsoft.com/office/drawing/2014/main" id="{106CA3EF-A46D-482C-A679-5036E9D74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546" y="4453212"/>
            <a:ext cx="3058907" cy="2294180"/>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Гиф анимация Движущиеся линии с переливами разного цвета">
            <a:extLst>
              <a:ext uri="{FF2B5EF4-FFF2-40B4-BE49-F238E27FC236}">
                <a16:creationId xmlns:a16="http://schemas.microsoft.com/office/drawing/2014/main" id="{0FC6787E-2984-4620-A1C2-7003662E726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47920" y="4430201"/>
            <a:ext cx="2196548" cy="2196548"/>
          </a:xfrm>
          <a:prstGeom prst="rect">
            <a:avLst/>
          </a:prstGeom>
          <a:noFill/>
          <a:ln w="38100">
            <a:solidFill>
              <a:srgbClr val="58433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5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2058"/>
                                        </p:tgtEl>
                                        <p:attrNameLst>
                                          <p:attrName>style.visibility</p:attrName>
                                        </p:attrNameLst>
                                      </p:cBhvr>
                                      <p:to>
                                        <p:strVal val="visible"/>
                                      </p:to>
                                    </p:set>
                                    <p:animEffect transition="in" filter="fade">
                                      <p:cBhvr>
                                        <p:cTn id="26"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6414052"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rgbClr val="FFFF00"/>
                </a:solidFill>
              </a:rPr>
              <a:t>Стиск і розтягання.</a:t>
            </a:r>
          </a:p>
          <a:p>
            <a:pPr algn="ctr"/>
            <a:r>
              <a:rPr lang="uk-UA" sz="3200" b="1" dirty="0"/>
              <a:t>Головним правилом при цьому є постійний об’єм – якщо персонаж розтягли (</a:t>
            </a:r>
            <a:r>
              <a:rPr lang="en-US" sz="3200" b="1" dirty="0"/>
              <a:t>stretch – </a:t>
            </a:r>
            <a:r>
              <a:rPr lang="uk-UA" sz="3200" b="1" dirty="0"/>
              <a:t>деформація по осі </a:t>
            </a:r>
            <a:r>
              <a:rPr lang="en-US" sz="3200" b="1" dirty="0"/>
              <a:t>Y), </a:t>
            </a:r>
            <a:r>
              <a:rPr lang="uk-UA" sz="3200" b="1" dirty="0"/>
              <a:t>те він обов'язково повинен бути стиснутий для збереження об’єму свого тіла (</a:t>
            </a:r>
            <a:r>
              <a:rPr lang="en-US" sz="3200" b="1" dirty="0"/>
              <a:t>squash - </a:t>
            </a:r>
            <a:r>
              <a:rPr lang="uk-UA" sz="3200" b="1" dirty="0"/>
              <a:t>деформація по осі </a:t>
            </a:r>
            <a:r>
              <a:rPr lang="en-US" sz="3200" b="1" dirty="0"/>
              <a:t>X).</a:t>
            </a:r>
            <a:endParaRPr lang="uk-UA" sz="3200" b="1" dirty="0"/>
          </a:p>
        </p:txBody>
      </p:sp>
      <p:pic>
        <p:nvPicPr>
          <p:cNvPr id="3" name="Picture 2" descr="Принципы классической мультипликации">
            <a:extLst>
              <a:ext uri="{FF2B5EF4-FFF2-40B4-BE49-F238E27FC236}">
                <a16:creationId xmlns:a16="http://schemas.microsoft.com/office/drawing/2014/main" id="{BA418061-EF55-4170-B524-FC79E4550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870" y="2420305"/>
            <a:ext cx="4903304" cy="404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50048" y="2205915"/>
            <a:ext cx="923973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uk-UA" sz="3600" b="1" dirty="0">
              <a:solidFill>
                <a:srgbClr val="584332"/>
              </a:solidFill>
              <a:latin typeface="+mn-lt"/>
            </a:endParaRPr>
          </a:p>
        </p:txBody>
      </p:sp>
      <p:sp>
        <p:nvSpPr>
          <p:cNvPr id="15" name="TextBox 14"/>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21" name="Дата 7"/>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5" name="Прямокутник 4">
            <a:extLst>
              <a:ext uri="{FF2B5EF4-FFF2-40B4-BE49-F238E27FC236}">
                <a16:creationId xmlns:a16="http://schemas.microsoft.com/office/drawing/2014/main" id="{54267D51-8318-448A-9EB5-607A77EE81B9}"/>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a:solidFill>
                  <a:schemeClr val="bg1"/>
                </a:solidFill>
              </a:rPr>
              <a:t>Повторимо правила </a:t>
            </a:r>
            <a:r>
              <a:rPr lang="uk-UA" sz="2000" b="1" dirty="0">
                <a:solidFill>
                  <a:schemeClr val="bg1"/>
                </a:solidFill>
              </a:rPr>
              <a:t>поведінки та безпеки в комп’ютерному класі</a:t>
            </a:r>
          </a:p>
        </p:txBody>
      </p:sp>
      <p:pic>
        <p:nvPicPr>
          <p:cNvPr id="14" name="Рисунок 13">
            <a:extLst>
              <a:ext uri="{FF2B5EF4-FFF2-40B4-BE49-F238E27FC236}">
                <a16:creationId xmlns:a16="http://schemas.microsoft.com/office/drawing/2014/main" id="{B81BB305-B75F-4716-843D-A2F26D70D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37" y="1421137"/>
            <a:ext cx="2971553" cy="2007863"/>
          </a:xfrm>
          <a:prstGeom prst="rect">
            <a:avLst/>
          </a:prstGeom>
        </p:spPr>
      </p:pic>
      <p:pic>
        <p:nvPicPr>
          <p:cNvPr id="16" name="Рисунок 15">
            <a:extLst>
              <a:ext uri="{FF2B5EF4-FFF2-40B4-BE49-F238E27FC236}">
                <a16:creationId xmlns:a16="http://schemas.microsoft.com/office/drawing/2014/main" id="{4E6CCE0E-8B56-442B-A5CB-9D92FF2A3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761" y="1212037"/>
            <a:ext cx="3590469" cy="2426062"/>
          </a:xfrm>
          <a:prstGeom prst="rect">
            <a:avLst/>
          </a:prstGeom>
        </p:spPr>
      </p:pic>
      <p:pic>
        <p:nvPicPr>
          <p:cNvPr id="17" name="Рисунок 16">
            <a:extLst>
              <a:ext uri="{FF2B5EF4-FFF2-40B4-BE49-F238E27FC236}">
                <a16:creationId xmlns:a16="http://schemas.microsoft.com/office/drawing/2014/main" id="{DFBED0D1-12D2-429A-B050-D2225D5F7E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235" y="1140542"/>
            <a:ext cx="4147128" cy="2802194"/>
          </a:xfrm>
          <a:prstGeom prst="rect">
            <a:avLst/>
          </a:prstGeom>
        </p:spPr>
      </p:pic>
      <p:pic>
        <p:nvPicPr>
          <p:cNvPr id="18" name="Рисунок 17">
            <a:extLst>
              <a:ext uri="{FF2B5EF4-FFF2-40B4-BE49-F238E27FC236}">
                <a16:creationId xmlns:a16="http://schemas.microsoft.com/office/drawing/2014/main" id="{5193288D-247F-4472-A633-DFEE6B6E7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1" r="15910" b="2459"/>
          <a:stretch/>
        </p:blipFill>
        <p:spPr>
          <a:xfrm>
            <a:off x="478637" y="3638099"/>
            <a:ext cx="3216840" cy="3196920"/>
          </a:xfrm>
          <a:prstGeom prst="rect">
            <a:avLst/>
          </a:prstGeom>
        </p:spPr>
      </p:pic>
      <p:pic>
        <p:nvPicPr>
          <p:cNvPr id="19" name="Picture 2" descr="j0281102">
            <a:extLst>
              <a:ext uri="{FF2B5EF4-FFF2-40B4-BE49-F238E27FC236}">
                <a16:creationId xmlns:a16="http://schemas.microsoft.com/office/drawing/2014/main" id="{4F082C19-4827-4D1F-8559-BD8706089E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7385" y="3852646"/>
            <a:ext cx="3079114" cy="289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2CD72713-F446-42E6-9D9A-28EE5B289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146" y="4048892"/>
            <a:ext cx="3699584" cy="2499790"/>
          </a:xfrm>
          <a:prstGeom prst="rect">
            <a:avLst/>
          </a:prstGeom>
        </p:spPr>
      </p:pic>
    </p:spTree>
    <p:extLst>
      <p:ext uri="{BB962C8B-B14F-4D97-AF65-F5344CB8AC3E}">
        <p14:creationId xmlns:p14="http://schemas.microsoft.com/office/powerpoint/2010/main" val="15633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01194"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rgbClr val="FFFF00"/>
                </a:solidFill>
              </a:rPr>
              <a:t>Випередження (чи </a:t>
            </a:r>
            <a:r>
              <a:rPr lang="uk-UA" sz="2800" b="1" dirty="0" err="1">
                <a:solidFill>
                  <a:srgbClr val="FFFF00"/>
                </a:solidFill>
              </a:rPr>
              <a:t>відкатний</a:t>
            </a:r>
            <a:r>
              <a:rPr lang="uk-UA" sz="2800" b="1" dirty="0">
                <a:solidFill>
                  <a:srgbClr val="FFFF00"/>
                </a:solidFill>
              </a:rPr>
              <a:t> рух).</a:t>
            </a:r>
          </a:p>
          <a:p>
            <a:pPr algn="ctr"/>
            <a:r>
              <a:rPr lang="uk-UA" sz="2800" b="1" dirty="0"/>
              <a:t>Перед стрибком людині необхідно присісти, для того щоб кинути що-небудь, руку необхідно завести назад. Такі дії називаються </a:t>
            </a:r>
            <a:r>
              <a:rPr lang="uk-UA" sz="2800" b="1" dirty="0" err="1"/>
              <a:t>відкатними</a:t>
            </a:r>
            <a:r>
              <a:rPr lang="uk-UA" sz="2800" b="1" dirty="0"/>
              <a:t> рухами, тому що перед тим, як зробити щось, персонаж як би відмовляється від дії. Такі рухи підготовлюють глядача до наступної дії персонажа і додають інерцію рухам.</a:t>
            </a:r>
          </a:p>
        </p:txBody>
      </p:sp>
      <p:pic>
        <p:nvPicPr>
          <p:cNvPr id="2050" name="Picture 2" descr="Урок №8. Стрибок в довжину з місця">
            <a:extLst>
              <a:ext uri="{FF2B5EF4-FFF2-40B4-BE49-F238E27FC236}">
                <a16:creationId xmlns:a16="http://schemas.microsoft.com/office/drawing/2014/main" id="{AEB7E2D9-1DC7-4E80-99A8-4841C46F8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274" y="2769699"/>
            <a:ext cx="4308271" cy="354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4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01194"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400" b="1" dirty="0">
                <a:solidFill>
                  <a:srgbClr val="FFFF00"/>
                </a:solidFill>
              </a:rPr>
              <a:t>Сценічність.</a:t>
            </a:r>
          </a:p>
          <a:p>
            <a:pPr algn="ctr"/>
            <a:r>
              <a:rPr lang="uk-UA" sz="3400" b="1" dirty="0"/>
              <a:t>Цей принцип заснований на головному правилі театру. Камера повинна бути розташована так, щоб глядач бачив усі рухи персонажа, а одяг не повинний ховати його рухи, адже усе робиться для глядача.</a:t>
            </a:r>
          </a:p>
        </p:txBody>
      </p:sp>
      <p:pic>
        <p:nvPicPr>
          <p:cNvPr id="3074" name="Picture 2" descr="План культурно-мистецьких заходів на грудень 2019 року">
            <a:extLst>
              <a:ext uri="{FF2B5EF4-FFF2-40B4-BE49-F238E27FC236}">
                <a16:creationId xmlns:a16="http://schemas.microsoft.com/office/drawing/2014/main" id="{A3F953EB-E929-4CE5-9335-A172FBBEE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952" y="2419848"/>
            <a:ext cx="4470816" cy="404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3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01194"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400" b="1" dirty="0">
                <a:solidFill>
                  <a:srgbClr val="FFFF00"/>
                </a:solidFill>
              </a:rPr>
              <a:t>Від пози до пози.</a:t>
            </a:r>
          </a:p>
          <a:p>
            <a:pPr algn="ctr"/>
            <a:r>
              <a:rPr lang="uk-UA" sz="3400" b="1" dirty="0"/>
              <a:t>Принцип "від пози до пози" передбачає попереднє компонування рухів - художник малює основні моменти і розташовує персонажа на сцені, а вже потім асистенти промальовують усі кадри руху.</a:t>
            </a:r>
          </a:p>
        </p:txBody>
      </p:sp>
      <p:pic>
        <p:nvPicPr>
          <p:cNvPr id="4098" name="Picture 2" descr="Как делать энергичную анимацию. Советы и техники от аниматора Skullgirls">
            <a:extLst>
              <a:ext uri="{FF2B5EF4-FFF2-40B4-BE49-F238E27FC236}">
                <a16:creationId xmlns:a16="http://schemas.microsoft.com/office/drawing/2014/main" id="{E08F794D-89F5-49EA-ADA2-93207EDDA7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2674" y="3017923"/>
            <a:ext cx="4418486" cy="295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27698"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solidFill>
                  <a:srgbClr val="FFFF00"/>
                </a:solidFill>
              </a:rPr>
              <a:t>Наскрізний рух.</a:t>
            </a:r>
          </a:p>
          <a:p>
            <a:pPr algn="ctr"/>
            <a:r>
              <a:rPr lang="uk-UA" sz="3600" b="1" dirty="0"/>
              <a:t>Суть принципу полягає в тому, що рух ніколи не повинний припинятися. Наскрізний рух забезпечує безперервність руху і плавність переходу фаз, наприклад, з бігу в крок і навпаки.</a:t>
            </a:r>
          </a:p>
        </p:txBody>
      </p:sp>
      <p:pic>
        <p:nvPicPr>
          <p:cNvPr id="5122" name="Picture 2" descr="Что на самом деле значит виляние хвоста у собак | 🐶жизнь с собакой |  Яндекс Дзен">
            <a:extLst>
              <a:ext uri="{FF2B5EF4-FFF2-40B4-BE49-F238E27FC236}">
                <a16:creationId xmlns:a16="http://schemas.microsoft.com/office/drawing/2014/main" id="{35A839B4-8239-4CEB-9636-82B17DDFE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864" y="3094570"/>
            <a:ext cx="4318083" cy="2692055"/>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5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11872970"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solidFill>
                  <a:srgbClr val="FFFF00"/>
                </a:solidFill>
              </a:rPr>
              <a:t>"Повільний вхід" і "повільний вихід".</a:t>
            </a:r>
          </a:p>
          <a:p>
            <a:pPr algn="ctr"/>
            <a:r>
              <a:rPr lang="uk-UA" sz="4000" b="1" dirty="0"/>
              <a:t>Розробляючи виразні пози, художник вкладає всю свою майстерність, тому що саме ці моменти повинні бути довше видні глядачу. Для цього асистенти домальовують рухи так, що більше всього кадрів виявляється поруч із ключовими позами.</a:t>
            </a:r>
          </a:p>
        </p:txBody>
      </p:sp>
    </p:spTree>
    <p:extLst>
      <p:ext uri="{BB962C8B-B14F-4D97-AF65-F5344CB8AC3E}">
        <p14:creationId xmlns:p14="http://schemas.microsoft.com/office/powerpoint/2010/main" val="258361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27698"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b="1" dirty="0">
                <a:solidFill>
                  <a:srgbClr val="FFFF00"/>
                </a:solidFill>
              </a:rPr>
              <a:t>Рухи по дугах.</a:t>
            </a:r>
          </a:p>
          <a:p>
            <a:pPr algn="ctr"/>
            <a:r>
              <a:rPr lang="uk-UA" sz="3600" b="1" dirty="0"/>
              <a:t>Живі організми завжди пересуваються по дугоподібних траєкторіях. До цього застосовувався метод прямолінійного руху, у зв'язку з чим рухи виглядали механічними - як у роботів.</a:t>
            </a:r>
          </a:p>
        </p:txBody>
      </p:sp>
      <p:pic>
        <p:nvPicPr>
          <p:cNvPr id="6146" name="Picture 2" descr="Задание движения по траектории">
            <a:extLst>
              <a:ext uri="{FF2B5EF4-FFF2-40B4-BE49-F238E27FC236}">
                <a16:creationId xmlns:a16="http://schemas.microsoft.com/office/drawing/2014/main" id="{219D9719-AD93-4529-8D6D-C29E3027B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040" y="3480952"/>
            <a:ext cx="3726410" cy="193191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44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027698"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solidFill>
                  <a:srgbClr val="FFFF00"/>
                </a:solidFill>
              </a:rPr>
              <a:t>Другорядні дії.</a:t>
            </a:r>
          </a:p>
          <a:p>
            <a:pPr algn="ctr"/>
            <a:r>
              <a:rPr lang="uk-UA" sz="4000" b="1" dirty="0"/>
              <a:t>Часто для додання персонажеві більшої виразності використовують вторинні рухи. Вони служать для того, щоб акцентувати увагу на чому-небудь.</a:t>
            </a:r>
          </a:p>
        </p:txBody>
      </p:sp>
      <p:pic>
        <p:nvPicPr>
          <p:cNvPr id="8194" name="Picture 2" descr="12 Принципів анімації">
            <a:extLst>
              <a:ext uri="{FF2B5EF4-FFF2-40B4-BE49-F238E27FC236}">
                <a16:creationId xmlns:a16="http://schemas.microsoft.com/office/drawing/2014/main" id="{1F509717-5531-4FFA-B1FE-BED2C9844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501" y="2856963"/>
            <a:ext cx="4358628" cy="3167270"/>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7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5424185"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solidFill>
                  <a:srgbClr val="FFFF00"/>
                </a:solidFill>
              </a:rPr>
              <a:t>Розрахунок часу.</a:t>
            </a:r>
          </a:p>
          <a:p>
            <a:pPr algn="ctr"/>
            <a:r>
              <a:rPr lang="uk-UA" sz="4000" b="1" dirty="0"/>
              <a:t>Цей принцип дозволяє додати персонажеві вагу і настрій.</a:t>
            </a:r>
          </a:p>
        </p:txBody>
      </p:sp>
      <p:pic>
        <p:nvPicPr>
          <p:cNvPr id="9218" name="Picture 2" descr="12 основних принципів анімації — Вікіпедія">
            <a:extLst>
              <a:ext uri="{FF2B5EF4-FFF2-40B4-BE49-F238E27FC236}">
                <a16:creationId xmlns:a16="http://schemas.microsoft.com/office/drawing/2014/main" id="{1FE6FAE4-3DAB-4DD3-BB5D-0E0E1CAF3E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99585" y="2608608"/>
            <a:ext cx="4623352" cy="346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9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6842168"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solidFill>
                  <a:srgbClr val="FFFF00"/>
                </a:solidFill>
              </a:rPr>
              <a:t>Перебільшення.</a:t>
            </a:r>
          </a:p>
          <a:p>
            <a:pPr algn="ctr"/>
            <a:r>
              <a:rPr lang="uk-UA" sz="4000" b="1" dirty="0"/>
              <a:t>За допомогою перебільшення збільшується емоційний вплив на глядачів, однак, персонаж набуває карикатурного вигляду</a:t>
            </a:r>
            <a:r>
              <a:rPr lang="ru-RU" sz="4000" b="1" dirty="0"/>
              <a:t>.</a:t>
            </a:r>
            <a:endParaRPr lang="uk-UA" sz="4000" b="1" dirty="0"/>
          </a:p>
        </p:txBody>
      </p:sp>
      <p:pic>
        <p:nvPicPr>
          <p:cNvPr id="10242" name="Picture 2" descr="Набір на курс: &amp;quot;Цифрова ілюстрація. Анімація&amp;quot; | ВКонтакте">
            <a:extLst>
              <a:ext uri="{FF2B5EF4-FFF2-40B4-BE49-F238E27FC236}">
                <a16:creationId xmlns:a16="http://schemas.microsoft.com/office/drawing/2014/main" id="{A8903974-E621-403E-A9A6-4A52F2538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305" y="2896717"/>
            <a:ext cx="4638892" cy="3087762"/>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28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186725"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rgbClr val="FFFF00"/>
                </a:solidFill>
              </a:rPr>
              <a:t>Професійний малюнок.</a:t>
            </a:r>
          </a:p>
          <a:p>
            <a:pPr algn="ctr"/>
            <a:r>
              <a:rPr lang="uk-UA" sz="3200" b="1" dirty="0"/>
              <a:t>Малюнок – основа усього. На студії </a:t>
            </a:r>
            <a:r>
              <a:rPr lang="uk-UA" sz="3200" b="1" dirty="0" err="1"/>
              <a:t>Діснея</a:t>
            </a:r>
            <a:r>
              <a:rPr lang="uk-UA" sz="3200" b="1" dirty="0"/>
              <a:t> досить часто зустрічаються таблички, наприклад: "Чи відчувається у твоєму малюнку вага, глибина і рівновага?". Принцип професійного малюнка також забороняє малювати "близнюків". </a:t>
            </a:r>
          </a:p>
        </p:txBody>
      </p:sp>
      <p:pic>
        <p:nvPicPr>
          <p:cNvPr id="11266" name="Picture 2" descr="Картинки Дисней для срисовки -рисунки для срисовки из мультиков Диснея">
            <a:extLst>
              <a:ext uri="{FF2B5EF4-FFF2-40B4-BE49-F238E27FC236}">
                <a16:creationId xmlns:a16="http://schemas.microsoft.com/office/drawing/2014/main" id="{0C2B3445-0FEE-4849-990B-ADFE459253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81"/>
          <a:stretch/>
        </p:blipFill>
        <p:spPr bwMode="auto">
          <a:xfrm>
            <a:off x="8097079" y="2167487"/>
            <a:ext cx="3306582" cy="454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pic>
        <p:nvPicPr>
          <p:cNvPr id="2050" name="Picture 2" descr="Фенакистископ - удивительная анимация прошлого – Zagge.ru">
            <a:extLst>
              <a:ext uri="{FF2B5EF4-FFF2-40B4-BE49-F238E27FC236}">
                <a16:creationId xmlns:a16="http://schemas.microsoft.com/office/drawing/2014/main" id="{DFC30571-A1B6-4615-A85C-D1ADA1C0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330" y="1225206"/>
            <a:ext cx="5318057" cy="5318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EF52EAB-B31E-48DC-AF89-DE74A7B24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04" y="1370979"/>
            <a:ext cx="2234026" cy="2517213"/>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upload.wikimedia.org/wikipedia/commons/7/7b/Sim...">
            <a:extLst>
              <a:ext uri="{FF2B5EF4-FFF2-40B4-BE49-F238E27FC236}">
                <a16:creationId xmlns:a16="http://schemas.microsoft.com/office/drawing/2014/main" id="{4CF240E7-F019-4CE7-A428-C55017458B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266"/>
          <a:stretch/>
        </p:blipFill>
        <p:spPr bwMode="auto">
          <a:xfrm>
            <a:off x="3225185" y="3884234"/>
            <a:ext cx="2759889" cy="2680822"/>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5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2" name="Прямокутник: округлені кути 11">
            <a:extLst>
              <a:ext uri="{FF2B5EF4-FFF2-40B4-BE49-F238E27FC236}">
                <a16:creationId xmlns:a16="http://schemas.microsoft.com/office/drawing/2014/main" id="{7558E886-9625-4CF9-8FC5-6D24822D196D}"/>
              </a:ext>
            </a:extLst>
          </p:cNvPr>
          <p:cNvSpPr/>
          <p:nvPr/>
        </p:nvSpPr>
        <p:spPr>
          <a:xfrm>
            <a:off x="168231" y="1326274"/>
            <a:ext cx="11872971" cy="6615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b="1" dirty="0"/>
              <a:t>Основні принципи анімації</a:t>
            </a:r>
          </a:p>
        </p:txBody>
      </p:sp>
      <p:sp>
        <p:nvSpPr>
          <p:cNvPr id="13" name="Прямокутник: округлені кути 12">
            <a:extLst>
              <a:ext uri="{FF2B5EF4-FFF2-40B4-BE49-F238E27FC236}">
                <a16:creationId xmlns:a16="http://schemas.microsoft.com/office/drawing/2014/main" id="{A80C8EB7-171C-4A96-BC39-F1B426F45C08}"/>
              </a:ext>
            </a:extLst>
          </p:cNvPr>
          <p:cNvSpPr/>
          <p:nvPr/>
        </p:nvSpPr>
        <p:spPr>
          <a:xfrm>
            <a:off x="168232" y="2167487"/>
            <a:ext cx="7186725" cy="4546222"/>
          </a:xfrm>
          <a:prstGeom prst="roundRect">
            <a:avLst>
              <a:gd name="adj" fmla="val 12586"/>
            </a:avLst>
          </a:prstGeom>
          <a:solidFill>
            <a:srgbClr val="765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400" b="1" dirty="0">
                <a:solidFill>
                  <a:srgbClr val="FFFF00"/>
                </a:solidFill>
              </a:rPr>
              <a:t>Привабливість. </a:t>
            </a:r>
          </a:p>
          <a:p>
            <a:pPr algn="ctr"/>
            <a:r>
              <a:rPr lang="uk-UA" sz="3400" b="1" dirty="0"/>
              <a:t>Привабливість персонажу - шлях до успіху усього фільму. Привабливим може бути будь-який предмет, якщо дивишся на нього з задоволенням, виявляючи в ньому простоту, чарівність, гарний дизайн, зачарування і магнетизм.</a:t>
            </a:r>
          </a:p>
        </p:txBody>
      </p:sp>
      <p:pic>
        <p:nvPicPr>
          <p:cNvPr id="12290" name="Picture 2" descr="Згадай дитинство з Walt Disney: кращі мультфільми культового  мультиплікатора - afisha.tochka.net">
            <a:extLst>
              <a:ext uri="{FF2B5EF4-FFF2-40B4-BE49-F238E27FC236}">
                <a16:creationId xmlns:a16="http://schemas.microsoft.com/office/drawing/2014/main" id="{AA04BE2E-19BE-4068-A280-701287AA6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979" y="2888972"/>
            <a:ext cx="4333463" cy="2888975"/>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49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15" name="Скругленный прямоугольник 8">
            <a:extLst>
              <a:ext uri="{FF2B5EF4-FFF2-40B4-BE49-F238E27FC236}">
                <a16:creationId xmlns:a16="http://schemas.microsoft.com/office/drawing/2014/main" id="{AD2CA8B4-5D9B-48BF-AA4A-9B966CA83E44}"/>
              </a:ext>
            </a:extLst>
          </p:cNvPr>
          <p:cNvSpPr/>
          <p:nvPr/>
        </p:nvSpPr>
        <p:spPr>
          <a:xfrm>
            <a:off x="3167291" y="1084005"/>
            <a:ext cx="8873911" cy="5519632"/>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3600" b="1" dirty="0">
                <a:solidFill>
                  <a:schemeClr val="bg1"/>
                </a:solidFill>
              </a:rPr>
              <a:t>До інших принципів, які є основою анімації, відносять: форма, анатомія, модель і персонаж, вага, лінія і силует, дія і реакція, перспектива, напрямок, напруга , площини , щільність, пульс і ритм , глибина і об’єм , прямі і криві , первинні і вторинні дії , деталі , текстура , спрощення , позитивні і негативні форми.</a:t>
            </a:r>
          </a:p>
        </p:txBody>
      </p:sp>
      <p:pic>
        <p:nvPicPr>
          <p:cNvPr id="16" name="Рисунок 15">
            <a:extLst>
              <a:ext uri="{FF2B5EF4-FFF2-40B4-BE49-F238E27FC236}">
                <a16:creationId xmlns:a16="http://schemas.microsoft.com/office/drawing/2014/main" id="{C6F31034-8840-43DA-BE37-94EB417B278A}"/>
              </a:ext>
            </a:extLst>
          </p:cNvPr>
          <p:cNvPicPr>
            <a:picLocks noChangeAspect="1"/>
          </p:cNvPicPr>
          <p:nvPr/>
        </p:nvPicPr>
        <p:blipFill>
          <a:blip r:embed="rId2" cstate="print"/>
          <a:stretch>
            <a:fillRect/>
          </a:stretch>
        </p:blipFill>
        <p:spPr>
          <a:xfrm>
            <a:off x="217867" y="1656187"/>
            <a:ext cx="2949424" cy="4375268"/>
          </a:xfrm>
          <a:prstGeom prst="rect">
            <a:avLst/>
          </a:prstGeom>
        </p:spPr>
      </p:pic>
    </p:spTree>
    <p:extLst>
      <p:ext uri="{BB962C8B-B14F-4D97-AF65-F5344CB8AC3E}">
        <p14:creationId xmlns:p14="http://schemas.microsoft.com/office/powerpoint/2010/main" val="82466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ÐÐ°ÑÑÐ¸Ð½ÐºÐ¸ Ð¿Ð¾ Ð·Ð°Ð¿ÑÐ¾ÑÑ Ð¸Ð½ÑÑÑÑÐºÑÐ¸Ñ ÐºÐ»Ð¸Ð¿Ð°ÑÑ">
            <a:extLst>
              <a:ext uri="{FF2B5EF4-FFF2-40B4-BE49-F238E27FC236}">
                <a16:creationId xmlns:a16="http://schemas.microsoft.com/office/drawing/2014/main" id="{5A0B0F9C-4903-4F59-89F0-6370B18D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617" y="1529244"/>
            <a:ext cx="3404453" cy="459132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кутник 6">
            <a:extLst>
              <a:ext uri="{FF2B5EF4-FFF2-40B4-BE49-F238E27FC236}">
                <a16:creationId xmlns:a16="http://schemas.microsoft.com/office/drawing/2014/main" id="{0EE4EEF9-0091-4F51-A191-C459112FDA7F}"/>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Працюємо за комп’ютером</a:t>
            </a:r>
          </a:p>
        </p:txBody>
      </p:sp>
      <p:sp>
        <p:nvSpPr>
          <p:cNvPr id="8" name="TextBox 7">
            <a:extLst>
              <a:ext uri="{FF2B5EF4-FFF2-40B4-BE49-F238E27FC236}">
                <a16:creationId xmlns:a16="http://schemas.microsoft.com/office/drawing/2014/main" id="{43F3F7A0-B549-4B5F-80B8-D9A071A0D987}"/>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9" name="Дата 7">
            <a:extLst>
              <a:ext uri="{FF2B5EF4-FFF2-40B4-BE49-F238E27FC236}">
                <a16:creationId xmlns:a16="http://schemas.microsoft.com/office/drawing/2014/main" id="{F983A15A-0172-4E02-BC67-48D1ACD4053E}"/>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10" name="Скругленный прямоугольник 9"/>
          <p:cNvSpPr/>
          <p:nvPr/>
        </p:nvSpPr>
        <p:spPr>
          <a:xfrm>
            <a:off x="205930" y="1529244"/>
            <a:ext cx="8315770" cy="4784355"/>
          </a:xfrm>
          <a:prstGeom prst="roundRect">
            <a:avLst>
              <a:gd name="adj" fmla="val 6766"/>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uk-UA" sz="6000" b="1" dirty="0"/>
              <a:t>Підготуйте повідомлення на тему:</a:t>
            </a:r>
          </a:p>
          <a:p>
            <a:pPr algn="ctr"/>
            <a:r>
              <a:rPr lang="uk-UA" sz="6000" b="1" dirty="0"/>
              <a:t>«Цікаві факти з історії анімації» </a:t>
            </a:r>
          </a:p>
        </p:txBody>
      </p:sp>
    </p:spTree>
    <p:extLst>
      <p:ext uri="{BB962C8B-B14F-4D97-AF65-F5344CB8AC3E}">
        <p14:creationId xmlns:p14="http://schemas.microsoft.com/office/powerpoint/2010/main" val="119477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3688AD3A-5F3C-4CC1-8C8D-FC04E93F3774}"/>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a:solidFill>
                  <a:schemeClr val="bg1"/>
                </a:solidFill>
              </a:rPr>
              <a:t>Вправа для профілактики короткозорості та порушення зору</a:t>
            </a:r>
          </a:p>
        </p:txBody>
      </p:sp>
      <p:sp>
        <p:nvSpPr>
          <p:cNvPr id="9" name="TextBox 8">
            <a:extLst>
              <a:ext uri="{FF2B5EF4-FFF2-40B4-BE49-F238E27FC236}">
                <a16:creationId xmlns:a16="http://schemas.microsoft.com/office/drawing/2014/main" id="{A414E987-A143-48C0-8BE1-E78B0CF29A40}"/>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10" name="Дата 7">
            <a:extLst>
              <a:ext uri="{FF2B5EF4-FFF2-40B4-BE49-F238E27FC236}">
                <a16:creationId xmlns:a16="http://schemas.microsoft.com/office/drawing/2014/main" id="{E17D6C83-C6A2-4AD4-96F7-631ADCA18355}"/>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pic>
        <p:nvPicPr>
          <p:cNvPr id="7" name="Рисунок 6">
            <a:extLst>
              <a:ext uri="{FF2B5EF4-FFF2-40B4-BE49-F238E27FC236}">
                <a16:creationId xmlns:a16="http://schemas.microsoft.com/office/drawing/2014/main" id="{F959361A-9FC1-46AE-BFF5-A6A361101456}"/>
              </a:ext>
            </a:extLst>
          </p:cNvPr>
          <p:cNvPicPr>
            <a:picLocks noChangeAspect="1"/>
          </p:cNvPicPr>
          <p:nvPr/>
        </p:nvPicPr>
        <p:blipFill rotWithShape="1">
          <a:blip r:embed="rId4">
            <a:extLst>
              <a:ext uri="{28A0092B-C50C-407E-A947-70E740481C1C}">
                <a14:useLocalDpi xmlns:a14="http://schemas.microsoft.com/office/drawing/2010/main" val="0"/>
              </a:ext>
            </a:extLst>
          </a:blip>
          <a:srcRect l="5461" t="19029" r="4683" b="16505"/>
          <a:stretch/>
        </p:blipFill>
        <p:spPr>
          <a:xfrm>
            <a:off x="683579" y="1678981"/>
            <a:ext cx="10955045" cy="4421080"/>
          </a:xfrm>
          <a:prstGeom prst="rect">
            <a:avLst/>
          </a:prstGeom>
        </p:spPr>
      </p:pic>
      <p:pic>
        <p:nvPicPr>
          <p:cNvPr id="8" name="Рисунок 7">
            <a:extLst>
              <a:ext uri="{FF2B5EF4-FFF2-40B4-BE49-F238E27FC236}">
                <a16:creationId xmlns:a16="http://schemas.microsoft.com/office/drawing/2014/main" id="{BF1A3CF8-2B01-4567-AD94-76C847FA2FE9}"/>
              </a:ext>
            </a:extLst>
          </p:cNvPr>
          <p:cNvPicPr>
            <a:picLocks noChangeAspect="1"/>
          </p:cNvPicPr>
          <p:nvPr/>
        </p:nvPicPr>
        <p:blipFill rotWithShape="1">
          <a:blip r:embed="rId5">
            <a:extLst>
              <a:ext uri="{28A0092B-C50C-407E-A947-70E740481C1C}">
                <a14:useLocalDpi xmlns:a14="http://schemas.microsoft.com/office/drawing/2010/main" val="0"/>
              </a:ext>
            </a:extLst>
          </a:blip>
          <a:srcRect l="856" t="13334" r="91845" b="74110"/>
          <a:stretch/>
        </p:blipFill>
        <p:spPr>
          <a:xfrm>
            <a:off x="84922" y="994737"/>
            <a:ext cx="889961" cy="861134"/>
          </a:xfrm>
          <a:prstGeom prst="rect">
            <a:avLst/>
          </a:prstGeom>
        </p:spPr>
      </p:pic>
      <p:pic>
        <p:nvPicPr>
          <p:cNvPr id="11" name="Рисунок 10">
            <a:extLst>
              <a:ext uri="{FF2B5EF4-FFF2-40B4-BE49-F238E27FC236}">
                <a16:creationId xmlns:a16="http://schemas.microsoft.com/office/drawing/2014/main" id="{6AF8A5B8-92F7-440E-A864-E81D4F8C4B9D}"/>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t="16156" r="79686" b="74110"/>
          <a:stretch/>
        </p:blipFill>
        <p:spPr>
          <a:xfrm>
            <a:off x="2545966" y="1170555"/>
            <a:ext cx="889961" cy="667579"/>
          </a:xfrm>
          <a:prstGeom prst="rect">
            <a:avLst/>
          </a:prstGeom>
        </p:spPr>
      </p:pic>
      <p:pic>
        <p:nvPicPr>
          <p:cNvPr id="12" name="Рисунок 11">
            <a:extLst>
              <a:ext uri="{FF2B5EF4-FFF2-40B4-BE49-F238E27FC236}">
                <a16:creationId xmlns:a16="http://schemas.microsoft.com/office/drawing/2014/main" id="{3080A7DD-108E-4D16-A006-0916AA63194B}"/>
              </a:ext>
            </a:extLst>
          </p:cNvPr>
          <p:cNvPicPr>
            <a:picLocks noChangeAspect="1"/>
          </p:cNvPicPr>
          <p:nvPr/>
        </p:nvPicPr>
        <p:blipFill rotWithShape="1">
          <a:blip r:embed="rId5">
            <a:extLst>
              <a:ext uri="{28A0092B-C50C-407E-A947-70E740481C1C}">
                <a14:useLocalDpi xmlns:a14="http://schemas.microsoft.com/office/drawing/2010/main" val="0"/>
              </a:ext>
            </a:extLst>
          </a:blip>
          <a:srcRect l="26813" t="16156" r="62305" b="74110"/>
          <a:stretch/>
        </p:blipFill>
        <p:spPr>
          <a:xfrm>
            <a:off x="4834332" y="1297240"/>
            <a:ext cx="1326769" cy="667579"/>
          </a:xfrm>
          <a:prstGeom prst="rect">
            <a:avLst/>
          </a:prstGeom>
        </p:spPr>
      </p:pic>
      <p:pic>
        <p:nvPicPr>
          <p:cNvPr id="13" name="Рисунок 12">
            <a:extLst>
              <a:ext uri="{FF2B5EF4-FFF2-40B4-BE49-F238E27FC236}">
                <a16:creationId xmlns:a16="http://schemas.microsoft.com/office/drawing/2014/main" id="{BCFF4B44-5FBF-40E8-8951-E8C74F26DAE0}"/>
              </a:ext>
            </a:extLst>
          </p:cNvPr>
          <p:cNvPicPr>
            <a:picLocks noChangeAspect="1"/>
          </p:cNvPicPr>
          <p:nvPr/>
        </p:nvPicPr>
        <p:blipFill rotWithShape="1">
          <a:blip r:embed="rId5">
            <a:extLst>
              <a:ext uri="{28A0092B-C50C-407E-A947-70E740481C1C}">
                <a14:useLocalDpi xmlns:a14="http://schemas.microsoft.com/office/drawing/2010/main" val="0"/>
              </a:ext>
            </a:extLst>
          </a:blip>
          <a:srcRect l="40838" t="14023" r="48280" b="76243"/>
          <a:stretch/>
        </p:blipFill>
        <p:spPr>
          <a:xfrm>
            <a:off x="7480204" y="1047751"/>
            <a:ext cx="1326769" cy="667579"/>
          </a:xfrm>
          <a:prstGeom prst="rect">
            <a:avLst/>
          </a:prstGeom>
        </p:spPr>
      </p:pic>
      <p:pic>
        <p:nvPicPr>
          <p:cNvPr id="14" name="Рисунок 13">
            <a:extLst>
              <a:ext uri="{FF2B5EF4-FFF2-40B4-BE49-F238E27FC236}">
                <a16:creationId xmlns:a16="http://schemas.microsoft.com/office/drawing/2014/main" id="{03407E62-8D56-49E7-920A-1C45FCF98815}"/>
              </a:ext>
            </a:extLst>
          </p:cNvPr>
          <p:cNvPicPr>
            <a:picLocks noChangeAspect="1"/>
          </p:cNvPicPr>
          <p:nvPr/>
        </p:nvPicPr>
        <p:blipFill rotWithShape="1">
          <a:blip r:embed="rId5">
            <a:extLst>
              <a:ext uri="{28A0092B-C50C-407E-A947-70E740481C1C}">
                <a14:useLocalDpi xmlns:a14="http://schemas.microsoft.com/office/drawing/2010/main" val="0"/>
              </a:ext>
            </a:extLst>
          </a:blip>
          <a:srcRect l="2971" t="27489" r="86147" b="62493"/>
          <a:stretch/>
        </p:blipFill>
        <p:spPr>
          <a:xfrm>
            <a:off x="10172473" y="1196418"/>
            <a:ext cx="1326769" cy="687075"/>
          </a:xfrm>
          <a:prstGeom prst="rect">
            <a:avLst/>
          </a:prstGeom>
        </p:spPr>
      </p:pic>
      <p:pic>
        <p:nvPicPr>
          <p:cNvPr id="15" name="Рисунок 14">
            <a:extLst>
              <a:ext uri="{FF2B5EF4-FFF2-40B4-BE49-F238E27FC236}">
                <a16:creationId xmlns:a16="http://schemas.microsoft.com/office/drawing/2014/main" id="{06A2C943-ECF7-416E-BCD4-3A2A6CAED047}"/>
              </a:ext>
            </a:extLst>
          </p:cNvPr>
          <p:cNvPicPr>
            <a:picLocks noChangeAspect="1"/>
          </p:cNvPicPr>
          <p:nvPr/>
        </p:nvPicPr>
        <p:blipFill rotWithShape="1">
          <a:blip r:embed="rId5">
            <a:extLst>
              <a:ext uri="{28A0092B-C50C-407E-A947-70E740481C1C}">
                <a14:useLocalDpi xmlns:a14="http://schemas.microsoft.com/office/drawing/2010/main" val="0"/>
              </a:ext>
            </a:extLst>
          </a:blip>
          <a:srcRect l="17971" t="25383" r="71147" b="62785"/>
          <a:stretch/>
        </p:blipFill>
        <p:spPr>
          <a:xfrm>
            <a:off x="10569540" y="3705658"/>
            <a:ext cx="1326769" cy="811478"/>
          </a:xfrm>
          <a:prstGeom prst="rect">
            <a:avLst/>
          </a:prstGeom>
        </p:spPr>
      </p:pic>
      <p:pic>
        <p:nvPicPr>
          <p:cNvPr id="16" name="Рисунок 15">
            <a:extLst>
              <a:ext uri="{FF2B5EF4-FFF2-40B4-BE49-F238E27FC236}">
                <a16:creationId xmlns:a16="http://schemas.microsoft.com/office/drawing/2014/main" id="{41D7E15F-7055-4C10-9634-3624E7919367}"/>
              </a:ext>
            </a:extLst>
          </p:cNvPr>
          <p:cNvPicPr>
            <a:picLocks noChangeAspect="1"/>
          </p:cNvPicPr>
          <p:nvPr/>
        </p:nvPicPr>
        <p:blipFill rotWithShape="1">
          <a:blip r:embed="rId5">
            <a:extLst>
              <a:ext uri="{28A0092B-C50C-407E-A947-70E740481C1C}">
                <a14:useLocalDpi xmlns:a14="http://schemas.microsoft.com/office/drawing/2010/main" val="0"/>
              </a:ext>
            </a:extLst>
          </a:blip>
          <a:srcRect l="33173" t="25383" r="55945" b="62785"/>
          <a:stretch/>
        </p:blipFill>
        <p:spPr>
          <a:xfrm>
            <a:off x="9051636" y="5816026"/>
            <a:ext cx="1326769" cy="811478"/>
          </a:xfrm>
          <a:prstGeom prst="rect">
            <a:avLst/>
          </a:prstGeom>
        </p:spPr>
      </p:pic>
      <p:pic>
        <p:nvPicPr>
          <p:cNvPr id="17" name="Рисунок 16">
            <a:extLst>
              <a:ext uri="{FF2B5EF4-FFF2-40B4-BE49-F238E27FC236}">
                <a16:creationId xmlns:a16="http://schemas.microsoft.com/office/drawing/2014/main" id="{6FC3D329-9BCA-4703-AE62-A67927E4B739}"/>
              </a:ext>
            </a:extLst>
          </p:cNvPr>
          <p:cNvPicPr>
            <a:picLocks noChangeAspect="1"/>
          </p:cNvPicPr>
          <p:nvPr/>
        </p:nvPicPr>
        <p:blipFill rotWithShape="1">
          <a:blip r:embed="rId5">
            <a:extLst>
              <a:ext uri="{28A0092B-C50C-407E-A947-70E740481C1C}">
                <a14:useLocalDpi xmlns:a14="http://schemas.microsoft.com/office/drawing/2010/main" val="0"/>
              </a:ext>
            </a:extLst>
          </a:blip>
          <a:srcRect l="43823" t="25383" r="45295" b="62785"/>
          <a:stretch/>
        </p:blipFill>
        <p:spPr>
          <a:xfrm>
            <a:off x="6464648" y="5816026"/>
            <a:ext cx="1326769" cy="811478"/>
          </a:xfrm>
          <a:prstGeom prst="rect">
            <a:avLst/>
          </a:prstGeom>
        </p:spPr>
      </p:pic>
      <p:pic>
        <p:nvPicPr>
          <p:cNvPr id="18" name="Рисунок 17">
            <a:extLst>
              <a:ext uri="{FF2B5EF4-FFF2-40B4-BE49-F238E27FC236}">
                <a16:creationId xmlns:a16="http://schemas.microsoft.com/office/drawing/2014/main" id="{E06E1FDD-D6AC-4D38-B919-8E31AFE62A3A}"/>
              </a:ext>
            </a:extLst>
          </p:cNvPr>
          <p:cNvPicPr>
            <a:picLocks noChangeAspect="1"/>
          </p:cNvPicPr>
          <p:nvPr/>
        </p:nvPicPr>
        <p:blipFill rotWithShape="1">
          <a:blip r:embed="rId5">
            <a:extLst>
              <a:ext uri="{28A0092B-C50C-407E-A947-70E740481C1C}">
                <a14:useLocalDpi xmlns:a14="http://schemas.microsoft.com/office/drawing/2010/main" val="0"/>
              </a:ext>
            </a:extLst>
          </a:blip>
          <a:srcRect l="54586" t="26050" r="34532" b="62118"/>
          <a:stretch/>
        </p:blipFill>
        <p:spPr>
          <a:xfrm>
            <a:off x="4343625" y="6014121"/>
            <a:ext cx="1326769" cy="811478"/>
          </a:xfrm>
          <a:prstGeom prst="rect">
            <a:avLst/>
          </a:prstGeom>
        </p:spPr>
      </p:pic>
      <p:pic>
        <p:nvPicPr>
          <p:cNvPr id="19" name="Рисунок 18">
            <a:extLst>
              <a:ext uri="{FF2B5EF4-FFF2-40B4-BE49-F238E27FC236}">
                <a16:creationId xmlns:a16="http://schemas.microsoft.com/office/drawing/2014/main" id="{F3A28440-C7AD-4F42-B361-FC4D19641682}"/>
              </a:ext>
            </a:extLst>
          </p:cNvPr>
          <p:cNvPicPr>
            <a:picLocks noChangeAspect="1"/>
          </p:cNvPicPr>
          <p:nvPr/>
        </p:nvPicPr>
        <p:blipFill rotWithShape="1">
          <a:blip r:embed="rId5">
            <a:extLst>
              <a:ext uri="{28A0092B-C50C-407E-A947-70E740481C1C}">
                <a14:useLocalDpi xmlns:a14="http://schemas.microsoft.com/office/drawing/2010/main" val="0"/>
              </a:ext>
            </a:extLst>
          </a:blip>
          <a:srcRect l="70211" t="26050" r="18907" b="62118"/>
          <a:stretch/>
        </p:blipFill>
        <p:spPr>
          <a:xfrm>
            <a:off x="946115" y="5992671"/>
            <a:ext cx="1326769" cy="811478"/>
          </a:xfrm>
          <a:prstGeom prst="rect">
            <a:avLst/>
          </a:prstGeom>
        </p:spPr>
      </p:pic>
      <p:pic>
        <p:nvPicPr>
          <p:cNvPr id="20" name="Рисунок 19">
            <a:extLst>
              <a:ext uri="{FF2B5EF4-FFF2-40B4-BE49-F238E27FC236}">
                <a16:creationId xmlns:a16="http://schemas.microsoft.com/office/drawing/2014/main" id="{873597E7-D715-4358-A3BB-20113A5A8C45}"/>
              </a:ext>
            </a:extLst>
          </p:cNvPr>
          <p:cNvPicPr>
            <a:picLocks noChangeAspect="1"/>
          </p:cNvPicPr>
          <p:nvPr/>
        </p:nvPicPr>
        <p:blipFill rotWithShape="1">
          <a:blip r:embed="rId5">
            <a:extLst>
              <a:ext uri="{28A0092B-C50C-407E-A947-70E740481C1C}">
                <a14:useLocalDpi xmlns:a14="http://schemas.microsoft.com/office/drawing/2010/main" val="0"/>
              </a:ext>
            </a:extLst>
          </a:blip>
          <a:srcRect l="83878" t="26050" r="5240" b="62118"/>
          <a:stretch/>
        </p:blipFill>
        <p:spPr>
          <a:xfrm>
            <a:off x="20194" y="4367541"/>
            <a:ext cx="1326769" cy="811478"/>
          </a:xfrm>
          <a:prstGeom prst="rect">
            <a:avLst/>
          </a:prstGeom>
        </p:spPr>
      </p:pic>
      <p:pic>
        <p:nvPicPr>
          <p:cNvPr id="21" name="Рисунок 20">
            <a:extLst>
              <a:ext uri="{FF2B5EF4-FFF2-40B4-BE49-F238E27FC236}">
                <a16:creationId xmlns:a16="http://schemas.microsoft.com/office/drawing/2014/main" id="{096E6284-52C6-4F50-96EB-1DAD376F6AE5}"/>
              </a:ext>
            </a:extLst>
          </p:cNvPr>
          <p:cNvPicPr>
            <a:picLocks noChangeAspect="1"/>
          </p:cNvPicPr>
          <p:nvPr/>
        </p:nvPicPr>
        <p:blipFill rotWithShape="1">
          <a:blip r:embed="rId5">
            <a:extLst>
              <a:ext uri="{28A0092B-C50C-407E-A947-70E740481C1C}">
                <a14:useLocalDpi xmlns:a14="http://schemas.microsoft.com/office/drawing/2010/main" val="0"/>
              </a:ext>
            </a:extLst>
          </a:blip>
          <a:srcRect l="55043" t="49358" r="34075" b="38810"/>
          <a:stretch/>
        </p:blipFill>
        <p:spPr>
          <a:xfrm>
            <a:off x="1361636" y="3567617"/>
            <a:ext cx="1052628" cy="643808"/>
          </a:xfrm>
          <a:prstGeom prst="rect">
            <a:avLst/>
          </a:prstGeom>
        </p:spPr>
      </p:pic>
      <p:pic>
        <p:nvPicPr>
          <p:cNvPr id="22" name="Рисунок 21">
            <a:extLst>
              <a:ext uri="{FF2B5EF4-FFF2-40B4-BE49-F238E27FC236}">
                <a16:creationId xmlns:a16="http://schemas.microsoft.com/office/drawing/2014/main" id="{05FA0894-7CAD-437A-80B3-1FD5E9DEB3E0}"/>
              </a:ext>
            </a:extLst>
          </p:cNvPr>
          <p:cNvPicPr>
            <a:picLocks noChangeAspect="1"/>
          </p:cNvPicPr>
          <p:nvPr/>
        </p:nvPicPr>
        <p:blipFill rotWithShape="1">
          <a:blip r:embed="rId5">
            <a:extLst>
              <a:ext uri="{28A0092B-C50C-407E-A947-70E740481C1C}">
                <a14:useLocalDpi xmlns:a14="http://schemas.microsoft.com/office/drawing/2010/main" val="0"/>
              </a:ext>
            </a:extLst>
          </a:blip>
          <a:srcRect l="45201" t="49358" r="46240" b="40509"/>
          <a:stretch/>
        </p:blipFill>
        <p:spPr>
          <a:xfrm>
            <a:off x="4316418" y="3613837"/>
            <a:ext cx="827931" cy="551368"/>
          </a:xfrm>
          <a:prstGeom prst="rect">
            <a:avLst/>
          </a:prstGeom>
        </p:spPr>
      </p:pic>
      <p:pic>
        <p:nvPicPr>
          <p:cNvPr id="23" name="Рисунок 22">
            <a:extLst>
              <a:ext uri="{FF2B5EF4-FFF2-40B4-BE49-F238E27FC236}">
                <a16:creationId xmlns:a16="http://schemas.microsoft.com/office/drawing/2014/main" id="{B917ECA0-7B40-474B-BDF4-F92C02A82ACD}"/>
              </a:ext>
            </a:extLst>
          </p:cNvPr>
          <p:cNvPicPr>
            <a:picLocks noChangeAspect="1"/>
          </p:cNvPicPr>
          <p:nvPr/>
        </p:nvPicPr>
        <p:blipFill rotWithShape="1">
          <a:blip r:embed="rId5">
            <a:extLst>
              <a:ext uri="{28A0092B-C50C-407E-A947-70E740481C1C}">
                <a14:useLocalDpi xmlns:a14="http://schemas.microsoft.com/office/drawing/2010/main" val="0"/>
              </a:ext>
            </a:extLst>
          </a:blip>
          <a:srcRect l="16173" t="50590" r="72488" b="39277"/>
          <a:stretch/>
        </p:blipFill>
        <p:spPr>
          <a:xfrm>
            <a:off x="6499238" y="3613837"/>
            <a:ext cx="1096830" cy="551368"/>
          </a:xfrm>
          <a:prstGeom prst="rect">
            <a:avLst/>
          </a:prstGeom>
        </p:spPr>
      </p:pic>
      <p:pic>
        <p:nvPicPr>
          <p:cNvPr id="24" name="Рисунок 23">
            <a:extLst>
              <a:ext uri="{FF2B5EF4-FFF2-40B4-BE49-F238E27FC236}">
                <a16:creationId xmlns:a16="http://schemas.microsoft.com/office/drawing/2014/main" id="{0DCDC58A-DDAA-4A97-9759-66F92F6FFCF4}"/>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62228" r="60425" b="27639"/>
          <a:stretch/>
        </p:blipFill>
        <p:spPr>
          <a:xfrm>
            <a:off x="10874836" y="5716987"/>
            <a:ext cx="1096830" cy="551368"/>
          </a:xfrm>
          <a:prstGeom prst="rect">
            <a:avLst/>
          </a:prstGeom>
        </p:spPr>
      </p:pic>
      <p:pic>
        <p:nvPicPr>
          <p:cNvPr id="2" name="Гімнастика для очей №2">
            <a:hlinkClick r:id="" action="ppaction://media"/>
            <a:extLst>
              <a:ext uri="{FF2B5EF4-FFF2-40B4-BE49-F238E27FC236}">
                <a16:creationId xmlns:a16="http://schemas.microsoft.com/office/drawing/2014/main" id="{5E0CA564-A771-4149-A5A9-0265135971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1145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6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кутник 9">
            <a:extLst>
              <a:ext uri="{FF2B5EF4-FFF2-40B4-BE49-F238E27FC236}">
                <a16:creationId xmlns:a16="http://schemas.microsoft.com/office/drawing/2014/main" id="{D8E6349D-ACB9-47F5-89CF-188259D5AD04}"/>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Повторюємо</a:t>
            </a:r>
            <a:endParaRPr lang="ru-RU" sz="2000" b="1" dirty="0">
              <a:solidFill>
                <a:schemeClr val="bg1"/>
              </a:solidFill>
            </a:endParaRPr>
          </a:p>
        </p:txBody>
      </p:sp>
      <p:sp>
        <p:nvSpPr>
          <p:cNvPr id="11" name="TextBox 10">
            <a:extLst>
              <a:ext uri="{FF2B5EF4-FFF2-40B4-BE49-F238E27FC236}">
                <a16:creationId xmlns:a16="http://schemas.microsoft.com/office/drawing/2014/main" id="{C7E15CE1-1D85-48B3-AC70-8BB7303E3349}"/>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12" name="Дата 7">
            <a:extLst>
              <a:ext uri="{FF2B5EF4-FFF2-40B4-BE49-F238E27FC236}">
                <a16:creationId xmlns:a16="http://schemas.microsoft.com/office/drawing/2014/main" id="{E00F3FDD-5894-40A9-822F-12B82AF0334F}"/>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pic>
        <p:nvPicPr>
          <p:cNvPr id="13" name="Рисунок 12">
            <a:extLst>
              <a:ext uri="{FF2B5EF4-FFF2-40B4-BE49-F238E27FC236}">
                <a16:creationId xmlns:a16="http://schemas.microsoft.com/office/drawing/2014/main" id="{E2EB9A93-33D0-43A6-8557-1C8B32DE0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49" y="5041900"/>
            <a:ext cx="2207945" cy="1657522"/>
          </a:xfrm>
          <a:prstGeom prst="rect">
            <a:avLst/>
          </a:prstGeom>
        </p:spPr>
      </p:pic>
      <p:sp>
        <p:nvSpPr>
          <p:cNvPr id="7" name="Прямоугольник 7">
            <a:extLst>
              <a:ext uri="{FF2B5EF4-FFF2-40B4-BE49-F238E27FC236}">
                <a16:creationId xmlns:a16="http://schemas.microsoft.com/office/drawing/2014/main" id="{D55214FC-ADFF-4BA2-BE8F-EC2F75503BD1}"/>
              </a:ext>
            </a:extLst>
          </p:cNvPr>
          <p:cNvSpPr/>
          <p:nvPr/>
        </p:nvSpPr>
        <p:spPr>
          <a:xfrm>
            <a:off x="2356194" y="1575744"/>
            <a:ext cx="9503094" cy="461665"/>
          </a:xfrm>
          <a:prstGeom prst="rect">
            <a:avLst/>
          </a:prstGeom>
          <a:solidFill>
            <a:srgbClr val="584332"/>
          </a:solidFill>
          <a:ln>
            <a:solidFill>
              <a:schemeClr val="tx1"/>
            </a:solidFill>
          </a:ln>
        </p:spPr>
        <p:txBody>
          <a:bodyPr wrap="square">
            <a:spAutoFit/>
          </a:bodyPr>
          <a:lstStyle/>
          <a:p>
            <a:r>
              <a:rPr lang="uk-UA" sz="2400" b="1" dirty="0">
                <a:solidFill>
                  <a:schemeClr val="bg1"/>
                </a:solidFill>
              </a:rPr>
              <a:t>1. Що називають анімацією?</a:t>
            </a:r>
          </a:p>
        </p:txBody>
      </p:sp>
      <p:sp>
        <p:nvSpPr>
          <p:cNvPr id="8" name="Прямоугольник 7">
            <a:extLst>
              <a:ext uri="{FF2B5EF4-FFF2-40B4-BE49-F238E27FC236}">
                <a16:creationId xmlns:a16="http://schemas.microsoft.com/office/drawing/2014/main" id="{D948FA3B-137A-4BC7-BDA1-BCBE3ABC92B5}"/>
              </a:ext>
            </a:extLst>
          </p:cNvPr>
          <p:cNvSpPr/>
          <p:nvPr/>
        </p:nvSpPr>
        <p:spPr>
          <a:xfrm>
            <a:off x="2356194" y="2437519"/>
            <a:ext cx="9503094" cy="461665"/>
          </a:xfrm>
          <a:prstGeom prst="rect">
            <a:avLst/>
          </a:prstGeom>
          <a:solidFill>
            <a:srgbClr val="584332"/>
          </a:solidFill>
          <a:ln>
            <a:solidFill>
              <a:schemeClr val="tx1"/>
            </a:solidFill>
          </a:ln>
        </p:spPr>
        <p:txBody>
          <a:bodyPr wrap="square">
            <a:spAutoFit/>
          </a:bodyPr>
          <a:lstStyle/>
          <a:p>
            <a:r>
              <a:rPr lang="uk-UA" sz="2400" b="1" dirty="0">
                <a:solidFill>
                  <a:schemeClr val="bg1"/>
                </a:solidFill>
              </a:rPr>
              <a:t>2. Які є технології створення анімації?</a:t>
            </a:r>
          </a:p>
        </p:txBody>
      </p:sp>
      <p:sp>
        <p:nvSpPr>
          <p:cNvPr id="9" name="Прямоугольник 7">
            <a:extLst>
              <a:ext uri="{FF2B5EF4-FFF2-40B4-BE49-F238E27FC236}">
                <a16:creationId xmlns:a16="http://schemas.microsoft.com/office/drawing/2014/main" id="{A0A3C7EB-01EC-4A38-9485-88FC05E88812}"/>
              </a:ext>
            </a:extLst>
          </p:cNvPr>
          <p:cNvSpPr/>
          <p:nvPr/>
        </p:nvSpPr>
        <p:spPr>
          <a:xfrm>
            <a:off x="2356194" y="3295076"/>
            <a:ext cx="9503094" cy="461665"/>
          </a:xfrm>
          <a:prstGeom prst="rect">
            <a:avLst/>
          </a:prstGeom>
          <a:solidFill>
            <a:srgbClr val="584332"/>
          </a:solidFill>
          <a:ln>
            <a:solidFill>
              <a:schemeClr val="tx1"/>
            </a:solidFill>
          </a:ln>
        </p:spPr>
        <p:txBody>
          <a:bodyPr wrap="square">
            <a:spAutoFit/>
          </a:bodyPr>
          <a:lstStyle/>
          <a:p>
            <a:r>
              <a:rPr lang="uk-UA" sz="2400" b="1" dirty="0">
                <a:solidFill>
                  <a:schemeClr val="bg1"/>
                </a:solidFill>
              </a:rPr>
              <a:t>3. Що називають комп’ютерною анімацією?</a:t>
            </a:r>
          </a:p>
        </p:txBody>
      </p:sp>
      <p:sp>
        <p:nvSpPr>
          <p:cNvPr id="15" name="Прямоугольник 7">
            <a:extLst>
              <a:ext uri="{FF2B5EF4-FFF2-40B4-BE49-F238E27FC236}">
                <a16:creationId xmlns:a16="http://schemas.microsoft.com/office/drawing/2014/main" id="{20E0AAD0-5269-4C5D-8723-0805DECCE4C9}"/>
              </a:ext>
            </a:extLst>
          </p:cNvPr>
          <p:cNvSpPr/>
          <p:nvPr/>
        </p:nvSpPr>
        <p:spPr>
          <a:xfrm>
            <a:off x="2356194" y="4137793"/>
            <a:ext cx="9503094" cy="461665"/>
          </a:xfrm>
          <a:prstGeom prst="rect">
            <a:avLst/>
          </a:prstGeom>
          <a:solidFill>
            <a:srgbClr val="584332"/>
          </a:solidFill>
          <a:ln>
            <a:solidFill>
              <a:schemeClr val="tx1"/>
            </a:solidFill>
          </a:ln>
        </p:spPr>
        <p:txBody>
          <a:bodyPr wrap="square">
            <a:spAutoFit/>
          </a:bodyPr>
          <a:lstStyle/>
          <a:p>
            <a:r>
              <a:rPr lang="uk-UA" sz="2400" b="1" dirty="0">
                <a:solidFill>
                  <a:schemeClr val="bg1"/>
                </a:solidFill>
              </a:rPr>
              <a:t>4. Які є види комп’ютерної анімації?</a:t>
            </a:r>
          </a:p>
        </p:txBody>
      </p:sp>
      <p:sp>
        <p:nvSpPr>
          <p:cNvPr id="16" name="Прямоугольник 7">
            <a:extLst>
              <a:ext uri="{FF2B5EF4-FFF2-40B4-BE49-F238E27FC236}">
                <a16:creationId xmlns:a16="http://schemas.microsoft.com/office/drawing/2014/main" id="{78CF5346-35F8-4BC5-89CE-37F2C47748FA}"/>
              </a:ext>
            </a:extLst>
          </p:cNvPr>
          <p:cNvSpPr/>
          <p:nvPr/>
        </p:nvSpPr>
        <p:spPr>
          <a:xfrm>
            <a:off x="2356194" y="4980345"/>
            <a:ext cx="9503094" cy="461665"/>
          </a:xfrm>
          <a:prstGeom prst="rect">
            <a:avLst/>
          </a:prstGeom>
          <a:solidFill>
            <a:srgbClr val="584332"/>
          </a:solidFill>
          <a:ln>
            <a:solidFill>
              <a:schemeClr val="tx1"/>
            </a:solidFill>
          </a:ln>
        </p:spPr>
        <p:txBody>
          <a:bodyPr wrap="square">
            <a:spAutoFit/>
          </a:bodyPr>
          <a:lstStyle/>
          <a:p>
            <a:r>
              <a:rPr lang="uk-UA" sz="2400" b="1" dirty="0">
                <a:solidFill>
                  <a:schemeClr val="bg1"/>
                </a:solidFill>
              </a:rPr>
              <a:t>5. Які типи анімації розрізняють за методом </a:t>
            </a:r>
            <a:r>
              <a:rPr lang="uk-UA" sz="2400" b="1" dirty="0" err="1">
                <a:solidFill>
                  <a:schemeClr val="bg1"/>
                </a:solidFill>
              </a:rPr>
              <a:t>анімування</a:t>
            </a:r>
            <a:r>
              <a:rPr lang="uk-UA" sz="2400" b="1" dirty="0">
                <a:solidFill>
                  <a:schemeClr val="bg1"/>
                </a:solidFill>
              </a:rPr>
              <a:t>?</a:t>
            </a:r>
          </a:p>
        </p:txBody>
      </p:sp>
      <p:sp>
        <p:nvSpPr>
          <p:cNvPr id="17" name="Прямоугольник 7">
            <a:extLst>
              <a:ext uri="{FF2B5EF4-FFF2-40B4-BE49-F238E27FC236}">
                <a16:creationId xmlns:a16="http://schemas.microsoft.com/office/drawing/2014/main" id="{9E6EB2BB-E3FD-4B8E-BA41-2F76182A0A41}"/>
              </a:ext>
            </a:extLst>
          </p:cNvPr>
          <p:cNvSpPr/>
          <p:nvPr/>
        </p:nvSpPr>
        <p:spPr>
          <a:xfrm>
            <a:off x="2383995" y="5823228"/>
            <a:ext cx="9503094" cy="830997"/>
          </a:xfrm>
          <a:prstGeom prst="rect">
            <a:avLst/>
          </a:prstGeom>
          <a:solidFill>
            <a:srgbClr val="584332"/>
          </a:solidFill>
          <a:ln>
            <a:solidFill>
              <a:schemeClr val="tx1"/>
            </a:solidFill>
          </a:ln>
        </p:spPr>
        <p:txBody>
          <a:bodyPr wrap="square">
            <a:spAutoFit/>
          </a:bodyPr>
          <a:lstStyle/>
          <a:p>
            <a:r>
              <a:rPr lang="uk-UA" sz="2400" b="1" dirty="0">
                <a:solidFill>
                  <a:schemeClr val="bg1"/>
                </a:solidFill>
              </a:rPr>
              <a:t>6. Які типи анімації розрізняють за типом змінюваних параметрів об'єктів?</a:t>
            </a:r>
          </a:p>
        </p:txBody>
      </p:sp>
    </p:spTree>
    <p:extLst>
      <p:ext uri="{BB962C8B-B14F-4D97-AF65-F5344CB8AC3E}">
        <p14:creationId xmlns:p14="http://schemas.microsoft.com/office/powerpoint/2010/main" val="196213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усеченными соседними углами 3"/>
          <p:cNvSpPr/>
          <p:nvPr/>
        </p:nvSpPr>
        <p:spPr>
          <a:xfrm>
            <a:off x="3167291" y="1201839"/>
            <a:ext cx="8665945" cy="5325961"/>
          </a:xfrm>
          <a:prstGeom prst="snip2SameRect">
            <a:avLst/>
          </a:prstGeom>
          <a:solidFill>
            <a:srgbClr val="765A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err="1"/>
              <a:t>Опрацювати</a:t>
            </a:r>
            <a:r>
              <a:rPr lang="ru-RU" sz="4800" b="1" dirty="0"/>
              <a:t> </a:t>
            </a:r>
            <a:r>
              <a:rPr lang="uk-UA" sz="4800" b="1" dirty="0"/>
              <a:t>конспект. Підготуватись до тестової перевірки знань.</a:t>
            </a:r>
            <a:endParaRPr lang="uk-UA" sz="6600" b="1" dirty="0">
              <a:solidFill>
                <a:srgbClr val="FFFF00"/>
              </a:solidFill>
            </a:endParaRPr>
          </a:p>
          <a:p>
            <a:pPr algn="ctr"/>
            <a:endParaRPr lang="ru-RU" sz="4800" b="1" dirty="0"/>
          </a:p>
        </p:txBody>
      </p:sp>
      <p:pic>
        <p:nvPicPr>
          <p:cNvPr id="1026" name="Picture 2" descr="http://img3.wikia.nocookie.net/__cb20140428050001/rrc-kor/ru/images/8/83/%D0%9E%D0%BA_%D1%81%D0%BC%D0%B0%D0%B9%D0%B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50" y="3919482"/>
            <a:ext cx="4158750" cy="314678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кутник 8">
            <a:extLst>
              <a:ext uri="{FF2B5EF4-FFF2-40B4-BE49-F238E27FC236}">
                <a16:creationId xmlns:a16="http://schemas.microsoft.com/office/drawing/2014/main" id="{C3AC0D38-1648-49BA-B579-00DC76A2FFDE}"/>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ru-RU" sz="2000" b="1">
                <a:solidFill>
                  <a:schemeClr val="bg1"/>
                </a:solidFill>
              </a:rPr>
              <a:t>Домашн</a:t>
            </a:r>
            <a:r>
              <a:rPr lang="uk-UA" sz="2000" b="1">
                <a:solidFill>
                  <a:schemeClr val="bg1"/>
                </a:solidFill>
              </a:rPr>
              <a:t>є завдання</a:t>
            </a:r>
            <a:endParaRPr lang="ru-RU" sz="2000" b="1" dirty="0">
              <a:solidFill>
                <a:schemeClr val="bg1"/>
              </a:solidFill>
            </a:endParaRPr>
          </a:p>
        </p:txBody>
      </p:sp>
      <p:sp>
        <p:nvSpPr>
          <p:cNvPr id="10" name="TextBox 9">
            <a:extLst>
              <a:ext uri="{FF2B5EF4-FFF2-40B4-BE49-F238E27FC236}">
                <a16:creationId xmlns:a16="http://schemas.microsoft.com/office/drawing/2014/main" id="{BCDCA6BB-3B00-4C59-AE44-625573A7B2AC}"/>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11" name="Дата 7">
            <a:extLst>
              <a:ext uri="{FF2B5EF4-FFF2-40B4-BE49-F238E27FC236}">
                <a16:creationId xmlns:a16="http://schemas.microsoft.com/office/drawing/2014/main" id="{8C294D9C-1800-4A47-877F-D62D586F76D2}"/>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Tree>
    <p:extLst>
      <p:ext uri="{BB962C8B-B14F-4D97-AF65-F5344CB8AC3E}">
        <p14:creationId xmlns:p14="http://schemas.microsoft.com/office/powerpoint/2010/main" val="28070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tvoyakniga.ru/images/forum_uploads/20100928123711-smayl_2014112621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395" y="573107"/>
            <a:ext cx="6207209" cy="62072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D0D83C-049F-46D0-93C8-37DE93B1BEBE}"/>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8" name="Дата 7">
            <a:extLst>
              <a:ext uri="{FF2B5EF4-FFF2-40B4-BE49-F238E27FC236}">
                <a16:creationId xmlns:a16="http://schemas.microsoft.com/office/drawing/2014/main" id="{960650F7-3460-4221-94DE-D162DAB6C0FB}"/>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9" name="Прямокутник 8">
            <a:extLst>
              <a:ext uri="{FF2B5EF4-FFF2-40B4-BE49-F238E27FC236}">
                <a16:creationId xmlns:a16="http://schemas.microsoft.com/office/drawing/2014/main" id="{6539EA0F-F1A1-48E3-9066-E9E67BA26CAD}"/>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До нових зустрічей!</a:t>
            </a:r>
            <a:endParaRPr lang="ru-RU" sz="2000" b="1" dirty="0">
              <a:solidFill>
                <a:schemeClr val="bg1"/>
              </a:solidFill>
            </a:endParaRPr>
          </a:p>
        </p:txBody>
      </p:sp>
    </p:spTree>
    <p:extLst>
      <p:ext uri="{BB962C8B-B14F-4D97-AF65-F5344CB8AC3E}">
        <p14:creationId xmlns:p14="http://schemas.microsoft.com/office/powerpoint/2010/main" val="233259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TextBox 5">
            <a:extLst>
              <a:ext uri="{FF2B5EF4-FFF2-40B4-BE49-F238E27FC236}">
                <a16:creationId xmlns:a16="http://schemas.microsoft.com/office/drawing/2014/main" id="{E27606EA-D57D-46FF-B284-0E1C89D5620F}"/>
              </a:ext>
            </a:extLst>
          </p:cNvPr>
          <p:cNvSpPr txBox="1"/>
          <p:nvPr/>
        </p:nvSpPr>
        <p:spPr>
          <a:xfrm>
            <a:off x="79478" y="5498574"/>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30 серпня 1877 року запатентований </a:t>
            </a:r>
            <a:r>
              <a:rPr lang="uk-UA" sz="3200" dirty="0" err="1"/>
              <a:t>Праксиноскоп</a:t>
            </a:r>
            <a:endParaRPr lang="uk-UA" sz="3200" dirty="0"/>
          </a:p>
        </p:txBody>
      </p:sp>
      <p:pic>
        <p:nvPicPr>
          <p:cNvPr id="3076" name="Picture 4">
            <a:extLst>
              <a:ext uri="{FF2B5EF4-FFF2-40B4-BE49-F238E27FC236}">
                <a16:creationId xmlns:a16="http://schemas.microsoft.com/office/drawing/2014/main" id="{FF7A47BA-B82B-45E3-8C60-FCB5D7F5C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0" y="1502456"/>
            <a:ext cx="5137450" cy="3853087"/>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0655AD72-107D-4ED7-8F9B-BCEF15DEA24E}"/>
              </a:ext>
            </a:extLst>
          </p:cNvPr>
          <p:cNvPicPr>
            <a:picLocks noChangeAspect="1"/>
          </p:cNvPicPr>
          <p:nvPr/>
        </p:nvPicPr>
        <p:blipFill rotWithShape="1">
          <a:blip r:embed="rId3">
            <a:extLst>
              <a:ext uri="{28A0092B-C50C-407E-A947-70E740481C1C}">
                <a14:useLocalDpi xmlns:a14="http://schemas.microsoft.com/office/drawing/2010/main" val="0"/>
              </a:ext>
            </a:extLst>
          </a:blip>
          <a:srcRect t="2623"/>
          <a:stretch/>
        </p:blipFill>
        <p:spPr>
          <a:xfrm>
            <a:off x="5787025" y="1502455"/>
            <a:ext cx="6078135" cy="3853087"/>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83F922E-C113-4A6A-9BCF-B2BF3B2EF06E}"/>
              </a:ext>
            </a:extLst>
          </p:cNvPr>
          <p:cNvSpPr txBox="1"/>
          <p:nvPr/>
        </p:nvSpPr>
        <p:spPr>
          <a:xfrm>
            <a:off x="6010005" y="5498574"/>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1898 рік – перший ляльковий фільм «Цирк ліліпутів»</a:t>
            </a:r>
          </a:p>
        </p:txBody>
      </p:sp>
    </p:spTree>
    <p:extLst>
      <p:ext uri="{BB962C8B-B14F-4D97-AF65-F5344CB8AC3E}">
        <p14:creationId xmlns:p14="http://schemas.microsoft.com/office/powerpoint/2010/main" val="21955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TextBox 5">
            <a:extLst>
              <a:ext uri="{FF2B5EF4-FFF2-40B4-BE49-F238E27FC236}">
                <a16:creationId xmlns:a16="http://schemas.microsoft.com/office/drawing/2014/main" id="{E27606EA-D57D-46FF-B284-0E1C89D5620F}"/>
              </a:ext>
            </a:extLst>
          </p:cNvPr>
          <p:cNvSpPr txBox="1"/>
          <p:nvPr/>
        </p:nvSpPr>
        <p:spPr>
          <a:xfrm>
            <a:off x="79478" y="5498574"/>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1900 рік – фільм «Чарівні малюнки»</a:t>
            </a:r>
          </a:p>
        </p:txBody>
      </p:sp>
      <p:sp>
        <p:nvSpPr>
          <p:cNvPr id="10" name="TextBox 9">
            <a:extLst>
              <a:ext uri="{FF2B5EF4-FFF2-40B4-BE49-F238E27FC236}">
                <a16:creationId xmlns:a16="http://schemas.microsoft.com/office/drawing/2014/main" id="{D83F922E-C113-4A6A-9BCF-B2BF3B2EF06E}"/>
              </a:ext>
            </a:extLst>
          </p:cNvPr>
          <p:cNvSpPr txBox="1"/>
          <p:nvPr/>
        </p:nvSpPr>
        <p:spPr>
          <a:xfrm>
            <a:off x="5996753" y="5195837"/>
            <a:ext cx="5632174" cy="1569660"/>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1906 рік – засновано кінематографічне об’єднання «Вітаграф»</a:t>
            </a:r>
          </a:p>
        </p:txBody>
      </p:sp>
      <p:pic>
        <p:nvPicPr>
          <p:cNvPr id="4098" name="Picture 2" descr="The Enchanted Drawing (Stuart Blackton, 1900) - YouTube">
            <a:extLst>
              <a:ext uri="{FF2B5EF4-FFF2-40B4-BE49-F238E27FC236}">
                <a16:creationId xmlns:a16="http://schemas.microsoft.com/office/drawing/2014/main" id="{AC935149-BB84-4CC4-B56F-96800611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40" y="1502456"/>
            <a:ext cx="5137449" cy="3853087"/>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фото 1912 года">
            <a:extLst>
              <a:ext uri="{FF2B5EF4-FFF2-40B4-BE49-F238E27FC236}">
                <a16:creationId xmlns:a16="http://schemas.microsoft.com/office/drawing/2014/main" id="{AA3AF180-E12E-430B-AA49-775AAD6C9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230" y="1499287"/>
            <a:ext cx="2338865" cy="3444510"/>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4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TextBox 5">
            <a:extLst>
              <a:ext uri="{FF2B5EF4-FFF2-40B4-BE49-F238E27FC236}">
                <a16:creationId xmlns:a16="http://schemas.microsoft.com/office/drawing/2014/main" id="{E27606EA-D57D-46FF-B284-0E1C89D5620F}"/>
              </a:ext>
            </a:extLst>
          </p:cNvPr>
          <p:cNvSpPr txBox="1"/>
          <p:nvPr/>
        </p:nvSpPr>
        <p:spPr>
          <a:xfrm>
            <a:off x="79478" y="5498574"/>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1908 рік – мультиплікаційний фільм «Фантасмагорія» </a:t>
            </a:r>
          </a:p>
        </p:txBody>
      </p:sp>
      <p:sp>
        <p:nvSpPr>
          <p:cNvPr id="10" name="TextBox 9">
            <a:extLst>
              <a:ext uri="{FF2B5EF4-FFF2-40B4-BE49-F238E27FC236}">
                <a16:creationId xmlns:a16="http://schemas.microsoft.com/office/drawing/2014/main" id="{D83F922E-C113-4A6A-9BCF-B2BF3B2EF06E}"/>
              </a:ext>
            </a:extLst>
          </p:cNvPr>
          <p:cNvSpPr txBox="1"/>
          <p:nvPr/>
        </p:nvSpPr>
        <p:spPr>
          <a:xfrm>
            <a:off x="5996752" y="5498574"/>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1911 рік – створено фільм «Маленький Немо»</a:t>
            </a:r>
          </a:p>
        </p:txBody>
      </p:sp>
      <p:pic>
        <p:nvPicPr>
          <p:cNvPr id="3" name="Рисунок 2">
            <a:extLst>
              <a:ext uri="{FF2B5EF4-FFF2-40B4-BE49-F238E27FC236}">
                <a16:creationId xmlns:a16="http://schemas.microsoft.com/office/drawing/2014/main" id="{E6C66B1B-AD60-4501-A445-5B928B2548B0}"/>
              </a:ext>
            </a:extLst>
          </p:cNvPr>
          <p:cNvPicPr>
            <a:picLocks noChangeAspect="1"/>
          </p:cNvPicPr>
          <p:nvPr/>
        </p:nvPicPr>
        <p:blipFill rotWithShape="1">
          <a:blip r:embed="rId2"/>
          <a:srcRect r="1982"/>
          <a:stretch/>
        </p:blipFill>
        <p:spPr>
          <a:xfrm>
            <a:off x="579525" y="1636013"/>
            <a:ext cx="4632080" cy="3462451"/>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p:spPr>
      </p:pic>
      <p:pic>
        <p:nvPicPr>
          <p:cNvPr id="6146" name="Picture 2" descr="Маккей, Уинзор — Википедия">
            <a:extLst>
              <a:ext uri="{FF2B5EF4-FFF2-40B4-BE49-F238E27FC236}">
                <a16:creationId xmlns:a16="http://schemas.microsoft.com/office/drawing/2014/main" id="{FD06191D-A94F-4FB8-9912-1DACF5B50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512" y="1565567"/>
            <a:ext cx="2672653" cy="3726866"/>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6" name="TextBox 5">
            <a:extLst>
              <a:ext uri="{FF2B5EF4-FFF2-40B4-BE49-F238E27FC236}">
                <a16:creationId xmlns:a16="http://schemas.microsoft.com/office/drawing/2014/main" id="{E27606EA-D57D-46FF-B284-0E1C89D5620F}"/>
              </a:ext>
            </a:extLst>
          </p:cNvPr>
          <p:cNvSpPr txBox="1"/>
          <p:nvPr/>
        </p:nvSpPr>
        <p:spPr>
          <a:xfrm>
            <a:off x="176040" y="5006132"/>
            <a:ext cx="5632174" cy="1569660"/>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1912 рік – анімаційний фільм «</a:t>
            </a:r>
            <a:r>
              <a:rPr lang="ru-RU" sz="3200" dirty="0"/>
              <a:t>Прекрасна </a:t>
            </a:r>
            <a:r>
              <a:rPr lang="uk-UA" sz="3200" dirty="0" err="1"/>
              <a:t>Люканіда</a:t>
            </a:r>
            <a:r>
              <a:rPr lang="uk-UA" sz="3200" dirty="0"/>
              <a:t>, або війна рогачів з вусачами» </a:t>
            </a:r>
          </a:p>
        </p:txBody>
      </p:sp>
      <p:sp>
        <p:nvSpPr>
          <p:cNvPr id="10" name="TextBox 9">
            <a:extLst>
              <a:ext uri="{FF2B5EF4-FFF2-40B4-BE49-F238E27FC236}">
                <a16:creationId xmlns:a16="http://schemas.microsoft.com/office/drawing/2014/main" id="{D83F922E-C113-4A6A-9BCF-B2BF3B2EF06E}"/>
              </a:ext>
            </a:extLst>
          </p:cNvPr>
          <p:cNvSpPr txBox="1"/>
          <p:nvPr/>
        </p:nvSpPr>
        <p:spPr>
          <a:xfrm>
            <a:off x="5996750" y="5236381"/>
            <a:ext cx="5632174" cy="1077218"/>
          </a:xfrm>
          <a:prstGeom prst="rect">
            <a:avLst/>
          </a:prstGeom>
          <a:noFill/>
        </p:spPr>
        <p:txBody>
          <a:bodyPr wrap="square">
            <a:spAutoFit/>
          </a:bodyPr>
          <a:lstStyle>
            <a:defPPr>
              <a:defRPr lang="ru-RU"/>
            </a:defPPr>
            <a:lvl1pPr algn="ctr">
              <a:defRPr sz="4400" b="1">
                <a:solidFill>
                  <a:srgbClr val="584332"/>
                </a:solidFill>
                <a:effectLst/>
                <a:ea typeface="Calibri" panose="020F0502020204030204" pitchFamily="34" charset="0"/>
              </a:defRPr>
            </a:lvl1pPr>
          </a:lstStyle>
          <a:p>
            <a:r>
              <a:rPr lang="uk-UA" sz="3200" dirty="0"/>
              <a:t>1913 рік – створено фільм «Бабка і мураха»</a:t>
            </a:r>
          </a:p>
        </p:txBody>
      </p:sp>
      <p:pic>
        <p:nvPicPr>
          <p:cNvPr id="7170" name="Picture 2" descr="Прекрасная Люканида или война усачей с рогачами»">
            <a:extLst>
              <a:ext uri="{FF2B5EF4-FFF2-40B4-BE49-F238E27FC236}">
                <a16:creationId xmlns:a16="http://schemas.microsoft.com/office/drawing/2014/main" id="{3272AADF-B128-473D-8735-8C32ADBE8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394" y="1429366"/>
            <a:ext cx="4511467" cy="3383601"/>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Стрекоза и муравей 1913 / The Dragonfly and the Ant (Eng subs) - YouTube">
            <a:extLst>
              <a:ext uri="{FF2B5EF4-FFF2-40B4-BE49-F238E27FC236}">
                <a16:creationId xmlns:a16="http://schemas.microsoft.com/office/drawing/2014/main" id="{0CBC91E7-EA95-4066-A237-4CFD7DF3F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7" b="2776"/>
          <a:stretch/>
        </p:blipFill>
        <p:spPr bwMode="auto">
          <a:xfrm>
            <a:off x="6422701" y="1429366"/>
            <a:ext cx="4780273" cy="3383601"/>
          </a:xfrm>
          <a:prstGeom prst="rect">
            <a:avLst/>
          </a:prstGeom>
          <a:ln w="38100" cap="sq">
            <a:solidFill>
              <a:srgbClr val="584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6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2" name="Скругленный прямоугольник 8">
            <a:extLst>
              <a:ext uri="{FF2B5EF4-FFF2-40B4-BE49-F238E27FC236}">
                <a16:creationId xmlns:a16="http://schemas.microsoft.com/office/drawing/2014/main" id="{3DE93F41-3772-41B5-821A-43C71726D801}"/>
              </a:ext>
            </a:extLst>
          </p:cNvPr>
          <p:cNvSpPr/>
          <p:nvPr/>
        </p:nvSpPr>
        <p:spPr>
          <a:xfrm>
            <a:off x="3167291" y="1237741"/>
            <a:ext cx="8873911" cy="5212159"/>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000" b="1" dirty="0">
                <a:solidFill>
                  <a:srgbClr val="FFFF00"/>
                </a:solidFill>
              </a:rPr>
              <a:t>Анімацією або мультиплікацією,  </a:t>
            </a:r>
            <a:r>
              <a:rPr lang="uk-UA" sz="4000" b="1" dirty="0">
                <a:solidFill>
                  <a:schemeClr val="bg1"/>
                </a:solidFill>
              </a:rPr>
              <a:t>називається штучне відтворення руху в кіно, на телебаченні чи в комп'ютерній графіці шляхом послідовного відображення малюнків або кадрів з частотою, що забезпечує цілісне зорове сприйняття образів. </a:t>
            </a:r>
          </a:p>
        </p:txBody>
      </p:sp>
      <p:pic>
        <p:nvPicPr>
          <p:cNvPr id="3" name="Рисунок 2">
            <a:extLst>
              <a:ext uri="{FF2B5EF4-FFF2-40B4-BE49-F238E27FC236}">
                <a16:creationId xmlns:a16="http://schemas.microsoft.com/office/drawing/2014/main" id="{AAC7D9EE-2B01-498A-803A-9571D434E0E0}"/>
              </a:ext>
            </a:extLst>
          </p:cNvPr>
          <p:cNvPicPr>
            <a:picLocks noChangeAspect="1"/>
          </p:cNvPicPr>
          <p:nvPr/>
        </p:nvPicPr>
        <p:blipFill>
          <a:blip r:embed="rId2" cstate="print"/>
          <a:stretch>
            <a:fillRect/>
          </a:stretch>
        </p:blipFill>
        <p:spPr>
          <a:xfrm>
            <a:off x="217867" y="1656187"/>
            <a:ext cx="2949424" cy="4375268"/>
          </a:xfrm>
          <a:prstGeom prst="rect">
            <a:avLst/>
          </a:prstGeom>
        </p:spPr>
      </p:pic>
    </p:spTree>
    <p:extLst>
      <p:ext uri="{BB962C8B-B14F-4D97-AF65-F5344CB8AC3E}">
        <p14:creationId xmlns:p14="http://schemas.microsoft.com/office/powerpoint/2010/main" val="128711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18036D-C4D8-44EB-99EF-6FCA84267855}"/>
              </a:ext>
            </a:extLst>
          </p:cNvPr>
          <p:cNvSpPr txBox="1"/>
          <p:nvPr/>
        </p:nvSpPr>
        <p:spPr>
          <a:xfrm>
            <a:off x="1600700" y="144291"/>
            <a:ext cx="1566591" cy="400110"/>
          </a:xfrm>
          <a:prstGeom prst="rect">
            <a:avLst/>
          </a:prstGeom>
          <a:noFill/>
        </p:spPr>
        <p:txBody>
          <a:bodyPr wrap="square" rtlCol="0">
            <a:spAutoFit/>
          </a:bodyPr>
          <a:lstStyle/>
          <a:p>
            <a:pPr algn="ctr"/>
            <a:r>
              <a:rPr lang="ru-RU" sz="2000" b="1" dirty="0">
                <a:solidFill>
                  <a:schemeClr val="bg1"/>
                </a:solidFill>
              </a:rPr>
              <a:t>Сьогодн</a:t>
            </a:r>
            <a:r>
              <a:rPr lang="uk-UA" sz="2000" b="1" dirty="0">
                <a:solidFill>
                  <a:schemeClr val="bg1"/>
                </a:solidFill>
              </a:rPr>
              <a:t>і</a:t>
            </a:r>
            <a:endParaRPr lang="ru-RU" sz="2000" b="1" dirty="0">
              <a:solidFill>
                <a:schemeClr val="bg1"/>
              </a:solidFill>
            </a:endParaRPr>
          </a:p>
        </p:txBody>
      </p:sp>
      <p:sp>
        <p:nvSpPr>
          <p:cNvPr id="7" name="Дата 7">
            <a:extLst>
              <a:ext uri="{FF2B5EF4-FFF2-40B4-BE49-F238E27FC236}">
                <a16:creationId xmlns:a16="http://schemas.microsoft.com/office/drawing/2014/main" id="{78378C4C-2306-4FC4-94CF-3A6814439304}"/>
              </a:ext>
            </a:extLst>
          </p:cNvPr>
          <p:cNvSpPr>
            <a:spLocks noGrp="1"/>
          </p:cNvSpPr>
          <p:nvPr>
            <p:ph type="dt" sz="half" idx="10"/>
          </p:nvPr>
        </p:nvSpPr>
        <p:spPr>
          <a:xfrm>
            <a:off x="1600700" y="573107"/>
            <a:ext cx="1643013" cy="400110"/>
          </a:xfrm>
        </p:spPr>
        <p:txBody>
          <a:bodyPr/>
          <a:lstStyle/>
          <a:p>
            <a:pPr algn="ctr"/>
            <a:fld id="{45AB5365-D8A3-45F2-94D1-6DD1E6698E88}" type="datetime1">
              <a:rPr lang="uk-UA" sz="2000" b="1" smtClean="0">
                <a:solidFill>
                  <a:schemeClr val="bg1"/>
                </a:solidFill>
              </a:rPr>
              <a:pPr algn="ctr"/>
              <a:t>21.09.2021</a:t>
            </a:fld>
            <a:endParaRPr lang="ru-RU" sz="2000" b="1">
              <a:solidFill>
                <a:schemeClr val="bg1"/>
              </a:solidFill>
            </a:endParaRPr>
          </a:p>
        </p:txBody>
      </p:sp>
      <p:sp>
        <p:nvSpPr>
          <p:cNvPr id="8" name="Прямокутник 7">
            <a:extLst>
              <a:ext uri="{FF2B5EF4-FFF2-40B4-BE49-F238E27FC236}">
                <a16:creationId xmlns:a16="http://schemas.microsoft.com/office/drawing/2014/main" id="{62D9A5DB-7296-467A-BB43-725EA1CD254C}"/>
              </a:ext>
            </a:extLst>
          </p:cNvPr>
          <p:cNvSpPr/>
          <p:nvPr/>
        </p:nvSpPr>
        <p:spPr>
          <a:xfrm>
            <a:off x="3375258" y="544401"/>
            <a:ext cx="8665945" cy="400110"/>
          </a:xfrm>
          <a:prstGeom prst="rect">
            <a:avLst/>
          </a:prstGeom>
          <a:solidFill>
            <a:srgbClr val="765A43"/>
          </a:solidFill>
          <a:ln>
            <a:solidFill>
              <a:srgbClr val="584332"/>
            </a:solidFill>
          </a:ln>
        </p:spPr>
        <p:txBody>
          <a:bodyPr wrap="square">
            <a:spAutoFit/>
          </a:bodyPr>
          <a:lstStyle/>
          <a:p>
            <a:pPr algn="ctr"/>
            <a:r>
              <a:rPr lang="uk-UA" sz="2000" b="1" dirty="0">
                <a:solidFill>
                  <a:schemeClr val="bg1"/>
                </a:solidFill>
              </a:rPr>
              <a:t>Анімація. Види анімації. Комп’ютерна анімація.</a:t>
            </a:r>
          </a:p>
        </p:txBody>
      </p:sp>
      <p:sp>
        <p:nvSpPr>
          <p:cNvPr id="9" name="Скругленный прямоугольник 8">
            <a:extLst>
              <a:ext uri="{FF2B5EF4-FFF2-40B4-BE49-F238E27FC236}">
                <a16:creationId xmlns:a16="http://schemas.microsoft.com/office/drawing/2014/main" id="{1985037A-4021-4EC2-AD76-EEE0D1AB249E}"/>
              </a:ext>
            </a:extLst>
          </p:cNvPr>
          <p:cNvSpPr/>
          <p:nvPr/>
        </p:nvSpPr>
        <p:spPr>
          <a:xfrm>
            <a:off x="3167291" y="1237741"/>
            <a:ext cx="8873911" cy="5212159"/>
          </a:xfrm>
          <a:prstGeom prst="roundRect">
            <a:avLst/>
          </a:prstGeom>
          <a:solidFill>
            <a:srgbClr val="765A4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4400" b="1" dirty="0">
                <a:solidFill>
                  <a:srgbClr val="FFFF00"/>
                </a:solidFill>
              </a:rPr>
              <a:t>Класична анімація </a:t>
            </a:r>
            <a:r>
              <a:rPr lang="uk-UA" sz="4400" b="1" dirty="0">
                <a:solidFill>
                  <a:schemeClr val="bg1"/>
                </a:solidFill>
              </a:rPr>
              <a:t>являє собою почергову зміну малюнків, кожний з яких намальований окремо (принцип мультфільму). Цей метод є трудомістким через необхідність окремого створення кожного малюнка. </a:t>
            </a:r>
          </a:p>
        </p:txBody>
      </p:sp>
      <p:pic>
        <p:nvPicPr>
          <p:cNvPr id="10" name="Рисунок 9">
            <a:extLst>
              <a:ext uri="{FF2B5EF4-FFF2-40B4-BE49-F238E27FC236}">
                <a16:creationId xmlns:a16="http://schemas.microsoft.com/office/drawing/2014/main" id="{D8A1FBD5-AF69-4172-A26B-2AF0BADB483A}"/>
              </a:ext>
            </a:extLst>
          </p:cNvPr>
          <p:cNvPicPr>
            <a:picLocks noChangeAspect="1"/>
          </p:cNvPicPr>
          <p:nvPr/>
        </p:nvPicPr>
        <p:blipFill>
          <a:blip r:embed="rId2" cstate="print"/>
          <a:stretch>
            <a:fillRect/>
          </a:stretch>
        </p:blipFill>
        <p:spPr>
          <a:xfrm>
            <a:off x="125988" y="1656186"/>
            <a:ext cx="2949424" cy="4375268"/>
          </a:xfrm>
          <a:prstGeom prst="rect">
            <a:avLst/>
          </a:prstGeom>
        </p:spPr>
      </p:pic>
    </p:spTree>
    <p:extLst>
      <p:ext uri="{BB962C8B-B14F-4D97-AF65-F5344CB8AC3E}">
        <p14:creationId xmlns:p14="http://schemas.microsoft.com/office/powerpoint/2010/main" val="357490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1228</TotalTime>
  <Words>1290</Words>
  <Application>Microsoft Office PowerPoint</Application>
  <PresentationFormat>Широкий екран</PresentationFormat>
  <Paragraphs>186</Paragraphs>
  <Slides>36</Slides>
  <Notes>2</Notes>
  <HiddenSlides>0</HiddenSlides>
  <MMClips>1</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36</vt:i4>
      </vt:variant>
    </vt:vector>
  </HeadingPairs>
  <TitlesOfParts>
    <vt:vector size="41" baseType="lpstr">
      <vt:lpstr>Arial</vt:lpstr>
      <vt:lpstr>Calibri</vt:lpstr>
      <vt:lpstr>Calibri Light</vt:lpstr>
      <vt:lpstr>Monotype Corsiva</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https://vsimpptx.com</dc:title>
  <dc:creator>Василь Цупа</dc:creator>
  <cp:lastModifiedBy>Василь Цупа</cp:lastModifiedBy>
  <cp:revision>163</cp:revision>
  <dcterms:created xsi:type="dcterms:W3CDTF">2015-10-20T21:14:13Z</dcterms:created>
  <dcterms:modified xsi:type="dcterms:W3CDTF">2021-09-21T16:13:45Z</dcterms:modified>
</cp:coreProperties>
</file>