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accent3">
                    <a:lumMod val="75000"/>
                  </a:schemeClr>
                </a:solidFill>
              </a:rPr>
              <a:t>Розвиток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</a:rPr>
              <a:t>мовлення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</a:rPr>
              <a:t>Аналіз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</a:rPr>
              <a:t>письмового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75000"/>
                  </a:schemeClr>
                </a:solidFill>
              </a:rPr>
              <a:t>переказу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Вчитель: Валентина ЛИЗЬКО</a:t>
            </a:r>
            <a:endParaRPr lang="uk-UA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8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ПРИКЛАДИ ГРАМАТИЧНИХ ПОМИЛОК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26194" y="2287184"/>
            <a:ext cx="9804159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Марина сказала </a:t>
            </a:r>
            <a:r>
              <a:rPr lang="ru-RU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аталі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я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теж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побувала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 Карпатах.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Завтра ми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складаємо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іспит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англійській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мові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Вулиця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вела до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річки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на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якій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росли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яблуні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Воротар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ударив по м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`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ячу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кулаком,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який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упав недалеко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від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воріт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Написавши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переказ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наші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зошити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були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здані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вчителеві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Ідучи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школи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почався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дощ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Повертаючись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додому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мені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зустрівся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однокласник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  <a:p>
            <a:pPr marL="457200" indent="-457200">
              <a:buAutoNum type="arabicPeriod"/>
            </a:pP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7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ЧЕРГУВАННЯ У – В, і - Й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77689" y="2097385"/>
            <a:ext cx="8816709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000" b="1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У, і </a:t>
            </a:r>
            <a:r>
              <a:rPr lang="ru-RU" sz="2000" b="1" dirty="0" err="1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пишеться</a:t>
            </a:r>
            <a:r>
              <a:rPr lang="ru-RU" sz="2000" b="1" dirty="0" smtClean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</a:p>
          <a:p>
            <a:endParaRPr lang="ru-RU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Між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літервми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позначають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приголосні</a:t>
            </a:r>
            <a:endParaRPr lang="ru-RU" sz="2000" b="1" dirty="0" smtClean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(п.: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Цілий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день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був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у </a:t>
            </a:r>
            <a:r>
              <a:rPr lang="ru-RU" sz="2000" b="1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квартирі</a:t>
            </a:r>
            <a:r>
              <a:rPr lang="ru-RU" sz="2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  <a:p>
            <a:endParaRPr lang="ru-RU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 початку </a:t>
            </a:r>
            <a:r>
              <a:rPr lang="ru-RU" sz="2000" b="1" cap="none" spc="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речення</a:t>
            </a:r>
            <a:r>
              <a:rPr lang="ru-RU" sz="2000" b="1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перед </a:t>
            </a:r>
            <a:r>
              <a:rPr lang="ru-RU" sz="2000" b="1" cap="none" spc="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приголосними</a:t>
            </a:r>
            <a:endParaRPr lang="ru-RU" sz="2000" b="1" cap="none" spc="0" dirty="0" smtClean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(п.: І маю жаль я до </a:t>
            </a:r>
            <a:r>
              <a:rPr lang="ru-RU" sz="2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осінньої</a:t>
            </a:r>
            <a:r>
              <a:rPr lang="ru-RU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рослини</a:t>
            </a:r>
            <a:r>
              <a:rPr lang="ru-RU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  <a:p>
            <a:endParaRPr lang="ru-RU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Після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паузи (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після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коми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двокрапки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тире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тощо</a:t>
            </a:r>
            <a:r>
              <a:rPr lang="ru-RU" sz="2000" b="1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перед </a:t>
            </a:r>
            <a:r>
              <a:rPr lang="ru-RU" sz="2000" b="1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приголосним</a:t>
            </a:r>
            <a:endParaRPr lang="ru-RU" sz="2000" b="1" dirty="0" smtClean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(п.: </a:t>
            </a:r>
            <a:r>
              <a:rPr lang="ru-RU" sz="20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Вибачте</a:t>
            </a:r>
            <a:r>
              <a:rPr lang="ru-RU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у нас по-простому).</a:t>
            </a:r>
          </a:p>
          <a:p>
            <a:endParaRPr lang="ru-RU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367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В, Й ПИШЕТЬСЯ: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51579" y="1944985"/>
            <a:ext cx="680160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400" dirty="0" err="1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іж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літерами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що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позначають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голосні</a:t>
            </a:r>
            <a:endParaRPr lang="ru-RU" sz="2400" dirty="0" smtClean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.: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Літо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й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осінь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я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проводжу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селі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  <a:p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dirty="0" err="1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</a:t>
            </a:r>
            <a:r>
              <a:rPr lang="ru-RU" sz="2400" b="0" cap="none" spc="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ісля</a:t>
            </a:r>
            <a:r>
              <a:rPr lang="ru-RU" sz="2400" b="0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голосного</a:t>
            </a:r>
            <a:r>
              <a:rPr lang="ru-RU" sz="2400" b="0" cap="none" spc="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перед </a:t>
            </a:r>
            <a:r>
              <a:rPr lang="ru-RU" sz="2400" b="0" cap="none" spc="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приголосним</a:t>
            </a:r>
            <a:endParaRPr lang="ru-RU" sz="2400" b="0" cap="none" spc="0" dirty="0" smtClean="0">
              <a:ln w="0"/>
              <a:solidFill>
                <a:srgbClr val="FFC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(п.: Росла в гаю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конвалія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);</a:t>
            </a:r>
          </a:p>
          <a:p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еред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літерою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на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позначення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голосного</a:t>
            </a:r>
            <a:r>
              <a:rPr lang="ru-RU" sz="2400" dirty="0" smtClean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звука</a:t>
            </a:r>
          </a:p>
          <a:p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(п.: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їдуть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 Умань).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742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3">
                    <a:lumMod val="75000"/>
                  </a:schemeClr>
                </a:solidFill>
              </a:rPr>
              <a:t>Вправа </a:t>
            </a:r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1 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B0F0"/>
                </a:solidFill>
              </a:rPr>
              <a:t>Знайдіть </a:t>
            </a:r>
            <a:r>
              <a:rPr lang="uk-UA" sz="2400" dirty="0">
                <a:solidFill>
                  <a:srgbClr val="00B0F0"/>
                </a:solidFill>
              </a:rPr>
              <a:t>і </a:t>
            </a:r>
            <a:r>
              <a:rPr lang="uk-UA" sz="2400" dirty="0" err="1">
                <a:solidFill>
                  <a:srgbClr val="00B0F0"/>
                </a:solidFill>
              </a:rPr>
              <a:t>виправте</a:t>
            </a:r>
            <a:r>
              <a:rPr lang="uk-UA" sz="2400" dirty="0">
                <a:solidFill>
                  <a:srgbClr val="00B0F0"/>
                </a:solidFill>
              </a:rPr>
              <a:t> у реченнях тавтологію (вживання спільнокореневих слів в одному словосполученні чи реченні). </a:t>
            </a:r>
            <a:endParaRPr lang="uk-UA" sz="2400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Сьогодні </a:t>
            </a:r>
            <a:r>
              <a:rPr lang="uk-UA" sz="2400" dirty="0"/>
              <a:t>ми святкуємо свято всієї родини. 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Тарас </a:t>
            </a:r>
            <a:r>
              <a:rPr lang="uk-UA" sz="2400" dirty="0"/>
              <a:t>Шевченко запам’ятався у пам’яті багатьох поколінь. 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Спорт </a:t>
            </a:r>
            <a:r>
              <a:rPr lang="uk-UA" sz="2400" dirty="0"/>
              <a:t>зміцнює тіло і робить його міцним і здоровим. </a:t>
            </a:r>
            <a:endParaRPr lang="uk-UA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dirty="0" smtClean="0"/>
              <a:t>Він </a:t>
            </a:r>
            <a:r>
              <a:rPr lang="uk-UA" sz="2400" dirty="0"/>
              <a:t>відчув почуття задоволення від виконаної роботи.</a:t>
            </a:r>
          </a:p>
        </p:txBody>
      </p:sp>
    </p:spTree>
    <p:extLst>
      <p:ext uri="{BB962C8B-B14F-4D97-AF65-F5344CB8AC3E}">
        <p14:creationId xmlns:p14="http://schemas.microsoft.com/office/powerpoint/2010/main" val="234280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3">
                    <a:lumMod val="75000"/>
                  </a:schemeClr>
                </a:solidFill>
              </a:rPr>
              <a:t>Вправа 2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00B0F0"/>
                </a:solidFill>
              </a:rPr>
              <a:t>Прочитайте</a:t>
            </a:r>
            <a:r>
              <a:rPr lang="uk-UA" dirty="0">
                <a:solidFill>
                  <a:srgbClr val="00B0F0"/>
                </a:solidFill>
              </a:rPr>
              <a:t>. Знайдіть помилки та </a:t>
            </a:r>
            <a:r>
              <a:rPr lang="uk-UA" dirty="0" err="1">
                <a:solidFill>
                  <a:srgbClr val="00B0F0"/>
                </a:solidFill>
              </a:rPr>
              <a:t>виправте</a:t>
            </a:r>
            <a:r>
              <a:rPr lang="uk-UA" dirty="0">
                <a:solidFill>
                  <a:srgbClr val="00B0F0"/>
                </a:solidFill>
              </a:rPr>
              <a:t> їх. Де потрібно замініть слова. Відредагований варіант запишіть у зошит. </a:t>
            </a:r>
            <a:endParaRPr lang="uk-UA" dirty="0" smtClean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Мій </a:t>
            </a:r>
            <a:r>
              <a:rPr lang="uk-UA" dirty="0"/>
              <a:t>брат старше мене на шість років.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Він </a:t>
            </a:r>
            <a:r>
              <a:rPr lang="uk-UA" dirty="0"/>
              <a:t>у класі самий високий.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Я </a:t>
            </a:r>
            <a:r>
              <a:rPr lang="uk-UA" dirty="0"/>
              <a:t>сяду біля його</a:t>
            </a:r>
            <a:r>
              <a:rPr lang="uk-UA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Мандрівники </a:t>
            </a:r>
            <a:r>
              <a:rPr lang="uk-UA" dirty="0"/>
              <a:t>вирушили у далекий путь</a:t>
            </a:r>
            <a:r>
              <a:rPr lang="uk-UA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 </a:t>
            </a:r>
            <a:r>
              <a:rPr lang="uk-UA" dirty="0"/>
              <a:t>У кінотеатрі не було вільних </a:t>
            </a:r>
            <a:r>
              <a:rPr lang="uk-UA" dirty="0" err="1"/>
              <a:t>місців</a:t>
            </a:r>
            <a:r>
              <a:rPr lang="uk-UA" dirty="0"/>
              <a:t>.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 </a:t>
            </a:r>
            <a:r>
              <a:rPr lang="uk-UA" dirty="0"/>
              <a:t>Дикі гуси летять у вирій осінню.</a:t>
            </a:r>
          </a:p>
        </p:txBody>
      </p:sp>
    </p:spTree>
    <p:extLst>
      <p:ext uri="{BB962C8B-B14F-4D97-AF65-F5344CB8AC3E}">
        <p14:creationId xmlns:p14="http://schemas.microsoft.com/office/powerpoint/2010/main" val="347520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1579" y="184151"/>
            <a:ext cx="9603275" cy="1669604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Вправа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3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err="1" smtClean="0">
                <a:solidFill>
                  <a:srgbClr val="00B0F0"/>
                </a:solidFill>
              </a:rPr>
              <a:t>Виправте</a:t>
            </a:r>
            <a:r>
              <a:rPr lang="ru-RU" sz="2400" b="1" dirty="0" smtClean="0">
                <a:solidFill>
                  <a:srgbClr val="00B0F0"/>
                </a:solidFill>
              </a:rPr>
              <a:t> </a:t>
            </a:r>
            <a:r>
              <a:rPr lang="ru-RU" sz="2400" b="1" dirty="0" err="1">
                <a:solidFill>
                  <a:srgbClr val="00B0F0"/>
                </a:solidFill>
              </a:rPr>
              <a:t>помилки</a:t>
            </a:r>
            <a:r>
              <a:rPr lang="ru-RU" sz="2400" b="1" dirty="0">
                <a:solidFill>
                  <a:srgbClr val="00B0F0"/>
                </a:solidFill>
              </a:rPr>
              <a:t> у </a:t>
            </a:r>
            <a:r>
              <a:rPr lang="ru-RU" sz="2400" b="1" dirty="0" err="1">
                <a:solidFill>
                  <a:srgbClr val="00B0F0"/>
                </a:solidFill>
              </a:rPr>
              <a:t>тексті</a:t>
            </a:r>
            <a:r>
              <a:rPr lang="ru-RU" sz="2400" b="1" dirty="0">
                <a:solidFill>
                  <a:srgbClr val="00B0F0"/>
                </a:solidFill>
              </a:rPr>
              <a:t>. </a:t>
            </a:r>
            <a:r>
              <a:rPr lang="ru-RU" sz="2400" b="1" dirty="0" err="1">
                <a:solidFill>
                  <a:srgbClr val="00B0F0"/>
                </a:solidFill>
              </a:rPr>
              <a:t>Виправлений</a:t>
            </a:r>
            <a:r>
              <a:rPr lang="ru-RU" sz="2400" b="1" dirty="0">
                <a:solidFill>
                  <a:srgbClr val="00B0F0"/>
                </a:solidFill>
              </a:rPr>
              <a:t> текст </a:t>
            </a:r>
            <a:r>
              <a:rPr lang="ru-RU" sz="2400" b="1" dirty="0" err="1">
                <a:solidFill>
                  <a:srgbClr val="00B0F0"/>
                </a:solidFill>
              </a:rPr>
              <a:t>запишіть</a:t>
            </a:r>
            <a:r>
              <a:rPr lang="ru-RU" sz="2400" b="1" dirty="0">
                <a:solidFill>
                  <a:srgbClr val="00B0F0"/>
                </a:solidFill>
              </a:rPr>
              <a:t> у </a:t>
            </a:r>
            <a:r>
              <a:rPr lang="ru-RU" sz="2400" b="1" dirty="0" err="1">
                <a:solidFill>
                  <a:srgbClr val="00B0F0"/>
                </a:solidFill>
              </a:rPr>
              <a:t>зошити</a:t>
            </a:r>
            <a:endParaRPr lang="uk-UA" sz="2400" b="1" dirty="0">
              <a:solidFill>
                <a:srgbClr val="00B0F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9819" y="2206164"/>
            <a:ext cx="10046212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dirty="0"/>
              <a:t>Друзі птахів</a:t>
            </a:r>
          </a:p>
          <a:p>
            <a:r>
              <a:rPr lang="uk-UA" sz="2400" dirty="0" smtClean="0"/>
              <a:t>    Настав </a:t>
            </a:r>
            <a:r>
              <a:rPr lang="uk-UA" sz="2400" dirty="0"/>
              <a:t>весна. </a:t>
            </a:r>
            <a:r>
              <a:rPr lang="uk-UA" sz="2400" dirty="0" smtClean="0"/>
              <a:t>Тепле </a:t>
            </a:r>
            <a:r>
              <a:rPr lang="uk-UA" sz="2400" dirty="0" err="1"/>
              <a:t>проміня</a:t>
            </a:r>
            <a:r>
              <a:rPr lang="uk-UA" sz="2400" dirty="0"/>
              <a:t> сонця зігнали сніги. </a:t>
            </a:r>
            <a:r>
              <a:rPr lang="uk-UA" sz="2400" dirty="0" err="1"/>
              <a:t>Згір</a:t>
            </a:r>
            <a:r>
              <a:rPr lang="uk-UA" sz="2400" dirty="0"/>
              <a:t> потекла </a:t>
            </a:r>
            <a:endParaRPr lang="uk-UA" sz="2400" dirty="0" smtClean="0"/>
          </a:p>
          <a:p>
            <a:r>
              <a:rPr lang="uk-UA" sz="2400" dirty="0" smtClean="0"/>
              <a:t>струмочки</a:t>
            </a:r>
            <a:r>
              <a:rPr lang="uk-UA" sz="2400" dirty="0"/>
              <a:t>. </a:t>
            </a:r>
            <a:r>
              <a:rPr lang="uk-UA" sz="2400" dirty="0" err="1" smtClean="0"/>
              <a:t>Зиленійе</a:t>
            </a:r>
            <a:r>
              <a:rPr lang="uk-UA" sz="2400" dirty="0" smtClean="0"/>
              <a:t> </a:t>
            </a:r>
            <a:r>
              <a:rPr lang="uk-UA" sz="2400" dirty="0"/>
              <a:t>молода </a:t>
            </a:r>
            <a:r>
              <a:rPr lang="uk-UA" sz="2400" dirty="0" err="1"/>
              <a:t>травичька</a:t>
            </a:r>
            <a:r>
              <a:rPr lang="uk-UA" sz="2400" dirty="0"/>
              <a:t>. Кожного дня при бувають </a:t>
            </a:r>
            <a:endParaRPr lang="uk-UA" sz="2400" dirty="0" smtClean="0"/>
          </a:p>
          <a:p>
            <a:r>
              <a:rPr lang="uk-UA" sz="2400" dirty="0" err="1" smtClean="0"/>
              <a:t>звирію</a:t>
            </a:r>
            <a:r>
              <a:rPr lang="uk-UA" sz="2400" dirty="0" smtClean="0"/>
              <a:t> </a:t>
            </a:r>
            <a:r>
              <a:rPr lang="uk-UA" sz="2400" dirty="0"/>
              <a:t>перелітне птахи.</a:t>
            </a:r>
          </a:p>
          <a:p>
            <a:r>
              <a:rPr lang="uk-UA" sz="2400" dirty="0" smtClean="0"/>
              <a:t>    У </a:t>
            </a:r>
            <a:r>
              <a:rPr lang="uk-UA" sz="2400" dirty="0" err="1"/>
              <a:t>школярив</a:t>
            </a:r>
            <a:r>
              <a:rPr lang="uk-UA" sz="2400" dirty="0"/>
              <a:t> свято. Діти </a:t>
            </a:r>
            <a:r>
              <a:rPr lang="uk-UA" sz="2400" dirty="0" err="1"/>
              <a:t>зустрічаюця</a:t>
            </a:r>
            <a:r>
              <a:rPr lang="uk-UA" sz="2400" dirty="0"/>
              <a:t> з </a:t>
            </a:r>
            <a:r>
              <a:rPr lang="uk-UA" sz="2400" dirty="0" err="1"/>
              <a:t>веснянимі</a:t>
            </a:r>
            <a:r>
              <a:rPr lang="uk-UA" sz="2400" dirty="0"/>
              <a:t> гостями. До </a:t>
            </a:r>
            <a:r>
              <a:rPr lang="uk-UA" sz="2400" dirty="0" err="1"/>
              <a:t>нйого</a:t>
            </a:r>
            <a:r>
              <a:rPr lang="uk-UA" sz="2400" dirty="0"/>
              <a:t> </a:t>
            </a:r>
            <a:endParaRPr lang="uk-UA" sz="2400" dirty="0" smtClean="0"/>
          </a:p>
          <a:p>
            <a:r>
              <a:rPr lang="uk-UA" sz="2400" dirty="0" err="1" smtClean="0"/>
              <a:t>готуваліся</a:t>
            </a:r>
            <a:r>
              <a:rPr lang="uk-UA" sz="2400" dirty="0" smtClean="0"/>
              <a:t> </a:t>
            </a:r>
            <a:r>
              <a:rPr lang="uk-UA" sz="2400" dirty="0"/>
              <a:t>всі. </a:t>
            </a:r>
            <a:r>
              <a:rPr lang="uk-UA" sz="2400" dirty="0" smtClean="0"/>
              <a:t>Олесь </a:t>
            </a:r>
            <a:r>
              <a:rPr lang="uk-UA" sz="2400" dirty="0"/>
              <a:t>та </a:t>
            </a:r>
            <a:r>
              <a:rPr lang="uk-UA" sz="2400" dirty="0" err="1"/>
              <a:t>петрік</a:t>
            </a:r>
            <a:r>
              <a:rPr lang="uk-UA" sz="2400" dirty="0"/>
              <a:t> при кріпили на </a:t>
            </a:r>
            <a:r>
              <a:rPr lang="uk-UA" sz="2400" dirty="0" err="1"/>
              <a:t>бирезі</a:t>
            </a:r>
            <a:r>
              <a:rPr lang="uk-UA" sz="2400" dirty="0"/>
              <a:t> шпаківню. </a:t>
            </a:r>
            <a:r>
              <a:rPr lang="uk-UA" sz="2400" dirty="0" smtClean="0"/>
              <a:t>Інші </a:t>
            </a:r>
          </a:p>
          <a:p>
            <a:r>
              <a:rPr lang="uk-UA" sz="2400" dirty="0" smtClean="0"/>
              <a:t>хлоп'яти </a:t>
            </a:r>
            <a:r>
              <a:rPr lang="uk-UA" sz="2400" dirty="0" err="1"/>
              <a:t>привязали</a:t>
            </a:r>
            <a:r>
              <a:rPr lang="uk-UA" sz="2400" dirty="0"/>
              <a:t> синичники. </a:t>
            </a:r>
            <a:r>
              <a:rPr lang="uk-UA" sz="2400" dirty="0" smtClean="0"/>
              <a:t>Дружні </a:t>
            </a:r>
            <a:r>
              <a:rPr lang="uk-UA" sz="2400" dirty="0"/>
              <a:t>птахи почати носити в </a:t>
            </a:r>
            <a:r>
              <a:rPr lang="uk-UA" sz="2400" dirty="0" smtClean="0"/>
              <a:t>свої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хатки травичку і </a:t>
            </a:r>
            <a:r>
              <a:rPr lang="uk-UA" sz="2400" dirty="0" err="1"/>
              <a:t>піря</a:t>
            </a:r>
            <a:r>
              <a:rPr lang="uk-UA" sz="2400" dirty="0"/>
              <a:t>. </a:t>
            </a:r>
            <a:r>
              <a:rPr lang="uk-UA" sz="2400" dirty="0" smtClean="0"/>
              <a:t>Скоро </a:t>
            </a:r>
            <a:r>
              <a:rPr lang="uk-UA" sz="2400" dirty="0"/>
              <a:t>у них були маленькі пташенята. Люди, </a:t>
            </a:r>
            <a:endParaRPr lang="uk-UA" sz="2400" dirty="0" smtClean="0"/>
          </a:p>
          <a:p>
            <a:r>
              <a:rPr lang="uk-UA" sz="2400" dirty="0" err="1" smtClean="0"/>
              <a:t>нетурбуйте</a:t>
            </a:r>
            <a:r>
              <a:rPr lang="uk-UA" sz="2400" dirty="0" smtClean="0"/>
              <a:t> </a:t>
            </a:r>
            <a:r>
              <a:rPr lang="uk-UA" sz="2400" dirty="0" err="1"/>
              <a:t>йіх</a:t>
            </a:r>
            <a:r>
              <a:rPr lang="uk-UA" sz="2400" dirty="0"/>
              <a:t> в цей </a:t>
            </a:r>
            <a:r>
              <a:rPr lang="uk-UA" sz="2400" dirty="0" err="1"/>
              <a:t>чась</a:t>
            </a:r>
            <a:r>
              <a:rPr lang="uk-UA" sz="2400" dirty="0"/>
              <a:t>!</a:t>
            </a:r>
          </a:p>
          <a:p>
            <a:pPr algn="ctr"/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12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52525" y="200024"/>
            <a:ext cx="9604375" cy="2270125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00B0F0"/>
                </a:solidFill>
              </a:rPr>
              <a:t>Умієш шукати помилки?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Умієш їх виправляти?</a:t>
            </a:r>
          </a:p>
          <a:p>
            <a:r>
              <a:rPr lang="uk-UA" sz="2400" b="1" dirty="0" err="1" smtClean="0">
                <a:solidFill>
                  <a:srgbClr val="00B0F0"/>
                </a:solidFill>
              </a:rPr>
              <a:t>Запам</a:t>
            </a:r>
            <a:r>
              <a:rPr lang="en-US" sz="2400" b="1" dirty="0" smtClean="0">
                <a:solidFill>
                  <a:srgbClr val="00B0F0"/>
                </a:solidFill>
              </a:rPr>
              <a:t>`</a:t>
            </a:r>
            <a:r>
              <a:rPr lang="uk-UA" sz="2400" b="1" dirty="0" err="1" smtClean="0">
                <a:solidFill>
                  <a:srgbClr val="00B0F0"/>
                </a:solidFill>
              </a:rPr>
              <a:t>ятав</a:t>
            </a:r>
            <a:r>
              <a:rPr lang="uk-UA" sz="2400" b="1" dirty="0" smtClean="0">
                <a:solidFill>
                  <a:srgbClr val="00B0F0"/>
                </a:solidFill>
              </a:rPr>
              <a:t> (-ла) правила написання слів?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Навчився (-</a:t>
            </a:r>
            <a:r>
              <a:rPr lang="uk-UA" sz="2400" b="1" dirty="0" err="1" smtClean="0">
                <a:solidFill>
                  <a:srgbClr val="00B0F0"/>
                </a:solidFill>
              </a:rPr>
              <a:t>лася</a:t>
            </a:r>
            <a:r>
              <a:rPr lang="uk-UA" sz="2400" b="1" dirty="0" smtClean="0">
                <a:solidFill>
                  <a:srgbClr val="00B0F0"/>
                </a:solidFill>
              </a:rPr>
              <a:t>) розставляти розділові знаки в реченні?</a:t>
            </a:r>
            <a:endParaRPr lang="uk-UA" sz="2400" b="1" dirty="0">
              <a:solidFill>
                <a:srgbClr val="00B0F0"/>
              </a:solidFill>
            </a:endParaRPr>
          </a:p>
        </p:txBody>
      </p:sp>
      <p:sp>
        <p:nvSpPr>
          <p:cNvPr id="4" name="Заголовок 4"/>
          <p:cNvSpPr txBox="1">
            <a:spLocks/>
          </p:cNvSpPr>
          <p:nvPr/>
        </p:nvSpPr>
        <p:spPr>
          <a:xfrm>
            <a:off x="2841625" y="4540250"/>
            <a:ext cx="7772400" cy="13620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uk-UA" b="1" dirty="0" smtClean="0"/>
              <a:t>      </a:t>
            </a:r>
            <a:r>
              <a:rPr lang="uk-UA" b="1" dirty="0" smtClean="0">
                <a:solidFill>
                  <a:srgbClr val="FF0000"/>
                </a:solidFill>
              </a:rPr>
              <a:t>ТИ  МОЛОДЕЦЬ!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трелка вниз 4"/>
          <p:cNvSpPr>
            <a:spLocks noChangeArrowheads="1"/>
          </p:cNvSpPr>
          <p:nvPr/>
        </p:nvSpPr>
        <p:spPr bwMode="auto">
          <a:xfrm>
            <a:off x="4738688" y="2576512"/>
            <a:ext cx="1428750" cy="1857375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uk-UA" altLang="uk-UA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56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</a:rPr>
              <a:t>Пригадайте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</a:rPr>
              <a:t>Переказ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 -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</a:rPr>
              <a:t>це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... 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Текст-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</a:rPr>
              <a:t>розповідь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</a:rPr>
              <a:t>це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</a:rPr>
              <a:t>...</a:t>
            </a:r>
            <a:endParaRPr lang="uk-UA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200000"/>
              </a:lnSpc>
            </a:pPr>
            <a:endParaRPr lang="uk-UA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0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81000" y="1511418"/>
            <a:ext cx="12395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 </a:t>
            </a:r>
            <a:endParaRPr lang="ru-RU" sz="2300" dirty="0">
              <a:solidFill>
                <a:srgbClr val="002060"/>
              </a:solidFill>
              <a:latin typeface="Roboto"/>
            </a:endParaRP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розкрито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в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переказі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тему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вихідного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зразка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передано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головну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думку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переказуваного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тексту.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в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правильній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послідовності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переказано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текст.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не пропущено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чогось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істотного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не додано того,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немає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у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зразку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відповідає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текст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переказу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типовому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значенню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вихідного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зразка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доречно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поєднано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типи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мовлення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;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правильно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побудовано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речення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розповіді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опису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правильно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побудовано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роздум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).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вдалим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є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самостійно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складене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закінчення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кінцівка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).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Наскільки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чітко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аргументовано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власні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думки й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оцінки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Чи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збережено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в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тексті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переказу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самостійно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складеній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кінцівці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стиль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вихідного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зразка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L="644525" marR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Грамотність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Графічне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оформлення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38989" y="932934"/>
            <a:ext cx="822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С Х Е М А   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А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</a:rPr>
              <a:t> Н А Л І З У   П Е Р Е К А З У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5250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ВИДИ ПОМИЛОК </a:t>
            </a:r>
            <a:endParaRPr lang="uk-UA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78050" y="2200052"/>
            <a:ext cx="262255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ОРФОГРАФІЧНІ</a:t>
            </a:r>
          </a:p>
          <a:p>
            <a:pPr algn="ctr"/>
            <a:r>
              <a:rPr lang="uk-UA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(і)</a:t>
            </a:r>
            <a:endParaRPr lang="uk-UA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41550" y="3968750"/>
            <a:ext cx="262255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ЛЕКСИЧНІ</a:t>
            </a:r>
          </a:p>
          <a:p>
            <a:pPr algn="ctr"/>
            <a:r>
              <a:rPr lang="uk-UA" sz="2000" dirty="0" smtClean="0"/>
              <a:t>(Л)</a:t>
            </a:r>
            <a:endParaRPr lang="uk-UA" sz="2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21550" y="2200052"/>
            <a:ext cx="262255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ПУНКТУАЦІЙНІ</a:t>
            </a:r>
          </a:p>
          <a:p>
            <a:pPr algn="ctr"/>
            <a:r>
              <a:rPr lang="uk-UA" dirty="0" smtClean="0"/>
              <a:t>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uk-UA" dirty="0" smtClean="0"/>
              <a:t>)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553" y="3968750"/>
            <a:ext cx="2645893" cy="15424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950200" y="4546084"/>
            <a:ext cx="1879600" cy="70788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ГРАМАТИЧНІ</a:t>
            </a:r>
          </a:p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(Г)</a:t>
            </a:r>
            <a:endParaRPr lang="uk-U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5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ОРФОГРАФІЧНІ ПОМИЛКИ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841500" y="2171700"/>
            <a:ext cx="7023100" cy="150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НЕПРАВИЛЬНО НАПИСАНІ СЛОВА</a:t>
            </a:r>
            <a:endParaRPr lang="uk-UA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90404" y="3595985"/>
            <a:ext cx="92969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Зема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небоїться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усміхаєця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</a:p>
          <a:p>
            <a:pPr algn="ctr"/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дід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мороз, коли </a:t>
            </a:r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небуть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07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ВИДИ ПОМИЛОК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874630" y="1742639"/>
            <a:ext cx="7023100" cy="150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ЛЕКСИЧНІ ПОМИЛКИ</a:t>
            </a:r>
            <a:endParaRPr lang="uk-UA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36340" y="3016835"/>
            <a:ext cx="41103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Ужите</a:t>
            </a:r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не те слово</a:t>
            </a:r>
            <a:endParaRPr lang="ru-RU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65995" y="3767158"/>
            <a:ext cx="42305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Ужите</a:t>
            </a:r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зайве</a:t>
            </a:r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слово</a:t>
            </a:r>
            <a:endParaRPr lang="ru-RU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28269" y="4503081"/>
            <a:ext cx="101101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Вжиті</a:t>
            </a:r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російські</a:t>
            </a:r>
            <a:r>
              <a:rPr lang="ru-RU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слова </a:t>
            </a:r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замість</a:t>
            </a:r>
            <a:r>
              <a:rPr lang="ru-RU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українських</a:t>
            </a:r>
            <a:endParaRPr lang="ru-RU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ПУНКТУАЦІЙНІ ПОМИЛКИ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841500" y="2171700"/>
            <a:ext cx="7023100" cy="150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НЕПРАВИЛЬНО РОЗСТАВЛЕНІ РОЗДІЛОВІ ЗНАКИ</a:t>
            </a:r>
            <a:endParaRPr lang="uk-UA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66555" y="4211935"/>
            <a:ext cx="6531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Мабуть</a:t>
            </a:r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скоро свято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4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ПРИКЛАДИ ЛЕКСИЧНИХ ПОМИЛОК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27693" y="2113206"/>
            <a:ext cx="96560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Радіокоментатор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розповість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радіо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про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хід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спортивного матчу.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7693" y="2966055"/>
            <a:ext cx="103832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Український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режисер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Олександр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Довженко першим створив перший </a:t>
            </a:r>
          </a:p>
          <a:p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звуковий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фільм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7693" y="4155655"/>
            <a:ext cx="10548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За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допомогою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комп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`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ютерної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мережі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Інтернет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посилання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дійде</a:t>
            </a:r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швидко</a:t>
            </a:r>
            <a:endParaRPr lang="ru-RU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лічені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секунди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на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інший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кінець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світу</a:t>
            </a:r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51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75000"/>
                  </a:schemeClr>
                </a:solidFill>
              </a:rPr>
              <a:t>ГРАМАТИЧНІ ПОМИЛКИ</a:t>
            </a:r>
            <a:endParaRPr lang="uk-UA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1579" y="2197100"/>
            <a:ext cx="974121" cy="514350"/>
          </a:xfrm>
          <a:prstGeom prst="rect">
            <a:avLst/>
          </a:prstGeom>
          <a:scene3d>
            <a:camera prst="perspectiveContrastingRightFacing"/>
            <a:lightRig rig="balanced" dir="t">
              <a:rot lat="0" lon="0" rev="1080000"/>
            </a:lightRig>
          </a:scene3d>
          <a:sp3d>
            <a:bevelT w="38100" h="12700" prst="softRound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4"/>
          <p:cNvSpPr/>
          <p:nvPr/>
        </p:nvSpPr>
        <p:spPr>
          <a:xfrm>
            <a:off x="1388079" y="3162300"/>
            <a:ext cx="974121" cy="514350"/>
          </a:xfrm>
          <a:prstGeom prst="rect">
            <a:avLst/>
          </a:prstGeom>
          <a:scene3d>
            <a:camera prst="perspectiveContrastingRightFacing"/>
            <a:lightRig rig="balanced" dir="t">
              <a:rot lat="0" lon="0" rev="1080000"/>
            </a:lightRig>
          </a:scene3d>
          <a:sp3d>
            <a:bevelT w="38100" h="12700" prst="softRound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1388079" y="4254500"/>
            <a:ext cx="974121" cy="514350"/>
          </a:xfrm>
          <a:prstGeom prst="rect">
            <a:avLst/>
          </a:prstGeom>
          <a:scene3d>
            <a:camera prst="perspectiveContrastingRightFacing"/>
            <a:lightRig rig="balanced" dir="t">
              <a:rot lat="0" lon="0" rev="1080000"/>
            </a:lightRig>
          </a:scene3d>
          <a:sp3d>
            <a:bevelT w="38100" h="12700" prst="softRound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2861192" y="2249785"/>
            <a:ext cx="54282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НЕПРАВИЛЬНО УТВОРЕНЕ СЛОВО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61192" y="3214985"/>
            <a:ext cx="49358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СЛОВО ВЖИТЕ НЕ В ТІЙ ФОРМІ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61192" y="4254500"/>
            <a:ext cx="62869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НЕПРАВИЛЬНО ПОБУДОВАНЕ РЕЧЕННЯ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6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112</TotalTime>
  <Words>557</Words>
  <Application>Microsoft Office PowerPoint</Application>
  <PresentationFormat>Широкоэкранный</PresentationFormat>
  <Paragraphs>103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Comic Sans MS</vt:lpstr>
      <vt:lpstr>Gill Sans MT</vt:lpstr>
      <vt:lpstr>Roboto</vt:lpstr>
      <vt:lpstr>Times New Roman</vt:lpstr>
      <vt:lpstr>Gallery</vt:lpstr>
      <vt:lpstr>Розвиток мовлення. Аналіз письмового переказу</vt:lpstr>
      <vt:lpstr>Пригадайте</vt:lpstr>
      <vt:lpstr>Презентация PowerPoint</vt:lpstr>
      <vt:lpstr>ВИДИ ПОМИЛОК </vt:lpstr>
      <vt:lpstr>ОРФОГРАФІЧНІ ПОМИЛКИ</vt:lpstr>
      <vt:lpstr>ВИДИ ПОМИЛОК</vt:lpstr>
      <vt:lpstr>ПУНКТУАЦІЙНІ ПОМИЛКИ</vt:lpstr>
      <vt:lpstr>ПРИКЛАДИ ЛЕКСИЧНИХ ПОМИЛОК</vt:lpstr>
      <vt:lpstr>ГРАМАТИЧНІ ПОМИЛКИ</vt:lpstr>
      <vt:lpstr>ПРИКЛАДИ ГРАМАТИЧНИХ ПОМИЛОК</vt:lpstr>
      <vt:lpstr>ЧЕРГУВАННЯ У – В, і - Й</vt:lpstr>
      <vt:lpstr>В, Й ПИШЕТЬСЯ:</vt:lpstr>
      <vt:lpstr>Вправа 1 </vt:lpstr>
      <vt:lpstr>Вправа 2 </vt:lpstr>
      <vt:lpstr>Вправа 3  Виправте помилки у тексті. Виправлений текст запишіть у зошити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мовлення. Аналіз письмового переказу</dc:title>
  <dc:creator>Administrator</dc:creator>
  <cp:lastModifiedBy>Administrator</cp:lastModifiedBy>
  <cp:revision>13</cp:revision>
  <dcterms:created xsi:type="dcterms:W3CDTF">2024-06-12T11:14:01Z</dcterms:created>
  <dcterms:modified xsi:type="dcterms:W3CDTF">2024-06-12T13:06:37Z</dcterms:modified>
</cp:coreProperties>
</file>