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37" r:id="rId2"/>
    <p:sldMasterId id="2147483749" r:id="rId3"/>
    <p:sldMasterId id="2147483761" r:id="rId4"/>
    <p:sldMasterId id="2147483773" r:id="rId5"/>
    <p:sldMasterId id="2147483785" r:id="rId6"/>
    <p:sldMasterId id="2147483797" r:id="rId7"/>
    <p:sldMasterId id="2147483809" r:id="rId8"/>
    <p:sldMasterId id="2147483821" r:id="rId9"/>
  </p:sldMasterIdLst>
  <p:sldIdLst>
    <p:sldId id="256" r:id="rId10"/>
    <p:sldId id="282" r:id="rId11"/>
    <p:sldId id="257" r:id="rId12"/>
    <p:sldId id="283" r:id="rId13"/>
    <p:sldId id="294" r:id="rId14"/>
    <p:sldId id="308" r:id="rId15"/>
    <p:sldId id="295" r:id="rId16"/>
    <p:sldId id="296" r:id="rId17"/>
    <p:sldId id="297" r:id="rId18"/>
    <p:sldId id="298" r:id="rId19"/>
    <p:sldId id="299" r:id="rId20"/>
    <p:sldId id="300" r:id="rId21"/>
    <p:sldId id="309" r:id="rId22"/>
    <p:sldId id="291" r:id="rId23"/>
    <p:sldId id="301" r:id="rId24"/>
    <p:sldId id="302" r:id="rId25"/>
    <p:sldId id="310" r:id="rId26"/>
    <p:sldId id="311" r:id="rId27"/>
    <p:sldId id="312" r:id="rId28"/>
    <p:sldId id="313" r:id="rId29"/>
    <p:sldId id="314" r:id="rId30"/>
    <p:sldId id="303" r:id="rId31"/>
    <p:sldId id="315" r:id="rId32"/>
    <p:sldId id="316" r:id="rId33"/>
    <p:sldId id="304" r:id="rId34"/>
    <p:sldId id="317" r:id="rId35"/>
    <p:sldId id="30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71632"/>
      </p:ext>
    </p:extLst>
  </p:cSld>
  <p:clrMapOvr>
    <a:masterClrMapping/>
  </p:clrMapOvr>
  <p:transition spd="med">
    <p:cover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815279"/>
      </p:ext>
    </p:extLst>
  </p:cSld>
  <p:clrMapOvr>
    <a:masterClrMapping/>
  </p:clrMapOvr>
  <p:transition spd="med">
    <p:cover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93372"/>
      </p:ext>
    </p:extLst>
  </p:cSld>
  <p:clrMapOvr>
    <a:masterClrMapping/>
  </p:clrMapOvr>
  <p:transition spd="med">
    <p:cover dir="l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29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89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4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92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4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88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23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8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31"/>
      </p:ext>
    </p:extLst>
  </p:cSld>
  <p:clrMapOvr>
    <a:masterClrMapping/>
  </p:clrMapOvr>
  <p:transition spd="med">
    <p:cover dir="l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12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25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5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68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29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11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57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92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9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34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053605"/>
      </p:ext>
    </p:extLst>
  </p:cSld>
  <p:clrMapOvr>
    <a:masterClrMapping/>
  </p:clrMapOvr>
  <p:transition spd="med">
    <p:cover dir="l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21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76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49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56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63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892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12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43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85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618084"/>
      </p:ext>
    </p:extLst>
  </p:cSld>
  <p:clrMapOvr>
    <a:masterClrMapping/>
  </p:clrMapOvr>
  <p:transition spd="med">
    <p:cover dir="l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51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93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95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01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51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053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6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64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72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067794"/>
      </p:ext>
    </p:extLst>
  </p:cSld>
  <p:clrMapOvr>
    <a:masterClrMapping/>
  </p:clrMapOvr>
  <p:transition spd="med">
    <p:cover dir="l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75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58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59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19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47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16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291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57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2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71195"/>
      </p:ext>
    </p:extLst>
  </p:cSld>
  <p:clrMapOvr>
    <a:masterClrMapping/>
  </p:clrMapOvr>
  <p:transition spd="med">
    <p:cover dir="l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53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09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832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9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792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34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839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90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9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6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89954"/>
      </p:ext>
    </p:extLst>
  </p:cSld>
  <p:clrMapOvr>
    <a:masterClrMapping/>
  </p:clrMapOvr>
  <p:transition spd="med">
    <p:cover dir="l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589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793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226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623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523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315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361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32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228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1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09640"/>
      </p:ext>
    </p:extLst>
  </p:cSld>
  <p:clrMapOvr>
    <a:masterClrMapping/>
  </p:clrMapOvr>
  <p:transition spd="med">
    <p:cover dir="l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999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655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594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181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147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707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550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81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004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21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726282"/>
      </p:ext>
    </p:extLst>
  </p:cSld>
  <p:clrMapOvr>
    <a:masterClrMapping/>
  </p:clrMapOvr>
  <p:transition spd="med">
    <p:cover dir="l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564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15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677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208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026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983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801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608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320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8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med">
    <p:cover dir="l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6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7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9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5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2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3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060848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dirty="0" smtClean="0">
                <a:solidFill>
                  <a:srgbClr val="FF0000"/>
                </a:solidFill>
              </a:rPr>
              <a:t>Типи клітин</a:t>
            </a:r>
            <a:endParaRPr lang="uk-UA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10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91065" y="189243"/>
            <a:ext cx="8161870" cy="6479513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1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41149" y="334799"/>
            <a:ext cx="8661701" cy="6166035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2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45349" y="570212"/>
            <a:ext cx="8253302" cy="5717576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history.vn.ua/pidruchniki/shalamov-biology-and-ecology-9-class-2017/shalamov-biology-and-ecology-9-class-2017.files/image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47135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32656"/>
            <a:ext cx="4572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uk-UA" b="1" dirty="0">
                <a:solidFill>
                  <a:srgbClr val="292B2C"/>
                </a:solidFill>
                <a:latin typeface="Roboto"/>
              </a:rPr>
              <a:t>Вторинність еукаріотичної клітини порівняно з </a:t>
            </a:r>
            <a:r>
              <a:rPr lang="uk-UA" b="1" dirty="0" err="1">
                <a:solidFill>
                  <a:srgbClr val="292B2C"/>
                </a:solidFill>
                <a:latin typeface="Roboto"/>
              </a:rPr>
              <a:t>прокаріотичною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08574" y="4725144"/>
            <a:ext cx="2533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292B2C"/>
                </a:solidFill>
                <a:latin typeface="Roboto"/>
              </a:rPr>
              <a:t>Схема </a:t>
            </a:r>
            <a:r>
              <a:rPr lang="uk-UA" b="1" dirty="0" err="1">
                <a:solidFill>
                  <a:srgbClr val="292B2C"/>
                </a:solidFill>
                <a:latin typeface="Roboto"/>
              </a:rPr>
              <a:t>ендосимбіозу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31700742"/>
      </p:ext>
    </p:extLst>
  </p:cSld>
  <p:clrMapOvr>
    <a:masterClrMapping/>
  </p:clrMapOvr>
  <p:transition spd="med">
    <p:cover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58"/>
          </a:xfrm>
        </p:spPr>
        <p:txBody>
          <a:bodyPr/>
          <a:lstStyle/>
          <a:p>
            <a:pPr algn="ctr"/>
            <a:r>
              <a:rPr lang="uk-UA" b="1" dirty="0" smtClean="0"/>
              <a:t>Узагальнення</a:t>
            </a:r>
            <a:endParaRPr lang="ru-RU" b="1" dirty="0"/>
          </a:p>
        </p:txBody>
      </p:sp>
      <p:pic>
        <p:nvPicPr>
          <p:cNvPr id="5" name="Содержимое 4" descr="Рисунок1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645" y="1285860"/>
            <a:ext cx="8202069" cy="5072098"/>
          </a:xfrm>
        </p:spPr>
      </p:pic>
    </p:spTree>
  </p:cSld>
  <p:clrMapOvr>
    <a:masterClrMapping/>
  </p:clrMapOvr>
  <p:transition spd="med">
    <p:cover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4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6304" y="338583"/>
            <a:ext cx="8131392" cy="6180833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5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92386" y="167909"/>
            <a:ext cx="8759228" cy="6522181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Хлоропласти — будова, функції і роль у фотосинтез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04" y="553132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553132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46" y="1915885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4786" y="4182834"/>
            <a:ext cx="7952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222222"/>
                </a:solidFill>
                <a:latin typeface="arial"/>
              </a:rPr>
              <a:t>Хлоропла́сти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 — тип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пластиди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органела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знайдена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в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клітинах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рослин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деяких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водоростей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, </a:t>
            </a:r>
            <a:r>
              <a:rPr lang="ru-RU" b="1" dirty="0" err="1" smtClean="0">
                <a:solidFill>
                  <a:srgbClr val="222222"/>
                </a:solidFill>
                <a:latin typeface="arial"/>
              </a:rPr>
              <a:t>Хлоропласти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поглинають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сонячне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світло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використовують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його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разом з водою та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вуглекислим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газом для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отримання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енергії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для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рослини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(у </a:t>
            </a:r>
            <a:r>
              <a:rPr lang="ru-RU" dirty="0" err="1">
                <a:solidFill>
                  <a:srgbClr val="222222"/>
                </a:solidFill>
                <a:latin typeface="arial"/>
              </a:rPr>
              <a:t>формі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АТФ) шляхом фотосинтезу.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Рух хлоропластів в клітинах водорості</a:t>
            </a:r>
            <a:endParaRPr lang="uk-UA" dirty="0"/>
          </a:p>
        </p:txBody>
      </p:sp>
      <p:pic>
        <p:nvPicPr>
          <p:cNvPr id="4" name="Циклоз в клетках водоросли.____ Cyclosis in the cells of the alg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113" y="1608138"/>
            <a:ext cx="7869237" cy="4425950"/>
          </a:xfrm>
        </p:spPr>
      </p:pic>
    </p:spTree>
    <p:extLst>
      <p:ext uri="{BB962C8B-B14F-4D97-AF65-F5344CB8AC3E}">
        <p14:creationId xmlns:p14="http://schemas.microsoft.com/office/powerpoint/2010/main" val="41384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03" y="163286"/>
            <a:ext cx="8719926" cy="653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8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h1_nucleu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6" y="1357298"/>
            <a:ext cx="2643206" cy="2452697"/>
          </a:xfrm>
          <a:prstGeom prst="rect">
            <a:avLst/>
          </a:prstGeom>
        </p:spPr>
      </p:pic>
      <p:pic>
        <p:nvPicPr>
          <p:cNvPr id="5" name="Рисунок 4" descr="b1e48bacebf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143636" y="4000504"/>
            <a:ext cx="2714613" cy="2181218"/>
          </a:xfrm>
          <a:prstGeom prst="rect">
            <a:avLst/>
          </a:prstGeom>
        </p:spPr>
      </p:pic>
      <p:pic>
        <p:nvPicPr>
          <p:cNvPr id="7" name="Содержимое 6" descr="Рисунок2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1214422"/>
            <a:ext cx="5643602" cy="5281008"/>
          </a:xfrm>
        </p:spPr>
      </p:pic>
      <p:pic>
        <p:nvPicPr>
          <p:cNvPr id="9" name="Рисунок 8" descr="Рисунок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357166"/>
            <a:ext cx="8082628" cy="835083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43" y="373971"/>
            <a:ext cx="4329527" cy="259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81" y="2183266"/>
            <a:ext cx="4513604" cy="256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7" y="3028950"/>
            <a:ext cx="3494314" cy="366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6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Скоротливі вакуолі інфузорій</a:t>
            </a:r>
            <a:endParaRPr lang="uk-UA" dirty="0"/>
          </a:p>
        </p:txBody>
      </p:sp>
      <p:pic>
        <p:nvPicPr>
          <p:cNvPr id="4" name="Сократительные вакуоли инфузории туфельк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113" y="1608138"/>
            <a:ext cx="7869237" cy="4425950"/>
          </a:xfrm>
        </p:spPr>
      </p:pic>
    </p:spTree>
    <p:extLst>
      <p:ext uri="{BB962C8B-B14F-4D97-AF65-F5344CB8AC3E}">
        <p14:creationId xmlns:p14="http://schemas.microsoft.com/office/powerpoint/2010/main" val="378874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6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1529" y="155718"/>
            <a:ext cx="8740942" cy="6546563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1" y="220436"/>
            <a:ext cx="8360156" cy="626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7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30" y="204107"/>
            <a:ext cx="8514618" cy="639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03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7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6585" y="228864"/>
            <a:ext cx="8350830" cy="6400271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35" y="93890"/>
            <a:ext cx="8499022" cy="637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71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0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5152" y="481827"/>
            <a:ext cx="8533695" cy="5894345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7857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/>
              <a:t>План </a:t>
            </a:r>
            <a:endParaRPr lang="ru-RU" sz="5400" b="1" dirty="0"/>
          </a:p>
        </p:txBody>
      </p:sp>
      <p:pic>
        <p:nvPicPr>
          <p:cNvPr id="4" name="Рисунок 3" descr="unnam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5852" y="4286256"/>
            <a:ext cx="5715040" cy="2297196"/>
          </a:xfrm>
          <a:prstGeom prst="rect">
            <a:avLst/>
          </a:prstGeom>
        </p:spPr>
      </p:pic>
      <p:pic>
        <p:nvPicPr>
          <p:cNvPr id="5" name="Рисунок 4" descr="1289939792_image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330" y="357166"/>
            <a:ext cx="1807725" cy="4000528"/>
          </a:xfrm>
          <a:prstGeom prst="rect">
            <a:avLst/>
          </a:prstGeom>
        </p:spPr>
      </p:pic>
      <p:pic>
        <p:nvPicPr>
          <p:cNvPr id="7" name="Содержимое 6" descr="Рисунок4.png"/>
          <p:cNvPicPr>
            <a:picLocks noGrp="1" noChangeAspect="1"/>
          </p:cNvPicPr>
          <p:nvPr>
            <p:ph idx="1"/>
          </p:nvPr>
        </p:nvPicPr>
        <p:blipFill>
          <a:blip r:embed="rId4"/>
          <a:srcRect b="26868"/>
          <a:stretch>
            <a:fillRect/>
          </a:stretch>
        </p:blipFill>
        <p:spPr>
          <a:xfrm>
            <a:off x="714348" y="1357298"/>
            <a:ext cx="6266170" cy="2786082"/>
          </a:xfrm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Пригадайте:</a:t>
            </a:r>
            <a:endParaRPr lang="ru-RU" b="1" dirty="0"/>
          </a:p>
        </p:txBody>
      </p:sp>
      <p:pic>
        <p:nvPicPr>
          <p:cNvPr id="5" name="Содержимое 4" descr="Рисунок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129" y="1825625"/>
            <a:ext cx="7815741" cy="4351338"/>
          </a:xfrm>
        </p:spPr>
      </p:pic>
    </p:spTree>
  </p:cSld>
  <p:clrMapOvr>
    <a:masterClrMapping/>
  </p:clrMapOvr>
  <p:transition spd="med">
    <p:cover dir="l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6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84394" y="414777"/>
            <a:ext cx="8375212" cy="6028446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istory.vn.ua/pidruchniki/shalamov-biology-and-ecology-9-class-2017/shalamov-biology-and-ecology-9-class-2017.files/image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37881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068960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292B2C"/>
                </a:solidFill>
                <a:latin typeface="Roboto"/>
              </a:rPr>
              <a:t> </a:t>
            </a:r>
            <a:r>
              <a:rPr lang="uk-UA" b="1" dirty="0">
                <a:solidFill>
                  <a:srgbClr val="292B2C"/>
                </a:solidFill>
                <a:latin typeface="Roboto"/>
              </a:rPr>
              <a:t>Порівняння розмірів про- та еукаріотичних клітин</a:t>
            </a:r>
            <a:endParaRPr lang="uk-UA" dirty="0">
              <a:solidFill>
                <a:srgbClr val="292B2C"/>
              </a:solidFill>
              <a:latin typeface="Roboto"/>
            </a:endParaRPr>
          </a:p>
          <a:p>
            <a:pPr algn="ctr"/>
            <a:r>
              <a:rPr lang="uk-UA" i="1" dirty="0">
                <a:solidFill>
                  <a:srgbClr val="292B2C"/>
                </a:solidFill>
                <a:latin typeface="Roboto"/>
              </a:rPr>
              <a:t>А. Клітина імунної системи людини поглинає бактерії. На світлині видно, що лінійні розміри клітини людини перевищують розміри бактеріальної клітини приблизно в 10 разів. </a:t>
            </a:r>
            <a:endParaRPr lang="uk-UA" i="1" dirty="0" smtClean="0">
              <a:solidFill>
                <a:srgbClr val="292B2C"/>
              </a:solidFill>
              <a:latin typeface="Roboto"/>
            </a:endParaRPr>
          </a:p>
          <a:p>
            <a:pPr algn="ctr"/>
            <a:r>
              <a:rPr lang="uk-UA" i="1" dirty="0" smtClean="0">
                <a:solidFill>
                  <a:srgbClr val="292B2C"/>
                </a:solidFill>
                <a:latin typeface="Roboto"/>
              </a:rPr>
              <a:t>Б</a:t>
            </a:r>
            <a:r>
              <a:rPr lang="uk-UA" i="1" dirty="0">
                <a:solidFill>
                  <a:srgbClr val="292B2C"/>
                </a:solidFill>
                <a:latin typeface="Roboto"/>
              </a:rPr>
              <a:t>. Гігантська бактерія </a:t>
            </a:r>
            <a:r>
              <a:rPr lang="uk-UA" i="1" dirty="0" err="1">
                <a:solidFill>
                  <a:srgbClr val="292B2C"/>
                </a:solidFill>
                <a:latin typeface="Roboto"/>
              </a:rPr>
              <a:t>епулопісція</a:t>
            </a:r>
            <a:r>
              <a:rPr lang="uk-UA" i="1" dirty="0">
                <a:solidFill>
                  <a:srgbClr val="292B2C"/>
                </a:solidFill>
                <a:latin typeface="Roboto"/>
              </a:rPr>
              <a:t> в компанії чотирьох одноклітинних еукаріотів — інфузорій-туфельок. </a:t>
            </a:r>
            <a:endParaRPr lang="uk-UA" i="1" dirty="0" smtClean="0">
              <a:solidFill>
                <a:srgbClr val="292B2C"/>
              </a:solidFill>
              <a:latin typeface="Roboto"/>
            </a:endParaRPr>
          </a:p>
          <a:p>
            <a:pPr algn="ctr"/>
            <a:r>
              <a:rPr lang="uk-UA" i="1" dirty="0" smtClean="0">
                <a:solidFill>
                  <a:srgbClr val="292B2C"/>
                </a:solidFill>
                <a:latin typeface="Roboto"/>
              </a:rPr>
              <a:t>В</a:t>
            </a:r>
            <a:r>
              <a:rPr lang="uk-UA" i="1" dirty="0">
                <a:solidFill>
                  <a:srgbClr val="292B2C"/>
                </a:solidFill>
                <a:latin typeface="Roboto"/>
              </a:rPr>
              <a:t>. Будова звичайної бактерії — кишкової палички, гігантської бактерії </a:t>
            </a:r>
            <a:r>
              <a:rPr lang="uk-UA" i="1" dirty="0" err="1">
                <a:solidFill>
                  <a:srgbClr val="292B2C"/>
                </a:solidFill>
                <a:latin typeface="Roboto"/>
              </a:rPr>
              <a:t>тіомаргарити</a:t>
            </a:r>
            <a:r>
              <a:rPr lang="uk-UA" i="1" dirty="0">
                <a:solidFill>
                  <a:srgbClr val="292B2C"/>
                </a:solidFill>
                <a:latin typeface="Roboto"/>
              </a:rPr>
              <a:t> та найпростішого </a:t>
            </a:r>
            <a:r>
              <a:rPr lang="uk-UA" i="1" dirty="0" err="1">
                <a:solidFill>
                  <a:srgbClr val="292B2C"/>
                </a:solidFill>
                <a:latin typeface="Roboto"/>
              </a:rPr>
              <a:t>евглени</a:t>
            </a:r>
            <a:r>
              <a:rPr lang="uk-UA" i="1" dirty="0">
                <a:solidFill>
                  <a:srgbClr val="292B2C"/>
                </a:solidFill>
                <a:latin typeface="Roboto"/>
              </a:rPr>
              <a:t> в однаковому масштабі. Із рисунка видно, що цитоплазма гігантської бактерії відтиснута до поверхні, а всередині міститься величезна вакуоля.</a:t>
            </a:r>
            <a:endParaRPr lang="uk-UA" b="0" i="0" dirty="0">
              <a:solidFill>
                <a:srgbClr val="292B2C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38201081"/>
      </p:ext>
    </p:extLst>
  </p:cSld>
  <p:clrMapOvr>
    <a:masterClrMapping/>
  </p:clrMapOvr>
  <p:transition spd="med">
    <p:cover dir="l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7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28958" y="214290"/>
            <a:ext cx="8686083" cy="6500858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8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428596" y="1214421"/>
            <a:ext cx="8490823" cy="521497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457200" y="214290"/>
            <a:ext cx="8115328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Будова клітини бактерії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cover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9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430110" y="307369"/>
            <a:ext cx="8283780" cy="6193465"/>
          </a:xfrm>
          <a:prstGeom prst="rect">
            <a:avLst/>
          </a:prstGeom>
        </p:spPr>
      </p:pic>
    </p:spTree>
  </p:cSld>
  <p:clrMapOvr>
    <a:masterClrMapping/>
  </p:clrMapOvr>
  <p:transition spd="med">
    <p:cover dir="lu"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1438</TotalTime>
  <Words>110</Words>
  <Application>Microsoft Office PowerPoint</Application>
  <PresentationFormat>Экран (4:3)</PresentationFormat>
  <Paragraphs>14</Paragraphs>
  <Slides>27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Тема Office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Презентация PowerPoint</vt:lpstr>
      <vt:lpstr>Презентация PowerPoint</vt:lpstr>
      <vt:lpstr>План </vt:lpstr>
      <vt:lpstr>Пригадайте: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Узагальнення</vt:lpstr>
      <vt:lpstr>Презентация PowerPoint</vt:lpstr>
      <vt:lpstr>Презентация PowerPoint</vt:lpstr>
      <vt:lpstr>Презентация PowerPoint</vt:lpstr>
      <vt:lpstr>Рух хлоропластів в клітинах водорості</vt:lpstr>
      <vt:lpstr>Презентация PowerPoint</vt:lpstr>
      <vt:lpstr>Презентация PowerPoint</vt:lpstr>
      <vt:lpstr>Скоротливі вакуолі інфузорій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Будова прокаріот</dc:title>
  <dc:creator>Світлана Мітіна</dc:creator>
  <cp:lastModifiedBy>1</cp:lastModifiedBy>
  <cp:revision>105</cp:revision>
  <dcterms:modified xsi:type="dcterms:W3CDTF">2020-11-03T18:36:18Z</dcterms:modified>
</cp:coreProperties>
</file>