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74" r:id="rId6"/>
    <p:sldId id="261" r:id="rId7"/>
    <p:sldId id="262" r:id="rId8"/>
    <p:sldId id="263" r:id="rId9"/>
    <p:sldId id="264" r:id="rId10"/>
    <p:sldId id="265" r:id="rId11"/>
    <p:sldId id="266" r:id="rId12"/>
    <p:sldId id="267"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0" d="100"/>
          <a:sy n="70" d="100"/>
        </p:scale>
        <p:origin x="64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Скругленный прямоугольник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Подзаголовок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A17114CC-B029-45F8-9DE2-BD07457801D1}" type="datetimeFigureOut">
              <a:rPr lang="ru-RU" smtClean="0"/>
              <a:t>16.08.2024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8D0D398C-2E31-4300-998F-6C7216C0DA69}" type="slidenum">
              <a:rPr lang="ru-RU" smtClean="0"/>
              <a:t>‹#›</a:t>
            </a:fld>
            <a:endParaRPr lang="ru-RU"/>
          </a:p>
        </p:txBody>
      </p:sp>
      <p:sp>
        <p:nvSpPr>
          <p:cNvPr id="7" name="Прямоугольник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Прямоугольник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Прямоугольник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Заголовок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extLst>
      <p:ext uri="{BB962C8B-B14F-4D97-AF65-F5344CB8AC3E}">
        <p14:creationId xmlns:p14="http://schemas.microsoft.com/office/powerpoint/2010/main" val="20925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17114CC-B029-45F8-9DE2-BD07457801D1}" type="datetimeFigureOut">
              <a:rPr lang="ru-RU" smtClean="0"/>
              <a:t>16.08.2024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0D398C-2E31-4300-998F-6C7216C0DA69}" type="slidenum">
              <a:rPr lang="ru-RU" smtClean="0"/>
              <a:t>‹#›</a:t>
            </a:fld>
            <a:endParaRPr lang="ru-RU"/>
          </a:p>
        </p:txBody>
      </p:sp>
    </p:spTree>
    <p:extLst>
      <p:ext uri="{BB962C8B-B14F-4D97-AF65-F5344CB8AC3E}">
        <p14:creationId xmlns:p14="http://schemas.microsoft.com/office/powerpoint/2010/main" val="306589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2"/>
            <a:ext cx="268224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219200" y="274641"/>
            <a:ext cx="7416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17114CC-B029-45F8-9DE2-BD07457801D1}" type="datetimeFigureOut">
              <a:rPr lang="ru-RU" smtClean="0"/>
              <a:t>16.08.2024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0D398C-2E31-4300-998F-6C7216C0DA69}" type="slidenum">
              <a:rPr lang="ru-RU" smtClean="0"/>
              <a:t>‹#›</a:t>
            </a:fld>
            <a:endParaRPr lang="ru-RU"/>
          </a:p>
        </p:txBody>
      </p:sp>
    </p:spTree>
    <p:extLst>
      <p:ext uri="{BB962C8B-B14F-4D97-AF65-F5344CB8AC3E}">
        <p14:creationId xmlns:p14="http://schemas.microsoft.com/office/powerpoint/2010/main" val="156978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A17114CC-B029-45F8-9DE2-BD07457801D1}" type="datetimeFigureOut">
              <a:rPr lang="ru-RU" smtClean="0"/>
              <a:t>16.08.2024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D0D398C-2E31-4300-998F-6C7216C0DA69}" type="slidenum">
              <a:rPr lang="ru-RU" smtClean="0"/>
              <a:t>‹#›</a:t>
            </a:fld>
            <a:endParaRPr lang="ru-RU"/>
          </a:p>
        </p:txBody>
      </p:sp>
      <p:sp>
        <p:nvSpPr>
          <p:cNvPr id="8" name="Объект 7"/>
          <p:cNvSpPr>
            <a:spLocks noGrp="1"/>
          </p:cNvSpPr>
          <p:nvPr>
            <p:ph sz="quarter" idx="1"/>
          </p:nvPr>
        </p:nvSpPr>
        <p:spPr>
          <a:xfrm>
            <a:off x="1219200" y="1447800"/>
            <a:ext cx="103632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43537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Скругленный прямоугольник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Заголовок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17114CC-B029-45F8-9DE2-BD07457801D1}" type="datetimeFigureOut">
              <a:rPr lang="ru-RU" smtClean="0"/>
              <a:t>16.08.2024</a:t>
            </a:fld>
            <a:endParaRPr lang="ru-RU"/>
          </a:p>
        </p:txBody>
      </p:sp>
      <p:sp>
        <p:nvSpPr>
          <p:cNvPr id="5" name="Нижний колонтитул 4"/>
          <p:cNvSpPr>
            <a:spLocks noGrp="1"/>
          </p:cNvSpPr>
          <p:nvPr>
            <p:ph type="ftr" sz="quarter" idx="11"/>
          </p:nvPr>
        </p:nvSpPr>
        <p:spPr>
          <a:xfrm>
            <a:off x="1066800" y="6172200"/>
            <a:ext cx="5334000" cy="457200"/>
          </a:xfrm>
        </p:spPr>
        <p:txBody>
          <a:bodyPr/>
          <a:lstStyle/>
          <a:p>
            <a:endParaRPr lang="ru-RU"/>
          </a:p>
        </p:txBody>
      </p:sp>
      <p:sp>
        <p:nvSpPr>
          <p:cNvPr id="7" name="Прямоугольник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Прямоугольник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Прямоугольник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Номер слайда 5"/>
          <p:cNvSpPr>
            <a:spLocks noGrp="1"/>
          </p:cNvSpPr>
          <p:nvPr>
            <p:ph type="sldNum" sz="quarter" idx="12"/>
          </p:nvPr>
        </p:nvSpPr>
        <p:spPr>
          <a:xfrm>
            <a:off x="195072" y="6208776"/>
            <a:ext cx="609600" cy="457200"/>
          </a:xfrm>
        </p:spPr>
        <p:txBody>
          <a:bodyPr/>
          <a:lstStyle/>
          <a:p>
            <a:fld id="{8D0D398C-2E31-4300-998F-6C7216C0DA69}" type="slidenum">
              <a:rPr lang="ru-RU" smtClean="0"/>
              <a:t>‹#›</a:t>
            </a:fld>
            <a:endParaRPr lang="ru-RU"/>
          </a:p>
        </p:txBody>
      </p:sp>
    </p:spTree>
    <p:extLst>
      <p:ext uri="{BB962C8B-B14F-4D97-AF65-F5344CB8AC3E}">
        <p14:creationId xmlns:p14="http://schemas.microsoft.com/office/powerpoint/2010/main" val="5721848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17114CC-B029-45F8-9DE2-BD07457801D1}" type="datetimeFigureOut">
              <a:rPr lang="ru-RU" smtClean="0"/>
              <a:t>16.08.2024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0D398C-2E31-4300-998F-6C7216C0DA69}" type="slidenum">
              <a:rPr lang="ru-RU" smtClean="0"/>
              <a:t>‹#›</a:t>
            </a:fld>
            <a:endParaRPr lang="ru-RU"/>
          </a:p>
        </p:txBody>
      </p:sp>
      <p:sp>
        <p:nvSpPr>
          <p:cNvPr id="9" name="Объект 8"/>
          <p:cNvSpPr>
            <a:spLocks noGrp="1"/>
          </p:cNvSpPr>
          <p:nvPr>
            <p:ph sz="quarter" idx="1"/>
          </p:nvPr>
        </p:nvSpPr>
        <p:spPr>
          <a:xfrm>
            <a:off x="1219200" y="1447800"/>
            <a:ext cx="499872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6578600" y="1447800"/>
            <a:ext cx="499872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80665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73050"/>
            <a:ext cx="103632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A17114CC-B029-45F8-9DE2-BD07457801D1}" type="datetimeFigureOut">
              <a:rPr lang="ru-RU" smtClean="0"/>
              <a:t>16.08.2024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D0D398C-2E31-4300-998F-6C7216C0DA69}" type="slidenum">
              <a:rPr lang="ru-RU" smtClean="0"/>
              <a:t>‹#›</a:t>
            </a:fld>
            <a:endParaRPr lang="ru-RU"/>
          </a:p>
        </p:txBody>
      </p:sp>
      <p:sp>
        <p:nvSpPr>
          <p:cNvPr id="11" name="Объект 10"/>
          <p:cNvSpPr>
            <a:spLocks noGrp="1"/>
          </p:cNvSpPr>
          <p:nvPr>
            <p:ph sz="half" idx="2"/>
          </p:nvPr>
        </p:nvSpPr>
        <p:spPr>
          <a:xfrm>
            <a:off x="1219200" y="2247900"/>
            <a:ext cx="49784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6604000" y="2247900"/>
            <a:ext cx="49784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99443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17114CC-B029-45F8-9DE2-BD07457801D1}" type="datetimeFigureOut">
              <a:rPr lang="ru-RU" smtClean="0"/>
              <a:t>16.08.2024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D0D398C-2E31-4300-998F-6C7216C0DA69}" type="slidenum">
              <a:rPr lang="ru-RU" smtClean="0"/>
              <a:t>‹#›</a:t>
            </a:fld>
            <a:endParaRPr lang="ru-RU"/>
          </a:p>
        </p:txBody>
      </p:sp>
    </p:spTree>
    <p:extLst>
      <p:ext uri="{BB962C8B-B14F-4D97-AF65-F5344CB8AC3E}">
        <p14:creationId xmlns:p14="http://schemas.microsoft.com/office/powerpoint/2010/main" val="1254383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17114CC-B029-45F8-9DE2-BD07457801D1}" type="datetimeFigureOut">
              <a:rPr lang="ru-RU" smtClean="0"/>
              <a:t>16.08.2024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D0D398C-2E31-4300-998F-6C7216C0DA69}" type="slidenum">
              <a:rPr lang="ru-RU" smtClean="0"/>
              <a:t>‹#›</a:t>
            </a:fld>
            <a:endParaRPr lang="ru-RU"/>
          </a:p>
        </p:txBody>
      </p:sp>
    </p:spTree>
    <p:extLst>
      <p:ext uri="{BB962C8B-B14F-4D97-AF65-F5344CB8AC3E}">
        <p14:creationId xmlns:p14="http://schemas.microsoft.com/office/powerpoint/2010/main" val="2898252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Скругленный прямоугольник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Заголовок 1"/>
          <p:cNvSpPr>
            <a:spLocks noGrp="1"/>
          </p:cNvSpPr>
          <p:nvPr>
            <p:ph type="title"/>
          </p:nvPr>
        </p:nvSpPr>
        <p:spPr>
          <a:xfrm>
            <a:off x="1219200" y="273050"/>
            <a:ext cx="103632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17114CC-B029-45F8-9DE2-BD07457801D1}" type="datetimeFigureOut">
              <a:rPr lang="ru-RU" smtClean="0"/>
              <a:t>16.08.2024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D0D398C-2E31-4300-998F-6C7216C0DA69}" type="slidenum">
              <a:rPr lang="ru-RU" smtClean="0"/>
              <a:t>‹#›</a:t>
            </a:fld>
            <a:endParaRPr lang="ru-RU"/>
          </a:p>
        </p:txBody>
      </p:sp>
      <p:sp>
        <p:nvSpPr>
          <p:cNvPr id="11" name="Объект 10"/>
          <p:cNvSpPr>
            <a:spLocks noGrp="1"/>
          </p:cNvSpPr>
          <p:nvPr>
            <p:ph sz="quarter" idx="1"/>
          </p:nvPr>
        </p:nvSpPr>
        <p:spPr>
          <a:xfrm>
            <a:off x="3962400" y="1600200"/>
            <a:ext cx="7620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extLst>
      <p:ext uri="{BB962C8B-B14F-4D97-AF65-F5344CB8AC3E}">
        <p14:creationId xmlns:p14="http://schemas.microsoft.com/office/powerpoint/2010/main" val="256033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17114CC-B029-45F8-9DE2-BD07457801D1}" type="datetimeFigureOut">
              <a:rPr lang="ru-RU" smtClean="0"/>
              <a:t>16.08.2024</a:t>
            </a:fld>
            <a:endParaRPr lang="ru-RU"/>
          </a:p>
        </p:txBody>
      </p:sp>
      <p:sp>
        <p:nvSpPr>
          <p:cNvPr id="6" name="Нижний колонтитул 5"/>
          <p:cNvSpPr>
            <a:spLocks noGrp="1"/>
          </p:cNvSpPr>
          <p:nvPr>
            <p:ph type="ftr" sz="quarter" idx="11"/>
          </p:nvPr>
        </p:nvSpPr>
        <p:spPr>
          <a:xfrm>
            <a:off x="1219200" y="6172200"/>
            <a:ext cx="5181600" cy="457200"/>
          </a:xfrm>
        </p:spPr>
        <p:txBody>
          <a:bodyPr/>
          <a:lstStyle/>
          <a:p>
            <a:endParaRPr lang="ru-RU"/>
          </a:p>
        </p:txBody>
      </p:sp>
      <p:sp>
        <p:nvSpPr>
          <p:cNvPr id="7" name="Номер слайда 6"/>
          <p:cNvSpPr>
            <a:spLocks noGrp="1"/>
          </p:cNvSpPr>
          <p:nvPr>
            <p:ph type="sldNum" sz="quarter" idx="12"/>
          </p:nvPr>
        </p:nvSpPr>
        <p:spPr>
          <a:xfrm>
            <a:off x="195072" y="6208776"/>
            <a:ext cx="609600" cy="457200"/>
          </a:xfrm>
        </p:spPr>
        <p:txBody>
          <a:bodyPr/>
          <a:lstStyle/>
          <a:p>
            <a:fld id="{8D0D398C-2E31-4300-998F-6C7216C0DA69}" type="slidenum">
              <a:rPr lang="ru-RU" smtClean="0"/>
              <a:t>‹#›</a:t>
            </a:fld>
            <a:endParaRPr lang="ru-RU"/>
          </a:p>
        </p:txBody>
      </p:sp>
      <p:sp>
        <p:nvSpPr>
          <p:cNvPr id="11" name="Прямоугольник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Прямоугольник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Прямоугольник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Рисунок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extLst>
      <p:ext uri="{BB962C8B-B14F-4D97-AF65-F5344CB8AC3E}">
        <p14:creationId xmlns:p14="http://schemas.microsoft.com/office/powerpoint/2010/main" val="1608415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Скругленный прямоугольник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Заголовок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A17114CC-B029-45F8-9DE2-BD07457801D1}" type="datetimeFigureOut">
              <a:rPr lang="ru-RU" smtClean="0"/>
              <a:t>16.08.2024</a:t>
            </a:fld>
            <a:endParaRPr lang="ru-RU"/>
          </a:p>
        </p:txBody>
      </p:sp>
      <p:sp>
        <p:nvSpPr>
          <p:cNvPr id="3" name="Нижний колонтитул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D0D398C-2E31-4300-998F-6C7216C0DA69}" type="slidenum">
              <a:rPr lang="ru-RU" smtClean="0"/>
              <a:t>‹#›</a:t>
            </a:fld>
            <a:endParaRPr lang="ru-RU"/>
          </a:p>
        </p:txBody>
      </p:sp>
    </p:spTree>
    <p:extLst>
      <p:ext uri="{BB962C8B-B14F-4D97-AF65-F5344CB8AC3E}">
        <p14:creationId xmlns:p14="http://schemas.microsoft.com/office/powerpoint/2010/main" val="3250738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jpeg"/><Relationship Id="rId7"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692047" y="671691"/>
            <a:ext cx="5962140" cy="415498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defRPr/>
            </a:pPr>
            <a:r>
              <a:rPr lang="uk-UA" sz="4400" b="1" dirty="0" smtClean="0">
                <a:ln w="11430"/>
                <a:gradFill>
                  <a:gsLst>
                    <a:gs pos="0">
                      <a:srgbClr val="9B2D1F">
                        <a:tint val="70000"/>
                        <a:satMod val="245000"/>
                      </a:srgbClr>
                    </a:gs>
                    <a:gs pos="75000">
                      <a:srgbClr val="9B2D1F">
                        <a:tint val="90000"/>
                        <a:shade val="60000"/>
                        <a:satMod val="240000"/>
                      </a:srgbClr>
                    </a:gs>
                    <a:gs pos="100000">
                      <a:srgbClr val="9B2D1F">
                        <a:tint val="100000"/>
                        <a:shade val="50000"/>
                        <a:satMod val="240000"/>
                      </a:srgbClr>
                    </a:gs>
                  </a:gsLst>
                  <a:lin ang="5400000"/>
                </a:gradFill>
                <a:effectLst>
                  <a:outerShdw blurRad="50800" dist="39000" dir="5460000" algn="tl">
                    <a:srgbClr val="000000">
                      <a:alpha val="38000"/>
                    </a:srgbClr>
                  </a:outerShdw>
                </a:effectLst>
              </a:rPr>
              <a:t>НАВЧАЛЬНЕ </a:t>
            </a:r>
            <a:r>
              <a:rPr lang="uk-UA" sz="4400" b="1" dirty="0">
                <a:ln w="11430"/>
                <a:gradFill>
                  <a:gsLst>
                    <a:gs pos="0">
                      <a:srgbClr val="9B2D1F">
                        <a:tint val="70000"/>
                        <a:satMod val="245000"/>
                      </a:srgbClr>
                    </a:gs>
                    <a:gs pos="75000">
                      <a:srgbClr val="9B2D1F">
                        <a:tint val="90000"/>
                        <a:shade val="60000"/>
                        <a:satMod val="240000"/>
                      </a:srgbClr>
                    </a:gs>
                    <a:gs pos="100000">
                      <a:srgbClr val="9B2D1F">
                        <a:tint val="100000"/>
                        <a:shade val="50000"/>
                        <a:satMod val="240000"/>
                      </a:srgbClr>
                    </a:gs>
                  </a:gsLst>
                  <a:lin ang="5400000"/>
                </a:gradFill>
                <a:effectLst>
                  <a:outerShdw blurRad="50800" dist="39000" dir="5460000" algn="tl">
                    <a:srgbClr val="000000">
                      <a:alpha val="38000"/>
                    </a:srgbClr>
                  </a:outerShdw>
                </a:effectLst>
              </a:rPr>
              <a:t>ДОСЛІДЖЕННЯ № 2 «Визначення густини твердого тіла та сипкої речовини». </a:t>
            </a:r>
            <a:endParaRPr kumimoji="0" lang="uk-UA" sz="4400" b="1" i="0" u="none" strike="noStrike" kern="1200" cap="none" spc="0" normalizeH="0" baseline="0" noProof="0" dirty="0" smtClean="0">
              <a:ln w="11430"/>
              <a:solidFill>
                <a:srgbClr val="C00000"/>
              </a:solidFill>
              <a:effectLst>
                <a:outerShdw blurRad="50800" dist="39000" dir="5460000" algn="tl">
                  <a:srgbClr val="000000">
                    <a:alpha val="38000"/>
                  </a:srgbClr>
                </a:outerShdw>
              </a:effectLst>
              <a:uLnTx/>
              <a:uFillTx/>
              <a:latin typeface="Cambria" panose="02040503050406030204" pitchFamily="18" charset="0"/>
              <a:ea typeface="+mn-ea"/>
              <a:cs typeface="+mn-cs"/>
            </a:endParaRPr>
          </a:p>
        </p:txBody>
      </p:sp>
      <p:sp>
        <p:nvSpPr>
          <p:cNvPr id="9" name="TextBox 8"/>
          <p:cNvSpPr txBox="1"/>
          <p:nvPr/>
        </p:nvSpPr>
        <p:spPr>
          <a:xfrm>
            <a:off x="4798437" y="5029958"/>
            <a:ext cx="1530997"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rgbClr val="002060"/>
                </a:solidFill>
                <a:effectLst/>
                <a:uLnTx/>
                <a:uFillTx/>
                <a:latin typeface="Cambria" panose="02040503050406030204" pitchFamily="18" charset="0"/>
                <a:ea typeface="+mn-ea"/>
                <a:cs typeface="+mn-cs"/>
              </a:rPr>
              <a:t>Урок №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uk-UA" sz="2400" b="1" i="0" u="none" strike="noStrike" kern="1200" cap="none" spc="0" normalizeH="0" baseline="0" noProof="0" dirty="0" smtClean="0">
                <a:ln>
                  <a:noFill/>
                </a:ln>
                <a:solidFill>
                  <a:srgbClr val="002060"/>
                </a:solidFill>
                <a:effectLst/>
                <a:uLnTx/>
                <a:uFillTx/>
                <a:latin typeface="Cambria" panose="02040503050406030204" pitchFamily="18" charset="0"/>
                <a:ea typeface="+mn-ea"/>
                <a:cs typeface="+mn-cs"/>
              </a:rPr>
              <a:t>7 клас</a:t>
            </a:r>
            <a:endParaRPr kumimoji="0" lang="en-US" sz="2400" b="1" i="0" u="none" strike="noStrike" kern="1200" cap="none" spc="0" normalizeH="0" baseline="0" noProof="0" dirty="0">
              <a:ln>
                <a:noFill/>
              </a:ln>
              <a:solidFill>
                <a:srgbClr val="002060"/>
              </a:solidFill>
              <a:effectLst/>
              <a:uLnTx/>
              <a:uFillTx/>
              <a:latin typeface="Perpetua"/>
              <a:ea typeface="+mn-ea"/>
              <a:cs typeface="+mn-cs"/>
            </a:endParaRPr>
          </a:p>
        </p:txBody>
      </p:sp>
      <p:pic>
        <p:nvPicPr>
          <p:cNvPr id="5" name="Рисунок 4" descr="Файл:Puiple-13.png — Wiki Сетевые сообщества педагогов Удмуртской ..."/>
          <p:cNvPicPr/>
          <p:nvPr/>
        </p:nvPicPr>
        <p:blipFill>
          <a:blip r:embed="rId2">
            <a:extLst>
              <a:ext uri="{28A0092B-C50C-407E-A947-70E740481C1C}">
                <a14:useLocalDpi xmlns:a14="http://schemas.microsoft.com/office/drawing/2010/main" val="0"/>
              </a:ext>
            </a:extLst>
          </a:blip>
          <a:srcRect/>
          <a:stretch>
            <a:fillRect/>
          </a:stretch>
        </p:blipFill>
        <p:spPr bwMode="auto">
          <a:xfrm>
            <a:off x="8911989" y="4517409"/>
            <a:ext cx="2599756" cy="1978106"/>
          </a:xfrm>
          <a:prstGeom prst="rect">
            <a:avLst/>
          </a:prstGeom>
          <a:noFill/>
          <a:ln>
            <a:noFill/>
          </a:ln>
        </p:spPr>
      </p:pic>
      <p:pic>
        <p:nvPicPr>
          <p:cNvPr id="8" name="Рисунок 7" descr="Школьный помощник: Химия"/>
          <p:cNvPicPr/>
          <p:nvPr/>
        </p:nvPicPr>
        <p:blipFill>
          <a:blip r:embed="rId3">
            <a:extLst>
              <a:ext uri="{28A0092B-C50C-407E-A947-70E740481C1C}">
                <a14:useLocalDpi xmlns:a14="http://schemas.microsoft.com/office/drawing/2010/main" val="0"/>
              </a:ext>
            </a:extLst>
          </a:blip>
          <a:srcRect/>
          <a:stretch>
            <a:fillRect/>
          </a:stretch>
        </p:blipFill>
        <p:spPr bwMode="auto">
          <a:xfrm>
            <a:off x="573886" y="4702732"/>
            <a:ext cx="2628900" cy="1743075"/>
          </a:xfrm>
          <a:prstGeom prst="rect">
            <a:avLst/>
          </a:prstGeom>
          <a:noFill/>
          <a:ln>
            <a:noFill/>
          </a:ln>
        </p:spPr>
      </p:pic>
      <p:pic>
        <p:nvPicPr>
          <p:cNvPr id="10" name="Picture 7" descr="die Chemie muß stimmen | Смайлики, Фотографии"/>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513" y="513138"/>
            <a:ext cx="1891617" cy="1670504"/>
          </a:xfrm>
          <a:prstGeom prst="rect">
            <a:avLst/>
          </a:prstGeom>
          <a:noFill/>
          <a:ln>
            <a:noFill/>
          </a:ln>
          <a:extLst/>
        </p:spPr>
      </p:pic>
    </p:spTree>
    <p:extLst>
      <p:ext uri="{BB962C8B-B14F-4D97-AF65-F5344CB8AC3E}">
        <p14:creationId xmlns:p14="http://schemas.microsoft.com/office/powerpoint/2010/main" val="2622021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4967" y="368490"/>
            <a:ext cx="7206018" cy="487506"/>
          </a:xfrm>
          <a:prstGeom prst="rect">
            <a:avLst/>
          </a:prstGeom>
        </p:spPr>
        <p:txBody>
          <a:bodyPr wrap="square">
            <a:spAutoFit/>
          </a:bodyPr>
          <a:lstStyle/>
          <a:p>
            <a:pPr lvl="0">
              <a:lnSpc>
                <a:spcPct val="107000"/>
              </a:lnSpc>
              <a:spcAft>
                <a:spcPts val="0"/>
              </a:spcAft>
              <a:tabLst>
                <a:tab pos="3634740" algn="l"/>
              </a:tabLst>
            </a:pP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2. Визначення </a:t>
            </a:r>
            <a:r>
              <a:rPr lang="uk-UA" sz="2400" b="1" dirty="0">
                <a:latin typeface="Times New Roman" panose="02020603050405020304" pitchFamily="18" charset="0"/>
                <a:ea typeface="Calibri" panose="020F0502020204030204" pitchFamily="34" charset="0"/>
                <a:cs typeface="Times New Roman" panose="02020603050405020304" pitchFamily="18" charset="0"/>
              </a:rPr>
              <a:t>об’єму досліджуваних фізичних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тіл</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descr="https://uahistory.co/pidruchniki/grygorovich-chemistry-7-class-2024-reissue/grygorovich-chemistry-7-class-2024-reissue.files/image123.jpg"/>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710985" y="296490"/>
            <a:ext cx="3930555" cy="3302759"/>
          </a:xfrm>
          <a:prstGeom prst="rect">
            <a:avLst/>
          </a:prstGeom>
          <a:noFill/>
          <a:ln>
            <a:noFill/>
          </a:ln>
        </p:spPr>
      </p:pic>
      <p:sp>
        <p:nvSpPr>
          <p:cNvPr id="5" name="Прямоугольник 4"/>
          <p:cNvSpPr/>
          <p:nvPr/>
        </p:nvSpPr>
        <p:spPr>
          <a:xfrm>
            <a:off x="504967" y="985800"/>
            <a:ext cx="6096000" cy="4017446"/>
          </a:xfrm>
          <a:prstGeom prst="rect">
            <a:avLst/>
          </a:prstGeom>
        </p:spPr>
        <p:txBody>
          <a:bodyPr>
            <a:spAutoFit/>
          </a:bodyPr>
          <a:lstStyle/>
          <a:p>
            <a:pPr>
              <a:lnSpc>
                <a:spcPct val="107000"/>
              </a:lnSpc>
              <a:spcAft>
                <a:spcPts val="0"/>
              </a:spcAft>
            </a:pPr>
            <a:r>
              <a:rPr lang="uk-UA"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Об’єм невеликого тіла можна виміряти за допомогою вимірювального циліндра (мензурки).</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Для цього необхідно:</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1. Налити в циліндр стільки води, щоб тіло могло зануритися у неї;</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2. Визначити об’єм води V</a:t>
            </a:r>
            <a:r>
              <a:rPr lang="uk-UA" sz="2400" baseline="-250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1</a:t>
            </a:r>
            <a:r>
              <a:rPr lang="uk-UA"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3. Опустити тіло у воду і визначити об’єм тіла та води V</a:t>
            </a:r>
            <a:r>
              <a:rPr lang="uk-UA" sz="2400" baseline="-250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2</a:t>
            </a:r>
            <a:r>
              <a:rPr lang="uk-UA"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uk-UA" sz="24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4. Визначити об’єм тіла: </a:t>
            </a:r>
            <a:r>
              <a:rPr lang="uk-UA"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V=V</a:t>
            </a:r>
            <a:r>
              <a:rPr lang="uk-UA" sz="2400" b="1" baseline="-250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2</a:t>
            </a:r>
            <a:r>
              <a:rPr lang="uk-UA"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-V</a:t>
            </a:r>
            <a:r>
              <a:rPr lang="uk-UA" sz="2400" b="1" baseline="-25000"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1</a:t>
            </a:r>
            <a:r>
              <a:rPr lang="uk-UA" sz="2400"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45743" y="5152479"/>
            <a:ext cx="6096000" cy="863250"/>
          </a:xfrm>
          <a:prstGeom prst="rect">
            <a:avLst/>
          </a:prstGeom>
        </p:spPr>
        <p:txBody>
          <a:bodyPr>
            <a:spAutoFit/>
          </a:bodyPr>
          <a:lstStyle/>
          <a:p>
            <a:pPr marL="180340">
              <a:lnSpc>
                <a:spcPct val="107000"/>
              </a:lnSpc>
              <a:spcAft>
                <a:spcPts val="0"/>
              </a:spcAft>
              <a:tabLst>
                <a:tab pos="3634740" algn="l"/>
              </a:tabLst>
            </a:pPr>
            <a:r>
              <a:rPr lang="uk-UA" sz="2400" dirty="0">
                <a:latin typeface="Times New Roman" panose="02020603050405020304" pitchFamily="18" charset="0"/>
                <a:ea typeface="Calibri" panose="020F0502020204030204" pitchFamily="34" charset="0"/>
                <a:cs typeface="Times New Roman" panose="02020603050405020304" pitchFamily="18" charset="0"/>
              </a:rPr>
              <a:t>Отримане значення об’єму твердого тіла запишіть в таблицю.</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ttps://disted.edu.vn.ua/media/images/asia/fiz_7/znz5.files/image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1401" y="3493827"/>
            <a:ext cx="3704165" cy="2916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312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773" y="393933"/>
            <a:ext cx="11586949" cy="1277850"/>
          </a:xfrm>
          <a:prstGeom prst="rect">
            <a:avLst/>
          </a:prstGeom>
        </p:spPr>
        <p:txBody>
          <a:bodyPr wrap="square">
            <a:spAutoFit/>
          </a:bodyPr>
          <a:lstStyle/>
          <a:p>
            <a:pPr lvl="0">
              <a:lnSpc>
                <a:spcPct val="107000"/>
              </a:lnSpc>
              <a:spcAft>
                <a:spcPts val="0"/>
              </a:spcAft>
              <a:tabLst>
                <a:tab pos="3634740" algn="l"/>
              </a:tabLst>
            </a:pP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3. Визначення </a:t>
            </a:r>
            <a:r>
              <a:rPr lang="uk-UA" sz="2400" b="1" dirty="0">
                <a:latin typeface="Times New Roman" panose="02020603050405020304" pitchFamily="18" charset="0"/>
                <a:ea typeface="Calibri" panose="020F0502020204030204" pitchFamily="34" charset="0"/>
                <a:cs typeface="Times New Roman" panose="02020603050405020304" pitchFamily="18" charset="0"/>
              </a:rPr>
              <a:t>густини</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95250">
              <a:lnSpc>
                <a:spcPct val="107000"/>
              </a:lnSpc>
              <a:spcAft>
                <a:spcPts val="0"/>
              </a:spcAft>
              <a:tabLst>
                <a:tab pos="3634740" algn="l"/>
              </a:tabLst>
            </a:pPr>
            <a:r>
              <a:rPr lang="uk-UA" sz="2400" dirty="0">
                <a:latin typeface="Times New Roman" panose="02020603050405020304" pitchFamily="18" charset="0"/>
                <a:ea typeface="Calibri" panose="020F0502020204030204" pitchFamily="34" charset="0"/>
                <a:cs typeface="Times New Roman" panose="02020603050405020304" pitchFamily="18" charset="0"/>
              </a:rPr>
              <a:t> За формулою обчисліть густину.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95250">
              <a:lnSpc>
                <a:spcPct val="107000"/>
              </a:lnSpc>
              <a:spcAft>
                <a:spcPts val="0"/>
              </a:spcAft>
              <a:tabLst>
                <a:tab pos="3634740" algn="l"/>
              </a:tabLst>
            </a:pPr>
            <a:r>
              <a:rPr lang="uk-UA" sz="2400" dirty="0" smtClean="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0" y="1283087"/>
            <a:ext cx="2076594" cy="468077"/>
          </a:xfrm>
          <a:prstGeom prst="rect">
            <a:avLst/>
          </a:prstGeom>
        </p:spPr>
        <p:txBody>
          <a:bodyPr wrap="none">
            <a:spAutoFit/>
          </a:bodyPr>
          <a:lstStyle/>
          <a:p>
            <a:pPr marL="270510">
              <a:lnSpc>
                <a:spcPct val="107000"/>
              </a:lnSpc>
              <a:spcAft>
                <a:spcPts val="0"/>
              </a:spcAft>
            </a:pPr>
            <a:r>
              <a:rPr lang="uk-UA"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Наприклад:</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78154" y="4776442"/>
            <a:ext cx="8351947" cy="487506"/>
          </a:xfrm>
          <a:prstGeom prst="rect">
            <a:avLst/>
          </a:prstGeom>
        </p:spPr>
        <p:txBody>
          <a:bodyPr wrap="square">
            <a:spAutoFit/>
          </a:bodyPr>
          <a:lstStyle/>
          <a:p>
            <a:pPr marL="95250" lvl="0">
              <a:lnSpc>
                <a:spcPct val="107000"/>
              </a:lnSpc>
              <a:tabLst>
                <a:tab pos="3634740" algn="l"/>
              </a:tabLst>
            </a:pP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Результати дослідження та розрахунків </a:t>
            </a:r>
            <a:r>
              <a:rPr lang="uk-UA"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запишіть </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у </a:t>
            </a:r>
            <a:r>
              <a:rPr lang="uk-UA"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таблицю.</a:t>
            </a:r>
            <a:endPar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Google Shape;158;p11"/>
          <p:cNvPicPr/>
          <p:nvPr/>
        </p:nvPicPr>
        <p:blipFill rotWithShape="1">
          <a:blip r:embed="rId2">
            <a:alphaModFix/>
          </a:blip>
          <a:srcRect/>
          <a:stretch/>
        </p:blipFill>
        <p:spPr>
          <a:xfrm>
            <a:off x="186092" y="1709998"/>
            <a:ext cx="3075723" cy="1830816"/>
          </a:xfrm>
          <a:prstGeom prst="rect">
            <a:avLst/>
          </a:prstGeom>
          <a:noFill/>
          <a:ln>
            <a:noFill/>
          </a:ln>
        </p:spPr>
      </p:pic>
      <p:pic>
        <p:nvPicPr>
          <p:cNvPr id="7" name="Рисунок 6"/>
          <p:cNvPicPr/>
          <p:nvPr/>
        </p:nvPicPr>
        <p:blipFill>
          <a:blip r:embed="rId3"/>
          <a:stretch>
            <a:fillRect/>
          </a:stretch>
        </p:blipFill>
        <p:spPr>
          <a:xfrm>
            <a:off x="4405667" y="1671783"/>
            <a:ext cx="2977772" cy="2044801"/>
          </a:xfrm>
          <a:prstGeom prst="rect">
            <a:avLst/>
          </a:prstGeom>
        </p:spPr>
      </p:pic>
      <p:sp>
        <p:nvSpPr>
          <p:cNvPr id="9" name="Google Shape;163;p11"/>
          <p:cNvSpPr txBox="1"/>
          <p:nvPr/>
        </p:nvSpPr>
        <p:spPr>
          <a:xfrm>
            <a:off x="893287" y="3625846"/>
            <a:ext cx="1661331" cy="1068983"/>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a:spcAft>
                <a:spcPts val="0"/>
              </a:spcAft>
            </a:pPr>
            <a:r>
              <a:rPr lang="ru-RU" sz="18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p:txBody>
      </p:sp>
      <p:sp>
        <p:nvSpPr>
          <p:cNvPr id="10" name="Google Shape;164;p11"/>
          <p:cNvSpPr/>
          <p:nvPr/>
        </p:nvSpPr>
        <p:spPr>
          <a:xfrm>
            <a:off x="3930555" y="3644413"/>
            <a:ext cx="4694830" cy="956259"/>
          </a:xfrm>
          <a:prstGeom prst="rect">
            <a:avLst/>
          </a:prstGeom>
          <a:blipFill rotWithShape="1">
            <a:blip r:embed="rId5">
              <a:alphaModFix/>
            </a:blip>
            <a:stretch>
              <a:fillRect b="-10524"/>
            </a:stretch>
          </a:blipFill>
          <a:ln>
            <a:noFill/>
          </a:ln>
        </p:spPr>
        <p:txBody>
          <a:bodyPr spcFirstLastPara="1" wrap="square" lIns="91425" tIns="45700" rIns="91425" bIns="45700" anchor="t" anchorCtr="0">
            <a:noAutofit/>
          </a:bodyPr>
          <a:lstStyle/>
          <a:p>
            <a:pPr>
              <a:spcAft>
                <a:spcPts val="0"/>
              </a:spcAft>
            </a:pPr>
            <a:r>
              <a:rPr lang="ru-RU" sz="1800">
                <a:solidFill>
                  <a:srgbClr val="000000"/>
                </a:solidFill>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573688" y="5300530"/>
            <a:ext cx="8051697" cy="1190454"/>
          </a:xfrm>
          <a:prstGeom prst="rect">
            <a:avLst/>
          </a:prstGeom>
        </p:spPr>
        <p:txBody>
          <a:bodyPr wrap="square">
            <a:spAutoFit/>
          </a:bodyPr>
          <a:lstStyle/>
          <a:p>
            <a:pPr algn="just">
              <a:lnSpc>
                <a:spcPct val="107000"/>
              </a:lnSpc>
              <a:spcBef>
                <a:spcPts val="1200"/>
              </a:spcBef>
              <a:spcAft>
                <a:spcPts val="120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За таблицею з’ясуйте, з якого матеріалу виготовлено тіло.</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pPr>
            <a:r>
              <a:rPr lang="uk-UA" sz="2400" dirty="0">
                <a:latin typeface="Times New Roman" panose="02020603050405020304" pitchFamily="18" charset="0"/>
                <a:ea typeface="Calibri" panose="020F0502020204030204" pitchFamily="34" charset="0"/>
                <a:cs typeface="Times New Roman" panose="02020603050405020304" pitchFamily="18" charset="0"/>
              </a:rPr>
              <a:t>ρ </a:t>
            </a:r>
            <a:r>
              <a:rPr lang="uk-UA" sz="2400" dirty="0" err="1">
                <a:latin typeface="Times New Roman" panose="02020603050405020304" pitchFamily="18" charset="0"/>
                <a:ea typeface="Calibri" panose="020F0502020204030204" pitchFamily="34" charset="0"/>
                <a:cs typeface="Times New Roman" panose="02020603050405020304" pitchFamily="18" charset="0"/>
              </a:rPr>
              <a:t>таб</a:t>
            </a:r>
            <a:r>
              <a:rPr lang="uk-UA" sz="2400" dirty="0">
                <a:latin typeface="Times New Roman" panose="02020603050405020304" pitchFamily="18" charset="0"/>
                <a:ea typeface="Calibri" panose="020F0502020204030204" pitchFamily="34" charset="0"/>
                <a:cs typeface="Times New Roman" panose="02020603050405020304" pitchFamily="18" charset="0"/>
              </a:rPr>
              <a:t>.=____________, ρ екс.=____________</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453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83" y="337698"/>
            <a:ext cx="11527808" cy="830997"/>
          </a:xfrm>
          <a:prstGeom prst="rect">
            <a:avLst/>
          </a:prstGeom>
        </p:spPr>
        <p:txBody>
          <a:bodyPr wrap="square">
            <a:spAutoFit/>
          </a:bodyPr>
          <a:lstStyle/>
          <a:p>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Використовуючи довідники, за отриманими значеннями густин, зробіть висновок, із яких </a:t>
            </a:r>
            <a:r>
              <a:rPr lang="uk-UA"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речовин </a:t>
            </a:r>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можуть бути виготовлені досліджувані фізичні тіла.</a:t>
            </a:r>
            <a:endParaRPr lang="en-US" dirty="0"/>
          </a:p>
        </p:txBody>
      </p:sp>
      <p:pic>
        <p:nvPicPr>
          <p:cNvPr id="3" name="Рисунок 2"/>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r="24070"/>
          <a:stretch/>
        </p:blipFill>
        <p:spPr bwMode="auto">
          <a:xfrm>
            <a:off x="641445" y="1168695"/>
            <a:ext cx="8707271" cy="5573299"/>
          </a:xfrm>
          <a:prstGeom prst="rect">
            <a:avLst/>
          </a:prstGeom>
          <a:ln>
            <a:noFill/>
          </a:ln>
          <a:extLst>
            <a:ext uri="{53640926-AAD7-44D8-BBD7-CCE9431645EC}">
              <a14:shadowObscured xmlns:a14="http://schemas.microsoft.com/office/drawing/2010/main"/>
            </a:ext>
          </a:extLst>
        </p:spPr>
      </p:pic>
      <p:pic>
        <p:nvPicPr>
          <p:cNvPr id="4" name="Рисунок 3"/>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9839756" y="4107274"/>
            <a:ext cx="2102035" cy="2307173"/>
          </a:xfrm>
          <a:prstGeom prst="rect">
            <a:avLst/>
          </a:prstGeom>
        </p:spPr>
      </p:pic>
    </p:spTree>
    <p:extLst>
      <p:ext uri="{BB962C8B-B14F-4D97-AF65-F5344CB8AC3E}">
        <p14:creationId xmlns:p14="http://schemas.microsoft.com/office/powerpoint/2010/main" val="2761514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0220" y="655225"/>
            <a:ext cx="10564495" cy="3246530"/>
          </a:xfrm>
          <a:prstGeom prst="rect">
            <a:avLst/>
          </a:prstGeom>
        </p:spPr>
        <p:txBody>
          <a:bodyPr wrap="none">
            <a:spAutoFit/>
          </a:bodyPr>
          <a:lstStyle/>
          <a:p>
            <a:pPr lvl="0">
              <a:lnSpc>
                <a:spcPct val="150000"/>
              </a:lnSpc>
              <a:spcAft>
                <a:spcPts val="0"/>
              </a:spcAft>
              <a:tabLst>
                <a:tab pos="3634740" algn="l"/>
              </a:tabLst>
            </a:pPr>
            <a:r>
              <a:rPr lang="uk-UA" sz="2800" b="1" dirty="0" smtClean="0">
                <a:effectLst/>
                <a:latin typeface="Times New Roman" panose="02020603050405020304" pitchFamily="18" charset="0"/>
                <a:ea typeface="Calibri" panose="020F0502020204030204" pitchFamily="34" charset="0"/>
                <a:cs typeface="Times New Roman" panose="02020603050405020304" pitchFamily="18" charset="0"/>
              </a:rPr>
              <a:t>Висновок: </a:t>
            </a:r>
            <a:endParaRPr lang="uk-UA"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0">
              <a:lnSpc>
                <a:spcPct val="150000"/>
              </a:lnSpc>
              <a:spcAft>
                <a:spcPts val="0"/>
              </a:spcAft>
              <a:tabLst>
                <a:tab pos="3634740" algn="l"/>
              </a:tabLst>
            </a:pPr>
            <a:r>
              <a:rPr lang="uk-UA" sz="2800" i="1" dirty="0" smtClean="0">
                <a:latin typeface="Times New Roman" panose="02020603050405020304" pitchFamily="18" charset="0"/>
                <a:ea typeface="Calibri" panose="020F0502020204030204" pitchFamily="34" charset="0"/>
                <a:cs typeface="Times New Roman" panose="02020603050405020304" pitchFamily="18" charset="0"/>
              </a:rPr>
              <a:t>У висновку запишіть, як можна визначити густину твердого тіла:</a:t>
            </a:r>
          </a:p>
          <a:p>
            <a:pPr marL="342900" lvl="0" indent="-342900">
              <a:lnSpc>
                <a:spcPct val="150000"/>
              </a:lnSpc>
              <a:spcAft>
                <a:spcPts val="0"/>
              </a:spcAft>
              <a:buFontTx/>
              <a:buChar char="-"/>
              <a:tabLst>
                <a:tab pos="3634740" algn="l"/>
              </a:tabLst>
            </a:pPr>
            <a:r>
              <a:rPr lang="uk-UA" sz="2800" i="1" dirty="0" smtClean="0">
                <a:effectLst/>
                <a:latin typeface="Times New Roman" panose="02020603050405020304" pitchFamily="18" charset="0"/>
                <a:ea typeface="Calibri" panose="020F0502020204030204" pitchFamily="34" charset="0"/>
                <a:cs typeface="Times New Roman" panose="02020603050405020304" pitchFamily="18" charset="0"/>
              </a:rPr>
              <a:t>Які вимірювання потрібно виконати?</a:t>
            </a:r>
          </a:p>
          <a:p>
            <a:pPr marL="342900" lvl="0" indent="-342900">
              <a:lnSpc>
                <a:spcPct val="150000"/>
              </a:lnSpc>
              <a:spcAft>
                <a:spcPts val="0"/>
              </a:spcAft>
              <a:buFontTx/>
              <a:buChar char="-"/>
              <a:tabLst>
                <a:tab pos="3634740" algn="l"/>
              </a:tabLst>
            </a:pPr>
            <a:r>
              <a:rPr lang="uk-UA" sz="2800" i="1" dirty="0" smtClean="0">
                <a:latin typeface="Times New Roman" panose="02020603050405020304" pitchFamily="18" charset="0"/>
                <a:ea typeface="Calibri" panose="020F0502020204030204" pitchFamily="34" charset="0"/>
                <a:cs typeface="Times New Roman" panose="02020603050405020304" pitchFamily="18" charset="0"/>
              </a:rPr>
              <a:t>Які прилади для цього потрібно використати?</a:t>
            </a:r>
          </a:p>
          <a:p>
            <a:pPr marL="342900" lvl="0" indent="-342900">
              <a:lnSpc>
                <a:spcPct val="150000"/>
              </a:lnSpc>
              <a:spcAft>
                <a:spcPts val="0"/>
              </a:spcAft>
              <a:buFontTx/>
              <a:buChar char="-"/>
              <a:tabLst>
                <a:tab pos="3634740" algn="l"/>
              </a:tabLst>
            </a:pPr>
            <a:r>
              <a:rPr lang="uk-UA" sz="2800" i="1" dirty="0" smtClean="0">
                <a:effectLst/>
                <a:latin typeface="Times New Roman" panose="02020603050405020304" pitchFamily="18" charset="0"/>
                <a:ea typeface="Calibri" panose="020F0502020204030204" pitchFamily="34" charset="0"/>
                <a:cs typeface="Times New Roman" panose="02020603050405020304" pitchFamily="18" charset="0"/>
              </a:rPr>
              <a:t>Які обчислення потрібно здійснити?</a:t>
            </a:r>
            <a:endParaRPr lang="en-US" sz="28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Google Shape;136;p24"/>
          <p:cNvPicPr/>
          <p:nvPr/>
        </p:nvPicPr>
        <p:blipFill>
          <a:blip r:embed="rId2">
            <a:alphaModFix/>
          </a:blip>
          <a:stretch>
            <a:fillRect/>
          </a:stretch>
        </p:blipFill>
        <p:spPr>
          <a:xfrm>
            <a:off x="3864591" y="4642726"/>
            <a:ext cx="2743200" cy="1666875"/>
          </a:xfrm>
          <a:prstGeom prst="rect">
            <a:avLst/>
          </a:prstGeom>
          <a:noFill/>
          <a:ln>
            <a:noFill/>
          </a:ln>
        </p:spPr>
      </p:pic>
    </p:spTree>
    <p:extLst>
      <p:ext uri="{BB962C8B-B14F-4D97-AF65-F5344CB8AC3E}">
        <p14:creationId xmlns:p14="http://schemas.microsoft.com/office/powerpoint/2010/main" val="4261736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609599" y="1505931"/>
            <a:ext cx="11345839" cy="1470025"/>
          </a:xfrm>
        </p:spPr>
        <p:txBody>
          <a:bodyPr>
            <a:noAutofit/>
          </a:bodyPr>
          <a:lstStyle/>
          <a:p>
            <a:r>
              <a:rPr lang="uk-UA"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Підбиття підсумків роботи. </a:t>
            </a:r>
            <a:r>
              <a:rPr lang="uk-UA"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r>
            <a:br>
              <a:rPr lang="uk-UA"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uk-UA"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Обговорення </a:t>
            </a:r>
            <a:r>
              <a:rPr lang="uk-UA"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питань</a:t>
            </a:r>
            <a:r>
              <a:rPr lang="uk-UA"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b="1" dirty="0">
              <a:solidFill>
                <a:schemeClr val="bg1"/>
              </a:solidFill>
            </a:endParaRPr>
          </a:p>
        </p:txBody>
      </p:sp>
      <p:pic>
        <p:nvPicPr>
          <p:cNvPr id="5" name="Рисунок 4"/>
          <p:cNvPicPr/>
          <p:nvPr/>
        </p:nvPicPr>
        <p:blipFill>
          <a:blip r:embed="rId2"/>
          <a:stretch>
            <a:fillRect/>
          </a:stretch>
        </p:blipFill>
        <p:spPr>
          <a:xfrm>
            <a:off x="4687224" y="3534770"/>
            <a:ext cx="2764454" cy="2388357"/>
          </a:xfrm>
          <a:prstGeom prst="rect">
            <a:avLst/>
          </a:prstGeom>
        </p:spPr>
      </p:pic>
      <p:pic>
        <p:nvPicPr>
          <p:cNvPr id="6" name="Рисунок 5"/>
          <p:cNvPicPr/>
          <p:nvPr/>
        </p:nvPicPr>
        <p:blipFill rotWithShape="1">
          <a:blip r:embed="rId3" cstate="print">
            <a:extLst>
              <a:ext uri="{28A0092B-C50C-407E-A947-70E740481C1C}">
                <a14:useLocalDpi xmlns:a14="http://schemas.microsoft.com/office/drawing/2010/main" val="0"/>
              </a:ext>
            </a:extLst>
          </a:blip>
          <a:srcRect l="17096" r="23349"/>
          <a:stretch/>
        </p:blipFill>
        <p:spPr>
          <a:xfrm>
            <a:off x="3066648" y="4326339"/>
            <a:ext cx="1259692" cy="1596787"/>
          </a:xfrm>
          <a:prstGeom prst="rect">
            <a:avLst/>
          </a:prstGeom>
        </p:spPr>
      </p:pic>
      <p:pic>
        <p:nvPicPr>
          <p:cNvPr id="7" name="Picture 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84192" y="4067033"/>
            <a:ext cx="1992572" cy="1714727"/>
          </a:xfrm>
          <a:prstGeom prst="rect">
            <a:avLst/>
          </a:prstGeom>
          <a:noFill/>
          <a:ln w="6350">
            <a:noFill/>
            <a:miter lim="800000"/>
            <a:headEnd/>
            <a:tailEnd/>
          </a:ln>
          <a:extLst/>
        </p:spPr>
      </p:pic>
    </p:spTree>
    <p:extLst>
      <p:ext uri="{BB962C8B-B14F-4D97-AF65-F5344CB8AC3E}">
        <p14:creationId xmlns:p14="http://schemas.microsoft.com/office/powerpoint/2010/main" val="3702684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0334" y="207048"/>
            <a:ext cx="11473218" cy="830997"/>
          </a:xfrm>
          <a:prstGeom prst="rect">
            <a:avLst/>
          </a:prstGeom>
          <a:solidFill>
            <a:srgbClr val="E5FFFF"/>
          </a:solidFill>
        </p:spPr>
        <p:txBody>
          <a:bodyPr wrap="square">
            <a:spAutoFit/>
          </a:bodyPr>
          <a:lstStyle/>
          <a:p>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1) Чи можливо за результатами дослідження зробити висновок щодо того, з яких матеріалів складаються досліджувані вами об’єкти? </a:t>
            </a:r>
            <a:endParaRPr lang="en-US" sz="2400" dirty="0"/>
          </a:p>
        </p:txBody>
      </p:sp>
      <p:sp>
        <p:nvSpPr>
          <p:cNvPr id="3" name="Прямоугольник 2"/>
          <p:cNvSpPr/>
          <p:nvPr/>
        </p:nvSpPr>
        <p:spPr>
          <a:xfrm>
            <a:off x="400332" y="1304901"/>
            <a:ext cx="11473218" cy="830997"/>
          </a:xfrm>
          <a:prstGeom prst="rect">
            <a:avLst/>
          </a:prstGeom>
          <a:solidFill>
            <a:srgbClr val="E5FFFF"/>
          </a:solidFill>
        </p:spPr>
        <p:txBody>
          <a:bodyPr wrap="square">
            <a:spAutoFit/>
          </a:bodyPr>
          <a:lstStyle/>
          <a:p>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2) Чи можливо визначити об’єм цвяха або ключа, вимірюючи його розміри (довжину, ширину)? </a:t>
            </a:r>
            <a:endParaRPr lang="en-US" sz="2400" dirty="0"/>
          </a:p>
        </p:txBody>
      </p:sp>
      <p:sp>
        <p:nvSpPr>
          <p:cNvPr id="4" name="Прямоугольник 3"/>
          <p:cNvSpPr/>
          <p:nvPr/>
        </p:nvSpPr>
        <p:spPr>
          <a:xfrm>
            <a:off x="400332" y="2441967"/>
            <a:ext cx="11473218" cy="882678"/>
          </a:xfrm>
          <a:prstGeom prst="rect">
            <a:avLst/>
          </a:prstGeom>
          <a:solidFill>
            <a:srgbClr val="E5FFFF"/>
          </a:solidFill>
        </p:spPr>
        <p:txBody>
          <a:bodyPr wrap="square">
            <a:spAutoFit/>
          </a:bodyPr>
          <a:lstStyle/>
          <a:p>
            <a:pPr>
              <a:lnSpc>
                <a:spcPct val="107000"/>
              </a:lnSpc>
              <a:spcAft>
                <a:spcPts val="600"/>
              </a:spcAft>
            </a:pPr>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3) Чи </a:t>
            </a:r>
            <a:r>
              <a:rPr lang="uk-UA" sz="2400" dirty="0" err="1">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коректно</a:t>
            </a:r>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 вимірювати об’єм тіла, яке не тоне у воді (наприклад, м’ячик для пінг-</a:t>
            </a:r>
            <a:r>
              <a:rPr lang="uk-UA" sz="2400" dirty="0" err="1">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понга</a:t>
            </a:r>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 у спосіб, використаний під час цієї роботи? Відповідь обґрунтуйте.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00333" y="3576532"/>
            <a:ext cx="11473217" cy="830997"/>
          </a:xfrm>
          <a:prstGeom prst="rect">
            <a:avLst/>
          </a:prstGeom>
          <a:solidFill>
            <a:srgbClr val="E5FFFF"/>
          </a:solidFill>
        </p:spPr>
        <p:txBody>
          <a:bodyPr wrap="square">
            <a:spAutoFit/>
          </a:bodyPr>
          <a:lstStyle/>
          <a:p>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4) Якщо для цього дослідження використати вологий пісок, то чи буде його густина такою самою, як і густина сухого піску? Відповідь обґрунтуйте. </a:t>
            </a:r>
            <a:endParaRPr lang="en-US" sz="2400" dirty="0"/>
          </a:p>
        </p:txBody>
      </p:sp>
      <p:sp>
        <p:nvSpPr>
          <p:cNvPr id="6" name="Прямоугольник 5"/>
          <p:cNvSpPr/>
          <p:nvPr/>
        </p:nvSpPr>
        <p:spPr>
          <a:xfrm>
            <a:off x="400332" y="4658471"/>
            <a:ext cx="11473218" cy="830997"/>
          </a:xfrm>
          <a:prstGeom prst="rect">
            <a:avLst/>
          </a:prstGeom>
          <a:solidFill>
            <a:srgbClr val="E5FFFF"/>
          </a:solidFill>
        </p:spPr>
        <p:txBody>
          <a:bodyPr wrap="square">
            <a:spAutoFit/>
          </a:bodyPr>
          <a:lstStyle/>
          <a:p>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5) Чи можна точно визначити об’єм піску або іншого сипкого матеріалу, насипавши його в пустий мірний циліндр? Відповідь обґрунтуйте</a:t>
            </a:r>
            <a:endParaRPr lang="en-US" sz="2400" dirty="0"/>
          </a:p>
        </p:txBody>
      </p:sp>
      <p:sp>
        <p:nvSpPr>
          <p:cNvPr id="7" name="Прямоугольник 6"/>
          <p:cNvSpPr/>
          <p:nvPr/>
        </p:nvSpPr>
        <p:spPr>
          <a:xfrm>
            <a:off x="400333" y="5741355"/>
            <a:ext cx="11473217" cy="882678"/>
          </a:xfrm>
          <a:prstGeom prst="rect">
            <a:avLst/>
          </a:prstGeom>
          <a:solidFill>
            <a:srgbClr val="E5FFFF"/>
          </a:solidFill>
        </p:spPr>
        <p:txBody>
          <a:bodyPr wrap="square">
            <a:spAutoFit/>
          </a:bodyPr>
          <a:lstStyle/>
          <a:p>
            <a:pPr>
              <a:lnSpc>
                <a:spcPct val="107000"/>
              </a:lnSpc>
              <a:spcAft>
                <a:spcPts val="0"/>
              </a:spcAft>
            </a:pPr>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6) Чи можна визначити густину цукру в такий самий спосіб, як і густину піску в цій роботі?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9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21122" y="1956156"/>
            <a:ext cx="4326341" cy="2616101"/>
          </a:xfrm>
          <a:prstGeom prst="rect">
            <a:avLst/>
          </a:prstGeom>
        </p:spPr>
        <p:txBody>
          <a:bodyPr wrap="square">
            <a:spAutoFit/>
            <a:scene3d>
              <a:camera prst="orthographicFront"/>
              <a:lightRig rig="threePt" dir="t"/>
            </a:scene3d>
            <a:sp3d extrusionH="57150">
              <a:bevelT w="38100" h="38100" prst="angle"/>
            </a:sp3d>
          </a:bodyPr>
          <a:lstStyle/>
          <a:p>
            <a:r>
              <a:rPr lang="uk-UA" sz="3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Домашнє завдання: </a:t>
            </a:r>
            <a:endParaRPr lang="uk-UA" sz="3200" b="1" dirty="0" smtClean="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a:p>
            <a:endParaRPr lang="uk-UA" sz="2400" b="1" dirty="0" smtClean="0">
              <a:solidFill>
                <a:srgbClr val="292B2C"/>
              </a:solidFill>
              <a:latin typeface="Times New Roman" panose="02020603050405020304" pitchFamily="18" charset="0"/>
              <a:ea typeface="Times New Roman" panose="02020603050405020304" pitchFamily="18" charset="0"/>
            </a:endParaRPr>
          </a:p>
          <a:p>
            <a:pPr>
              <a:lnSpc>
                <a:spcPct val="150000"/>
              </a:lnSpc>
            </a:pPr>
            <a:r>
              <a:rPr lang="uk-UA" sz="2400" dirty="0" smtClean="0">
                <a:solidFill>
                  <a:srgbClr val="292B2C"/>
                </a:solidFill>
                <a:latin typeface="Times New Roman" panose="02020603050405020304" pitchFamily="18" charset="0"/>
                <a:ea typeface="Times New Roman" panose="02020603050405020304" pitchFamily="18" charset="0"/>
              </a:rPr>
              <a:t>Прочитайте §4</a:t>
            </a:r>
            <a:r>
              <a:rPr lang="uk-UA" sz="2400" dirty="0">
                <a:solidFill>
                  <a:srgbClr val="292B2C"/>
                </a:solidFill>
                <a:latin typeface="Times New Roman" panose="02020603050405020304" pitchFamily="18" charset="0"/>
                <a:ea typeface="Times New Roman" panose="02020603050405020304" pitchFamily="18" charset="0"/>
              </a:rPr>
              <a:t>, </a:t>
            </a:r>
            <a:endParaRPr lang="uk-UA" sz="2400" dirty="0" smtClean="0">
              <a:solidFill>
                <a:srgbClr val="292B2C"/>
              </a:solidFill>
              <a:latin typeface="Times New Roman" panose="02020603050405020304" pitchFamily="18" charset="0"/>
              <a:ea typeface="Times New Roman" panose="02020603050405020304" pitchFamily="18" charset="0"/>
            </a:endParaRPr>
          </a:p>
          <a:p>
            <a:pPr>
              <a:lnSpc>
                <a:spcPct val="150000"/>
              </a:lnSpc>
            </a:pPr>
            <a:r>
              <a:rPr lang="uk-UA" sz="2400" dirty="0" smtClean="0">
                <a:solidFill>
                  <a:srgbClr val="292B2C"/>
                </a:solidFill>
                <a:latin typeface="Times New Roman" panose="02020603050405020304" pitchFamily="18" charset="0"/>
                <a:ea typeface="Times New Roman" panose="02020603050405020304" pitchFamily="18" charset="0"/>
              </a:rPr>
              <a:t>Повторіть § 1 – 3,</a:t>
            </a:r>
          </a:p>
          <a:p>
            <a:pPr>
              <a:lnSpc>
                <a:spcPct val="150000"/>
              </a:lnSpc>
            </a:pPr>
            <a:r>
              <a:rPr lang="uk-UA" sz="2400" dirty="0" smtClean="0">
                <a:solidFill>
                  <a:srgbClr val="292B2C"/>
                </a:solidFill>
                <a:latin typeface="Times New Roman" panose="02020603050405020304" pitchFamily="18" charset="0"/>
                <a:ea typeface="Times New Roman" panose="02020603050405020304" pitchFamily="18" charset="0"/>
              </a:rPr>
              <a:t>Виконайте вправу </a:t>
            </a:r>
            <a:r>
              <a:rPr lang="uk-UA" sz="2400" dirty="0">
                <a:solidFill>
                  <a:srgbClr val="292B2C"/>
                </a:solidFill>
                <a:latin typeface="Times New Roman" panose="02020603050405020304" pitchFamily="18" charset="0"/>
                <a:ea typeface="Times New Roman" panose="02020603050405020304" pitchFamily="18" charset="0"/>
              </a:rPr>
              <a:t>№</a:t>
            </a:r>
            <a:r>
              <a:rPr lang="uk-UA" sz="2400" dirty="0" smtClean="0">
                <a:solidFill>
                  <a:srgbClr val="292B2C"/>
                </a:solidFill>
                <a:latin typeface="Times New Roman" panose="02020603050405020304" pitchFamily="18" charset="0"/>
                <a:ea typeface="Times New Roman" panose="02020603050405020304" pitchFamily="18" charset="0"/>
              </a:rPr>
              <a:t>40 ст. 51</a:t>
            </a: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352" y="3998794"/>
            <a:ext cx="3253442" cy="2106375"/>
          </a:xfrm>
          <a:prstGeom prst="rect">
            <a:avLst/>
          </a:prstGeom>
          <a:noFill/>
          <a:ln>
            <a:noFill/>
          </a:ln>
          <a:effectLst/>
          <a:extLst/>
        </p:spPr>
      </p:pic>
      <p:pic>
        <p:nvPicPr>
          <p:cNvPr id="4"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520753" y="414139"/>
            <a:ext cx="3289110" cy="3084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0290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508000" y="1501254"/>
            <a:ext cx="10972800" cy="1392072"/>
          </a:xfrm>
        </p:spPr>
        <p:txBody>
          <a:bodyPr>
            <a:noAutofit/>
          </a:bodyPr>
          <a:lstStyle/>
          <a:p>
            <a:r>
              <a:rPr lang="uk-UA" sz="4800" b="1" i="1" dirty="0"/>
              <a:t>Актуалізація опорних знань</a:t>
            </a:r>
            <a:r>
              <a:rPr lang="uk-UA" sz="4800" b="1" i="1" dirty="0" smtClean="0"/>
              <a:t>.</a:t>
            </a:r>
            <a:endParaRPr lang="en-US" sz="4800"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788" y="2953034"/>
            <a:ext cx="5206621" cy="3904966"/>
          </a:xfrm>
          <a:prstGeom prst="rect">
            <a:avLst/>
          </a:prstGeom>
        </p:spPr>
      </p:pic>
      <p:sp>
        <p:nvSpPr>
          <p:cNvPr id="5" name="Прямоугольник 4"/>
          <p:cNvSpPr/>
          <p:nvPr/>
        </p:nvSpPr>
        <p:spPr>
          <a:xfrm rot="21069873">
            <a:off x="4271750" y="3112566"/>
            <a:ext cx="2169994" cy="1200329"/>
          </a:xfrm>
          <a:prstGeom prst="rect">
            <a:avLst/>
          </a:prstGeom>
        </p:spPr>
        <p:txBody>
          <a:bodyPr wrap="square">
            <a:spAutoFit/>
          </a:bodyPr>
          <a:lstStyle/>
          <a:p>
            <a:pPr lvl="0" algn="ctr">
              <a:defRPr/>
            </a:pPr>
            <a:r>
              <a:rPr lang="uk-UA" b="1" dirty="0">
                <a:ln w="11430"/>
                <a:gradFill>
                  <a:gsLst>
                    <a:gs pos="0">
                      <a:srgbClr val="9B2D1F">
                        <a:tint val="70000"/>
                        <a:satMod val="245000"/>
                      </a:srgbClr>
                    </a:gs>
                    <a:gs pos="75000">
                      <a:srgbClr val="9B2D1F">
                        <a:tint val="90000"/>
                        <a:shade val="60000"/>
                        <a:satMod val="240000"/>
                      </a:srgbClr>
                    </a:gs>
                    <a:gs pos="100000">
                      <a:srgbClr val="9B2D1F">
                        <a:tint val="100000"/>
                        <a:shade val="50000"/>
                        <a:satMod val="240000"/>
                      </a:srgbClr>
                    </a:gs>
                  </a:gsLst>
                  <a:lin ang="5400000"/>
                </a:gradFill>
                <a:effectLst>
                  <a:outerShdw blurRad="50800" dist="39000" dir="5460000" algn="tl">
                    <a:srgbClr val="000000">
                      <a:alpha val="38000"/>
                    </a:srgbClr>
                  </a:outerShdw>
                </a:effectLst>
              </a:rPr>
              <a:t>Вимірювання,</a:t>
            </a:r>
          </a:p>
          <a:p>
            <a:pPr lvl="0" algn="ctr">
              <a:defRPr/>
            </a:pPr>
            <a:r>
              <a:rPr lang="uk-UA" b="1" dirty="0">
                <a:ln w="11430"/>
                <a:gradFill>
                  <a:gsLst>
                    <a:gs pos="0">
                      <a:srgbClr val="9B2D1F">
                        <a:tint val="70000"/>
                        <a:satMod val="245000"/>
                      </a:srgbClr>
                    </a:gs>
                    <a:gs pos="75000">
                      <a:srgbClr val="9B2D1F">
                        <a:tint val="90000"/>
                        <a:shade val="60000"/>
                        <a:satMod val="240000"/>
                      </a:srgbClr>
                    </a:gs>
                    <a:gs pos="100000">
                      <a:srgbClr val="9B2D1F">
                        <a:tint val="100000"/>
                        <a:shade val="50000"/>
                        <a:satMod val="240000"/>
                      </a:srgbClr>
                    </a:gs>
                  </a:gsLst>
                  <a:lin ang="5400000"/>
                </a:gradFill>
                <a:effectLst>
                  <a:outerShdw blurRad="50800" dist="39000" dir="5460000" algn="tl">
                    <a:srgbClr val="000000">
                      <a:alpha val="38000"/>
                    </a:srgbClr>
                  </a:outerShdw>
                </a:effectLst>
              </a:rPr>
              <a:t>спостереження </a:t>
            </a:r>
          </a:p>
          <a:p>
            <a:pPr lvl="0" algn="ctr">
              <a:defRPr/>
            </a:pPr>
            <a:r>
              <a:rPr lang="uk-UA" b="1" dirty="0">
                <a:ln w="11430"/>
                <a:gradFill>
                  <a:gsLst>
                    <a:gs pos="0">
                      <a:srgbClr val="9B2D1F">
                        <a:tint val="70000"/>
                        <a:satMod val="245000"/>
                      </a:srgbClr>
                    </a:gs>
                    <a:gs pos="75000">
                      <a:srgbClr val="9B2D1F">
                        <a:tint val="90000"/>
                        <a:shade val="60000"/>
                        <a:satMod val="240000"/>
                      </a:srgbClr>
                    </a:gs>
                    <a:gs pos="100000">
                      <a:srgbClr val="9B2D1F">
                        <a:tint val="100000"/>
                        <a:shade val="50000"/>
                        <a:satMod val="240000"/>
                      </a:srgbClr>
                    </a:gs>
                  </a:gsLst>
                  <a:lin ang="5400000"/>
                </a:gradFill>
                <a:effectLst>
                  <a:outerShdw blurRad="50800" dist="39000" dir="5460000" algn="tl">
                    <a:srgbClr val="000000">
                      <a:alpha val="38000"/>
                    </a:srgbClr>
                  </a:outerShdw>
                </a:effectLst>
              </a:rPr>
              <a:t>й експеримент</a:t>
            </a:r>
          </a:p>
          <a:p>
            <a:pPr lvl="0" algn="ctr">
              <a:defRPr/>
            </a:pPr>
            <a:r>
              <a:rPr lang="uk-UA" b="1" dirty="0">
                <a:ln w="11430"/>
                <a:gradFill>
                  <a:gsLst>
                    <a:gs pos="0">
                      <a:srgbClr val="9B2D1F">
                        <a:tint val="70000"/>
                        <a:satMod val="245000"/>
                      </a:srgbClr>
                    </a:gs>
                    <a:gs pos="75000">
                      <a:srgbClr val="9B2D1F">
                        <a:tint val="90000"/>
                        <a:shade val="60000"/>
                        <a:satMod val="240000"/>
                      </a:srgbClr>
                    </a:gs>
                    <a:gs pos="100000">
                      <a:srgbClr val="9B2D1F">
                        <a:tint val="100000"/>
                        <a:shade val="50000"/>
                        <a:satMod val="240000"/>
                      </a:srgbClr>
                    </a:gs>
                  </a:gsLst>
                  <a:lin ang="5400000"/>
                </a:gradFill>
                <a:effectLst>
                  <a:outerShdw blurRad="50800" dist="39000" dir="5460000" algn="tl">
                    <a:srgbClr val="000000">
                      <a:alpha val="38000"/>
                    </a:srgbClr>
                  </a:outerShdw>
                </a:effectLst>
              </a:rPr>
              <a:t> у хімії</a:t>
            </a:r>
            <a:r>
              <a:rPr lang="ru-UA" dirty="0">
                <a:solidFill>
                  <a:srgbClr val="C00000"/>
                </a:solidFill>
                <a:latin typeface="Times New Roman" panose="02020603050405020304" pitchFamily="18" charset="0"/>
                <a:ea typeface="Calibri" panose="020F0502020204030204" pitchFamily="34" charset="0"/>
              </a:rPr>
              <a:t>.</a:t>
            </a:r>
            <a:r>
              <a:rPr lang="uk-UA" dirty="0">
                <a:solidFill>
                  <a:srgbClr val="C00000"/>
                </a:solidFill>
                <a:latin typeface="Times New Roman" panose="02020603050405020304" pitchFamily="18" charset="0"/>
                <a:ea typeface="Calibri" panose="020F0502020204030204" pitchFamily="34" charset="0"/>
              </a:rPr>
              <a:t> </a:t>
            </a:r>
            <a:endParaRPr lang="uk-UA" b="1"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58744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0197" y="766351"/>
            <a:ext cx="10631606" cy="530594"/>
          </a:xfrm>
          <a:prstGeom prst="rect">
            <a:avLst/>
          </a:prstGeom>
        </p:spPr>
        <p:txBody>
          <a:bodyPr wrap="square">
            <a:spAutoFit/>
          </a:bodyPr>
          <a:lstStyle/>
          <a:p>
            <a:pPr>
              <a:lnSpc>
                <a:spcPct val="107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1.Перелічте  основні методи дослідження в </a:t>
            </a:r>
            <a:r>
              <a:rPr lang="uk-UA" sz="2800" b="1" dirty="0" smtClean="0">
                <a:latin typeface="Times New Roman" panose="02020603050405020304" pitchFamily="18" charset="0"/>
                <a:ea typeface="Calibri" panose="020F0502020204030204" pitchFamily="34" charset="0"/>
                <a:cs typeface="Times New Roman" panose="02020603050405020304" pitchFamily="18" charset="0"/>
              </a:rPr>
              <a:t>хімії</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1000834" y="1337778"/>
            <a:ext cx="9548885" cy="553357"/>
          </a:xfrm>
          <a:prstGeom prst="rect">
            <a:avLst/>
          </a:prstGeom>
        </p:spPr>
        <p:txBody>
          <a:bodyPr wrap="square">
            <a:spAutoFit/>
          </a:bodyPr>
          <a:lstStyle/>
          <a:p>
            <a:pPr lvl="0">
              <a:lnSpc>
                <a:spcPct val="107000"/>
              </a:lnSpc>
            </a:pPr>
            <a:r>
              <a:rPr lang="uk-UA"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r>
              <a:rPr lang="uk-UA" sz="2800" b="1" i="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спостереження, вимірювання, експеримент</a:t>
            </a:r>
            <a:r>
              <a:rPr lang="uk-UA" sz="2800" b="1" i="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68490" y="2131085"/>
            <a:ext cx="11464119" cy="921919"/>
          </a:xfrm>
          <a:prstGeom prst="rect">
            <a:avLst/>
          </a:prstGeom>
        </p:spPr>
        <p:txBody>
          <a:bodyPr wrap="square">
            <a:spAutoFit/>
          </a:bodyPr>
          <a:lstStyle/>
          <a:p>
            <a:pPr>
              <a:lnSpc>
                <a:spcPct val="107000"/>
              </a:lnSpc>
              <a:spcAft>
                <a:spcPts val="0"/>
              </a:spcAft>
            </a:pPr>
            <a:r>
              <a:rPr lang="uk-UA" sz="2800" b="1" dirty="0">
                <a:latin typeface="Times New Roman" panose="02020603050405020304" pitchFamily="18" charset="0"/>
                <a:ea typeface="Calibri" panose="020F0502020204030204" pitchFamily="34" charset="0"/>
                <a:cs typeface="Times New Roman" panose="02020603050405020304" pitchFamily="18" charset="0"/>
              </a:rPr>
              <a:t>2. П</a:t>
            </a:r>
            <a:r>
              <a:rPr lang="ru-UA" sz="2800" b="1" dirty="0">
                <a:latin typeface="Times New Roman" panose="02020603050405020304" pitchFamily="18" charset="0"/>
                <a:ea typeface="Calibri" panose="020F0502020204030204" pitchFamily="34" charset="0"/>
                <a:cs typeface="Times New Roman" panose="02020603050405020304" pitchFamily="18" charset="0"/>
              </a:rPr>
              <a:t>ринцип наукового підходу</a:t>
            </a:r>
            <a:r>
              <a:rPr lang="uk-UA" sz="2800" b="1" dirty="0">
                <a:latin typeface="Times New Roman" panose="02020603050405020304" pitchFamily="18" charset="0"/>
                <a:ea typeface="Calibri" panose="020F0502020204030204" pitchFamily="34" charset="0"/>
                <a:cs typeface="Times New Roman" panose="02020603050405020304" pitchFamily="18" charset="0"/>
              </a:rPr>
              <a:t> передбачає певну послідовність дій</a:t>
            </a:r>
            <a:r>
              <a:rPr lang="uk-UA" sz="2400" dirty="0">
                <a:latin typeface="Times New Roman" panose="02020603050405020304" pitchFamily="18" charset="0"/>
                <a:ea typeface="Calibri" panose="020F0502020204030204" pitchFamily="34" charset="0"/>
                <a:cs typeface="Times New Roman" panose="02020603050405020304" pitchFamily="18" charset="0"/>
              </a:rPr>
              <a:t>. Пригадаємо її</a:t>
            </a:r>
            <a:r>
              <a:rPr lang="ru-UA"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68491" y="3281620"/>
            <a:ext cx="3179928" cy="461665"/>
          </a:xfrm>
          <a:prstGeom prst="rect">
            <a:avLst/>
          </a:prstGeom>
          <a:solidFill>
            <a:srgbClr val="E5FFFF"/>
          </a:solidFill>
        </p:spPr>
        <p:txBody>
          <a:bodyPr wrap="square">
            <a:spAutoFit/>
          </a:bodyPr>
          <a:lstStyle/>
          <a:p>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Проблемне питання → </a:t>
            </a:r>
            <a:endParaRPr lang="en-US" dirty="0"/>
          </a:p>
        </p:txBody>
      </p:sp>
      <p:sp>
        <p:nvSpPr>
          <p:cNvPr id="7" name="Прямоугольник 6"/>
          <p:cNvSpPr/>
          <p:nvPr/>
        </p:nvSpPr>
        <p:spPr>
          <a:xfrm>
            <a:off x="3654252" y="3251723"/>
            <a:ext cx="2546338" cy="461665"/>
          </a:xfrm>
          <a:prstGeom prst="rect">
            <a:avLst/>
          </a:prstGeom>
          <a:solidFill>
            <a:srgbClr val="E5FFFF"/>
          </a:solidFill>
        </p:spPr>
        <p:txBody>
          <a:bodyPr wrap="none">
            <a:spAutoFit/>
          </a:bodyPr>
          <a:lstStyle/>
          <a:p>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спостереження →</a:t>
            </a:r>
            <a:endParaRPr lang="en-US" dirty="0"/>
          </a:p>
        </p:txBody>
      </p:sp>
      <p:sp>
        <p:nvSpPr>
          <p:cNvPr id="8" name="Прямоугольник 7"/>
          <p:cNvSpPr/>
          <p:nvPr/>
        </p:nvSpPr>
        <p:spPr>
          <a:xfrm>
            <a:off x="6279960" y="3218042"/>
            <a:ext cx="1628716" cy="461665"/>
          </a:xfrm>
          <a:prstGeom prst="rect">
            <a:avLst/>
          </a:prstGeom>
          <a:solidFill>
            <a:srgbClr val="E5FFFF"/>
          </a:solidFill>
        </p:spPr>
        <p:txBody>
          <a:bodyPr wrap="none">
            <a:spAutoFit/>
          </a:bodyPr>
          <a:lstStyle/>
          <a:p>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гіпотеза →</a:t>
            </a:r>
            <a:endParaRPr lang="en-US" dirty="0"/>
          </a:p>
        </p:txBody>
      </p:sp>
      <p:sp>
        <p:nvSpPr>
          <p:cNvPr id="9" name="Прямоугольник 8"/>
          <p:cNvSpPr/>
          <p:nvPr/>
        </p:nvSpPr>
        <p:spPr>
          <a:xfrm>
            <a:off x="7908676" y="3190975"/>
            <a:ext cx="1850507" cy="461665"/>
          </a:xfrm>
          <a:prstGeom prst="rect">
            <a:avLst/>
          </a:prstGeom>
          <a:solidFill>
            <a:srgbClr val="E5FFFF"/>
          </a:solidFill>
        </p:spPr>
        <p:txBody>
          <a:bodyPr wrap="none">
            <a:spAutoFit/>
          </a:bodyPr>
          <a:lstStyle/>
          <a:p>
            <a:r>
              <a:rPr lang="uk-UA"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експеримент</a:t>
            </a:r>
            <a:endParaRPr lang="en-US" dirty="0"/>
          </a:p>
        </p:txBody>
      </p:sp>
      <p:sp>
        <p:nvSpPr>
          <p:cNvPr id="10" name="Прямоугольник 9"/>
          <p:cNvSpPr/>
          <p:nvPr/>
        </p:nvSpPr>
        <p:spPr>
          <a:xfrm>
            <a:off x="8022039" y="4273074"/>
            <a:ext cx="2527680" cy="461665"/>
          </a:xfrm>
          <a:prstGeom prst="rect">
            <a:avLst/>
          </a:prstGeom>
          <a:solidFill>
            <a:srgbClr val="E5FFFF"/>
          </a:solidFill>
        </p:spPr>
        <p:txBody>
          <a:bodyPr wrap="none">
            <a:spAutoFit/>
          </a:bodyPr>
          <a:lstStyle/>
          <a:p>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аналіз </a:t>
            </a:r>
            <a:r>
              <a:rPr lang="uk-UA"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результатів</a:t>
            </a:r>
            <a:endParaRPr lang="en-US" dirty="0"/>
          </a:p>
        </p:txBody>
      </p:sp>
      <p:sp>
        <p:nvSpPr>
          <p:cNvPr id="11" name="Прямоугольник 10"/>
          <p:cNvSpPr/>
          <p:nvPr/>
        </p:nvSpPr>
        <p:spPr>
          <a:xfrm>
            <a:off x="379926" y="4273074"/>
            <a:ext cx="6548651" cy="461665"/>
          </a:xfrm>
          <a:prstGeom prst="rect">
            <a:avLst/>
          </a:prstGeom>
          <a:solidFill>
            <a:srgbClr val="E5FFFF"/>
          </a:solidFill>
        </p:spPr>
        <p:txBody>
          <a:bodyPr wrap="square">
            <a:spAutoFit/>
          </a:bodyPr>
          <a:lstStyle/>
          <a:p>
            <a:r>
              <a:rPr lang="uk-UA"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підтвердження або не підтвердження гіпотези.</a:t>
            </a:r>
            <a:endParaRPr lang="en-US" dirty="0"/>
          </a:p>
        </p:txBody>
      </p:sp>
      <p:sp>
        <p:nvSpPr>
          <p:cNvPr id="12" name="TextBox 11"/>
          <p:cNvSpPr txBox="1"/>
          <p:nvPr/>
        </p:nvSpPr>
        <p:spPr>
          <a:xfrm>
            <a:off x="5636525" y="2975212"/>
            <a:ext cx="65" cy="276999"/>
          </a:xfrm>
          <a:prstGeom prst="rect">
            <a:avLst/>
          </a:prstGeom>
          <a:noFill/>
        </p:spPr>
        <p:txBody>
          <a:bodyPr wrap="none" lIns="0" tIns="0" rIns="0" bIns="0" rtlCol="0">
            <a:spAutoFit/>
          </a:bodyPr>
          <a:lstStyle/>
          <a:p>
            <a:endParaRPr lang="en-US" dirty="0"/>
          </a:p>
        </p:txBody>
      </p:sp>
      <p:cxnSp>
        <p:nvCxnSpPr>
          <p:cNvPr id="14" name="Прямая со стрелкой 13"/>
          <p:cNvCxnSpPr/>
          <p:nvPr/>
        </p:nvCxnSpPr>
        <p:spPr>
          <a:xfrm>
            <a:off x="9007522" y="3713388"/>
            <a:ext cx="13648" cy="4355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Прямая со стрелкой 15"/>
          <p:cNvCxnSpPr/>
          <p:nvPr/>
        </p:nvCxnSpPr>
        <p:spPr>
          <a:xfrm flipH="1">
            <a:off x="7219666" y="4503906"/>
            <a:ext cx="68901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6702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147706"/>
            <a:ext cx="12010030" cy="1470963"/>
          </a:xfrm>
          <a:prstGeom prst="rect">
            <a:avLst/>
          </a:prstGeom>
        </p:spPr>
      </p:pic>
      <p:pic>
        <p:nvPicPr>
          <p:cNvPr id="4" name="Рисунок 3"/>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251" r="13974"/>
          <a:stretch/>
        </p:blipFill>
        <p:spPr>
          <a:xfrm>
            <a:off x="266581" y="1542165"/>
            <a:ext cx="1080216" cy="1567898"/>
          </a:xfrm>
          <a:prstGeom prst="rect">
            <a:avLst/>
          </a:prstGeom>
        </p:spPr>
      </p:pic>
      <p:sp>
        <p:nvSpPr>
          <p:cNvPr id="5" name="Овальная выноска 4"/>
          <p:cNvSpPr/>
          <p:nvPr/>
        </p:nvSpPr>
        <p:spPr>
          <a:xfrm rot="21273378">
            <a:off x="1718923" y="1542165"/>
            <a:ext cx="2899861" cy="833017"/>
          </a:xfrm>
          <a:prstGeom prst="wedgeEllipseCallout">
            <a:avLst>
              <a:gd name="adj1" fmla="val -66021"/>
              <a:gd name="adj2" fmla="val -2398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Прямоугольник 5"/>
          <p:cNvSpPr/>
          <p:nvPr/>
        </p:nvSpPr>
        <p:spPr>
          <a:xfrm>
            <a:off x="2108867" y="1699141"/>
            <a:ext cx="2509918" cy="461665"/>
          </a:xfrm>
          <a:prstGeom prst="rect">
            <a:avLst/>
          </a:prstGeom>
        </p:spPr>
        <p:txBody>
          <a:bodyPr wrap="none">
            <a:spAutoFit/>
          </a:bodyPr>
          <a:lstStyle/>
          <a:p>
            <a:r>
              <a:rPr lang="uk-UA" sz="2400" dirty="0" smtClean="0">
                <a:latin typeface="Times New Roman" panose="02020603050405020304" pitchFamily="18" charset="0"/>
                <a:ea typeface="Calibri" panose="020F0502020204030204" pitchFamily="34" charset="0"/>
              </a:rPr>
              <a:t>Що </a:t>
            </a:r>
            <a:r>
              <a:rPr lang="uk-UA" sz="2400" dirty="0">
                <a:latin typeface="Times New Roman" panose="02020603050405020304" pitchFamily="18" charset="0"/>
                <a:ea typeface="Calibri" panose="020F0502020204030204" pitchFamily="34" charset="0"/>
              </a:rPr>
              <a:t>таке </a:t>
            </a:r>
            <a:r>
              <a:rPr lang="uk-UA" sz="2400" dirty="0" smtClean="0">
                <a:latin typeface="Times New Roman" panose="02020603050405020304" pitchFamily="18" charset="0"/>
                <a:ea typeface="Calibri" panose="020F0502020204030204" pitchFamily="34" charset="0"/>
              </a:rPr>
              <a:t>густина?</a:t>
            </a:r>
            <a:endParaRPr lang="en-US" sz="2400" dirty="0"/>
          </a:p>
        </p:txBody>
      </p:sp>
      <p:sp>
        <p:nvSpPr>
          <p:cNvPr id="7" name="Прямоугольник 6"/>
          <p:cNvSpPr/>
          <p:nvPr/>
        </p:nvSpPr>
        <p:spPr>
          <a:xfrm>
            <a:off x="4907787" y="1490611"/>
            <a:ext cx="7118730" cy="1277850"/>
          </a:xfrm>
          <a:prstGeom prst="rect">
            <a:avLst/>
          </a:prstGeom>
          <a:ln>
            <a:solidFill>
              <a:srgbClr val="C00000"/>
            </a:solidFill>
          </a:ln>
        </p:spPr>
        <p:txBody>
          <a:bodyPr wrap="square">
            <a:spAutoFit/>
          </a:bodyPr>
          <a:lstStyle/>
          <a:p>
            <a:pPr>
              <a:lnSpc>
                <a:spcPct val="107000"/>
              </a:lnSpc>
              <a:spcAft>
                <a:spcPts val="0"/>
              </a:spcAft>
            </a:pPr>
            <a:r>
              <a:rPr lang="uk-UA" sz="2400" b="1" dirty="0">
                <a:latin typeface="Times New Roman" panose="02020603050405020304" pitchFamily="18" charset="0"/>
                <a:ea typeface="Calibri" panose="020F0502020204030204" pitchFamily="34" charset="0"/>
                <a:cs typeface="Times New Roman" panose="02020603050405020304" pitchFamily="18" charset="0"/>
              </a:rPr>
              <a:t>Густина – це фізична величина, яка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дорівнює </a:t>
            </a:r>
            <a:r>
              <a:rPr lang="uk-UA" sz="2400" b="1" dirty="0">
                <a:latin typeface="Times New Roman" panose="02020603050405020304" pitchFamily="18" charset="0"/>
                <a:ea typeface="Calibri" panose="020F0502020204030204" pitchFamily="34" charset="0"/>
                <a:cs typeface="Times New Roman" panose="02020603050405020304" pitchFamily="18" charset="0"/>
              </a:rPr>
              <a:t>відношенню маси суцільного тіла, виготовленого з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певної </a:t>
            </a:r>
            <a:r>
              <a:rPr lang="uk-UA" sz="2400" b="1" dirty="0">
                <a:latin typeface="Times New Roman" panose="02020603050405020304" pitchFamily="18" charset="0"/>
                <a:ea typeface="Calibri" panose="020F0502020204030204" pitchFamily="34" charset="0"/>
                <a:cs typeface="Times New Roman" panose="02020603050405020304" pitchFamily="18" charset="0"/>
              </a:rPr>
              <a:t>речовини, до </a:t>
            </a:r>
            <a:r>
              <a:rPr lang="uk-UA" sz="2400" b="1" dirty="0" smtClean="0">
                <a:latin typeface="Times New Roman" panose="02020603050405020304" pitchFamily="18" charset="0"/>
                <a:ea typeface="Calibri" panose="020F0502020204030204" pitchFamily="34" charset="0"/>
                <a:cs typeface="Times New Roman" panose="02020603050405020304" pitchFamily="18" charset="0"/>
              </a:rPr>
              <a:t>об'єму </a:t>
            </a:r>
            <a:r>
              <a:rPr lang="uk-UA" sz="2400" b="1" dirty="0">
                <a:latin typeface="Times New Roman" panose="02020603050405020304" pitchFamily="18" charset="0"/>
                <a:ea typeface="Calibri" panose="020F0502020204030204" pitchFamily="34" charset="0"/>
                <a:cs typeface="Times New Roman" panose="02020603050405020304" pitchFamily="18" charset="0"/>
              </a:rPr>
              <a:t>цього тіла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Рисунок 7"/>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Lst>
          </a:blip>
          <a:srcRect l="12183" r="12858"/>
          <a:stretch/>
        </p:blipFill>
        <p:spPr>
          <a:xfrm>
            <a:off x="137690" y="3110063"/>
            <a:ext cx="1542198" cy="1796415"/>
          </a:xfrm>
          <a:prstGeom prst="rect">
            <a:avLst/>
          </a:prstGeom>
        </p:spPr>
      </p:pic>
      <p:pic>
        <p:nvPicPr>
          <p:cNvPr id="10" name="Google Shape;136;p24"/>
          <p:cNvPicPr/>
          <p:nvPr/>
        </p:nvPicPr>
        <p:blipFill rotWithShape="1">
          <a:blip r:embed="rId6">
            <a:alphaModFix/>
            <a:extLst>
              <a:ext uri="{BEBA8EAE-BF5A-486C-A8C5-ECC9F3942E4B}">
                <a14:imgProps xmlns:a14="http://schemas.microsoft.com/office/drawing/2010/main">
                  <a14:imgLayer r:embed="rId7">
                    <a14:imgEffect>
                      <a14:brightnessContrast contrast="-20000"/>
                    </a14:imgEffect>
                  </a14:imgLayer>
                </a14:imgProps>
              </a:ext>
            </a:extLst>
          </a:blip>
          <a:srcRect l="7764"/>
          <a:stretch/>
        </p:blipFill>
        <p:spPr>
          <a:xfrm>
            <a:off x="166199" y="5452620"/>
            <a:ext cx="1651133" cy="1212163"/>
          </a:xfrm>
          <a:prstGeom prst="rect">
            <a:avLst/>
          </a:prstGeom>
          <a:noFill/>
          <a:ln>
            <a:noFill/>
          </a:ln>
        </p:spPr>
      </p:pic>
      <p:sp>
        <p:nvSpPr>
          <p:cNvPr id="11" name="Овальная выноска 10"/>
          <p:cNvSpPr/>
          <p:nvPr/>
        </p:nvSpPr>
        <p:spPr>
          <a:xfrm>
            <a:off x="2309288" y="4549914"/>
            <a:ext cx="3190384" cy="1578211"/>
          </a:xfrm>
          <a:prstGeom prst="wedgeEllipseCallout">
            <a:avLst>
              <a:gd name="adj1" fmla="val -69789"/>
              <a:gd name="adj2" fmla="val 159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Овальная выноска 11"/>
          <p:cNvSpPr/>
          <p:nvPr/>
        </p:nvSpPr>
        <p:spPr>
          <a:xfrm>
            <a:off x="2328157" y="2640403"/>
            <a:ext cx="3171515" cy="1731809"/>
          </a:xfrm>
          <a:prstGeom prst="wedgeEllipseCallout">
            <a:avLst>
              <a:gd name="adj1" fmla="val -69789"/>
              <a:gd name="adj2" fmla="val 1590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Прямоугольник 13"/>
          <p:cNvSpPr/>
          <p:nvPr/>
        </p:nvSpPr>
        <p:spPr>
          <a:xfrm>
            <a:off x="2628408" y="2818105"/>
            <a:ext cx="3267424" cy="1277850"/>
          </a:xfrm>
          <a:prstGeom prst="rect">
            <a:avLst/>
          </a:prstGeom>
        </p:spPr>
        <p:txBody>
          <a:bodyPr wrap="square">
            <a:spAutoFit/>
          </a:bodyPr>
          <a:lstStyle/>
          <a:p>
            <a:pPr>
              <a:lnSpc>
                <a:spcPct val="107000"/>
              </a:lnSpc>
              <a:spcAft>
                <a:spcPts val="0"/>
              </a:spcAft>
            </a:pPr>
            <a:r>
              <a:rPr lang="uk-UA" sz="2400" dirty="0" smtClean="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За якою формулою </a:t>
            </a:r>
          </a:p>
          <a:p>
            <a:pPr>
              <a:lnSpc>
                <a:spcPct val="107000"/>
              </a:lnSpc>
              <a:spcAft>
                <a:spcPts val="0"/>
              </a:spcAft>
            </a:pPr>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о</a:t>
            </a:r>
            <a:r>
              <a:rPr lang="uk-UA" sz="2400" dirty="0" smtClean="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бчислюють густину </a:t>
            </a:r>
            <a:r>
              <a:rPr lang="uk-UA" sz="2400" dirty="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речовини?</a:t>
            </a:r>
            <a:r>
              <a:rPr lang="uk-UA" sz="2400" dirty="0" smtClean="0">
                <a:solidFill>
                  <a:srgbClr val="292B2C"/>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98;p3"/>
          <p:cNvSpPr txBox="1"/>
          <p:nvPr/>
        </p:nvSpPr>
        <p:spPr>
          <a:xfrm>
            <a:off x="5853941" y="3535510"/>
            <a:ext cx="1476376" cy="1025632"/>
          </a:xfrm>
          <a:prstGeom prst="rect">
            <a:avLst/>
          </a:prstGeom>
          <a:blipFill rotWithShape="1">
            <a:blip r:embed="rId8">
              <a:alphaModFix/>
            </a:blip>
            <a:stretch>
              <a:fillRect/>
            </a:stretch>
          </a:blipFill>
          <a:ln>
            <a:solidFill>
              <a:srgbClr val="C00000"/>
            </a:solidFill>
          </a:ln>
        </p:spPr>
        <p:txBody>
          <a:bodyPr spcFirstLastPara="1" wrap="square" lIns="91425" tIns="45700" rIns="91425" bIns="45700" anchor="t" anchorCtr="0">
            <a:noAutofit/>
          </a:bodyPr>
          <a:lstStyle/>
          <a:p>
            <a:pPr>
              <a:spcAft>
                <a:spcPts val="0"/>
              </a:spcAft>
            </a:pPr>
            <a:r>
              <a:rPr lang="ru-RU" sz="1800">
                <a:effectLst/>
                <a:latin typeface="Calibri" panose="020F0502020204030204" pitchFamily="34" charset="0"/>
                <a:ea typeface="Calibri" panose="020F0502020204030204" pitchFamily="34" charset="0"/>
              </a:rPr>
              <a:t> </a:t>
            </a:r>
            <a:endParaRPr lang="en-US" sz="1200">
              <a:effectLst/>
              <a:latin typeface="Times New Roman" panose="02020603050405020304" pitchFamily="18" charset="0"/>
              <a:ea typeface="Times New Roman" panose="02020603050405020304" pitchFamily="18" charset="0"/>
            </a:endParaRPr>
          </a:p>
        </p:txBody>
      </p:sp>
      <p:sp>
        <p:nvSpPr>
          <p:cNvPr id="16" name="TextBox 15"/>
          <p:cNvSpPr txBox="1"/>
          <p:nvPr/>
        </p:nvSpPr>
        <p:spPr>
          <a:xfrm>
            <a:off x="2446732" y="4906478"/>
            <a:ext cx="3132589" cy="830997"/>
          </a:xfrm>
          <a:prstGeom prst="rect">
            <a:avLst/>
          </a:prstGeom>
          <a:noFill/>
        </p:spPr>
        <p:txBody>
          <a:bodyPr wrap="none" rtlCol="0">
            <a:spAutoFit/>
          </a:bodyPr>
          <a:lstStyle/>
          <a:p>
            <a:r>
              <a:rPr lang="uk-UA" sz="2400" dirty="0" smtClean="0">
                <a:latin typeface="Times New Roman" panose="02020603050405020304" pitchFamily="18" charset="0"/>
                <a:cs typeface="Times New Roman" panose="02020603050405020304" pitchFamily="18" charset="0"/>
              </a:rPr>
              <a:t>В яких одиницях </a:t>
            </a:r>
          </a:p>
          <a:p>
            <a:r>
              <a:rPr lang="uk-UA" sz="2400" dirty="0" smtClean="0">
                <a:latin typeface="Times New Roman" panose="02020603050405020304" pitchFamily="18" charset="0"/>
                <a:cs typeface="Times New Roman" panose="02020603050405020304" pitchFamily="18" charset="0"/>
              </a:rPr>
              <a:t>вимірюється густина?</a:t>
            </a:r>
            <a:r>
              <a:rPr lang="uk-UA"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7" name="Рисунок 16"/>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4586" y="3351933"/>
            <a:ext cx="4203511" cy="1284796"/>
          </a:xfrm>
          <a:prstGeom prst="rect">
            <a:avLst/>
          </a:prstGeom>
          <a:noFill/>
        </p:spPr>
      </p:pic>
      <p:sp>
        <p:nvSpPr>
          <p:cNvPr id="18" name="TextBox 17"/>
          <p:cNvSpPr txBox="1"/>
          <p:nvPr/>
        </p:nvSpPr>
        <p:spPr>
          <a:xfrm>
            <a:off x="5909741" y="5566731"/>
            <a:ext cx="1937982" cy="461665"/>
          </a:xfrm>
          <a:prstGeom prst="rect">
            <a:avLst/>
          </a:prstGeom>
          <a:noFill/>
          <a:ln>
            <a:solidFill>
              <a:srgbClr val="C00000"/>
            </a:solidFill>
          </a:ln>
        </p:spPr>
        <p:txBody>
          <a:bodyPr wrap="square" rtlCol="0">
            <a:spAutoFit/>
          </a:bodyPr>
          <a:lstStyle/>
          <a:p>
            <a:r>
              <a:rPr lang="uk-UA" sz="2400" dirty="0" smtClean="0"/>
              <a:t>кг/м</a:t>
            </a:r>
            <a:r>
              <a:rPr lang="uk-UA" sz="2400" baseline="30000" dirty="0" smtClean="0"/>
              <a:t>3</a:t>
            </a:r>
            <a:r>
              <a:rPr lang="uk-UA" sz="2400" dirty="0" smtClean="0"/>
              <a:t> , г/см</a:t>
            </a:r>
            <a:r>
              <a:rPr lang="uk-UA" sz="2400" baseline="30000" dirty="0" smtClean="0"/>
              <a:t>3</a:t>
            </a:r>
            <a:endParaRPr lang="en-US" sz="2400" dirty="0"/>
          </a:p>
        </p:txBody>
      </p:sp>
    </p:spTree>
    <p:extLst>
      <p:ext uri="{BB962C8B-B14F-4D97-AF65-F5344CB8AC3E}">
        <p14:creationId xmlns:p14="http://schemas.microsoft.com/office/powerpoint/2010/main" val="130813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5" grpId="0" animBg="1"/>
      <p:bldP spid="1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C3135AB-0773-FB00-FBF0-8B408375D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5827" y="6592822"/>
            <a:ext cx="1406173" cy="265178"/>
          </a:xfrm>
          <a:prstGeom prst="rect">
            <a:avLst/>
          </a:prstGeom>
        </p:spPr>
      </p:pic>
      <p:sp>
        <p:nvSpPr>
          <p:cNvPr id="2" name="TextBox 1">
            <a:extLst>
              <a:ext uri="{FF2B5EF4-FFF2-40B4-BE49-F238E27FC236}">
                <a16:creationId xmlns:a16="http://schemas.microsoft.com/office/drawing/2014/main" id="{1554A8C1-BF12-58E7-81A2-11D466AB1F37}"/>
              </a:ext>
            </a:extLst>
          </p:cNvPr>
          <p:cNvSpPr txBox="1"/>
          <p:nvPr/>
        </p:nvSpPr>
        <p:spPr>
          <a:xfrm>
            <a:off x="190006" y="0"/>
            <a:ext cx="4108817" cy="830997"/>
          </a:xfrm>
          <a:prstGeom prst="rect">
            <a:avLst/>
          </a:prstGeom>
          <a:noFill/>
        </p:spPr>
        <p:txBody>
          <a:bodyPr wrap="none" rtlCol="0">
            <a:spAutoFit/>
          </a:bodyPr>
          <a:lstStyle/>
          <a:p>
            <a:r>
              <a:rPr lang="uk-UA" sz="4800" dirty="0">
                <a:solidFill>
                  <a:srgbClr val="347C75"/>
                </a:solidFill>
                <a:latin typeface="Monotype Corsiva" panose="03010101010201010101" pitchFamily="66" charset="0"/>
              </a:rPr>
              <a:t>Густина речовин</a:t>
            </a:r>
            <a:endParaRPr lang="ru-RU" sz="4800" dirty="0">
              <a:solidFill>
                <a:srgbClr val="347C75"/>
              </a:solidFill>
              <a:latin typeface="Monotype Corsiva" panose="03010101010201010101" pitchFamily="66" charset="0"/>
            </a:endParaRPr>
          </a:p>
        </p:txBody>
      </p:sp>
      <p:grpSp>
        <p:nvGrpSpPr>
          <p:cNvPr id="5" name="Группа 4">
            <a:extLst>
              <a:ext uri="{FF2B5EF4-FFF2-40B4-BE49-F238E27FC236}">
                <a16:creationId xmlns:a16="http://schemas.microsoft.com/office/drawing/2014/main" id="{CF6F1A20-CAF5-92B0-6038-D0FCA2044773}"/>
              </a:ext>
            </a:extLst>
          </p:cNvPr>
          <p:cNvGrpSpPr/>
          <p:nvPr/>
        </p:nvGrpSpPr>
        <p:grpSpPr>
          <a:xfrm>
            <a:off x="-514320" y="1443398"/>
            <a:ext cx="4275116" cy="2580932"/>
            <a:chOff x="-514320" y="1443398"/>
            <a:chExt cx="4275116" cy="2580932"/>
          </a:xfrm>
        </p:grpSpPr>
        <p:pic>
          <p:nvPicPr>
            <p:cNvPr id="3" name="Рисунок 2">
              <a:extLst>
                <a:ext uri="{FF2B5EF4-FFF2-40B4-BE49-F238E27FC236}">
                  <a16:creationId xmlns:a16="http://schemas.microsoft.com/office/drawing/2014/main" id="{E4D95936-3259-1232-93ED-77C4BCEA9998}"/>
                </a:ext>
              </a:extLst>
            </p:cNvPr>
            <p:cNvPicPr>
              <a:picLocks noChangeAspect="1"/>
            </p:cNvPicPr>
            <p:nvPr/>
          </p:nvPicPr>
          <p:blipFill>
            <a:blip r:embed="rId3"/>
            <a:stretch>
              <a:fillRect/>
            </a:stretch>
          </p:blipFill>
          <p:spPr>
            <a:xfrm>
              <a:off x="301194" y="1443398"/>
              <a:ext cx="2950837" cy="2213128"/>
            </a:xfrm>
            <a:prstGeom prst="rect">
              <a:avLst/>
            </a:prstGeom>
            <a:effectLst>
              <a:softEdge rad="63500"/>
            </a:effectLst>
          </p:spPr>
        </p:pic>
        <p:sp>
          <p:nvSpPr>
            <p:cNvPr id="6" name="TextBox 5">
              <a:extLst>
                <a:ext uri="{FF2B5EF4-FFF2-40B4-BE49-F238E27FC236}">
                  <a16:creationId xmlns:a16="http://schemas.microsoft.com/office/drawing/2014/main" id="{CE806A0B-F7AD-087E-73CA-31B16B21935A}"/>
                </a:ext>
              </a:extLst>
            </p:cNvPr>
            <p:cNvSpPr txBox="1"/>
            <p:nvPr/>
          </p:nvSpPr>
          <p:spPr>
            <a:xfrm>
              <a:off x="-514320" y="3562665"/>
              <a:ext cx="4275116" cy="461665"/>
            </a:xfrm>
            <a:prstGeom prst="rect">
              <a:avLst/>
            </a:prstGeom>
            <a:noFill/>
          </p:spPr>
          <p:txBody>
            <a:bodyPr wrap="square">
              <a:spAutoFit/>
            </a:bodyPr>
            <a:lstStyle/>
            <a:p>
              <a:r>
                <a:rPr lang="ru-RU" sz="2400" dirty="0">
                  <a:latin typeface="Monotype Corsiva" panose="03010101010201010101" pitchFamily="66" charset="0"/>
                </a:rPr>
                <a:t>	</a:t>
              </a:r>
              <a:r>
                <a:rPr lang="ru-RU" sz="2400" dirty="0" err="1">
                  <a:latin typeface="Monotype Corsiva" panose="03010101010201010101" pitchFamily="66" charset="0"/>
                </a:rPr>
                <a:t>Густина</a:t>
              </a:r>
              <a:r>
                <a:rPr lang="ru-RU" sz="2400" dirty="0">
                  <a:latin typeface="Monotype Corsiva" panose="03010101010201010101" pitchFamily="66" charset="0"/>
                </a:rPr>
                <a:t> йоду - 4,93 г/см³</a:t>
              </a:r>
            </a:p>
          </p:txBody>
        </p:sp>
      </p:grpSp>
      <p:grpSp>
        <p:nvGrpSpPr>
          <p:cNvPr id="10" name="Группа 9">
            <a:extLst>
              <a:ext uri="{FF2B5EF4-FFF2-40B4-BE49-F238E27FC236}">
                <a16:creationId xmlns:a16="http://schemas.microsoft.com/office/drawing/2014/main" id="{C3C5A4B9-71C2-B0C4-1AB2-16E847BA4859}"/>
              </a:ext>
            </a:extLst>
          </p:cNvPr>
          <p:cNvGrpSpPr/>
          <p:nvPr/>
        </p:nvGrpSpPr>
        <p:grpSpPr>
          <a:xfrm>
            <a:off x="-450032" y="4104021"/>
            <a:ext cx="8243954" cy="2751709"/>
            <a:chOff x="-450032" y="4104021"/>
            <a:chExt cx="8243954" cy="2751709"/>
          </a:xfrm>
        </p:grpSpPr>
        <p:sp>
          <p:nvSpPr>
            <p:cNvPr id="8" name="TextBox 7">
              <a:extLst>
                <a:ext uri="{FF2B5EF4-FFF2-40B4-BE49-F238E27FC236}">
                  <a16:creationId xmlns:a16="http://schemas.microsoft.com/office/drawing/2014/main" id="{9564D9A6-E7BE-376A-C812-3DF745EB6DBF}"/>
                </a:ext>
              </a:extLst>
            </p:cNvPr>
            <p:cNvSpPr txBox="1"/>
            <p:nvPr/>
          </p:nvSpPr>
          <p:spPr>
            <a:xfrm>
              <a:off x="-450032" y="6314374"/>
              <a:ext cx="4453291" cy="461665"/>
            </a:xfrm>
            <a:prstGeom prst="rect">
              <a:avLst/>
            </a:prstGeom>
            <a:noFill/>
          </p:spPr>
          <p:txBody>
            <a:bodyPr wrap="square">
              <a:spAutoFit/>
            </a:bodyPr>
            <a:lstStyle/>
            <a:p>
              <a:r>
                <a:rPr lang="ru-RU" sz="2400" dirty="0">
                  <a:latin typeface="Monotype Corsiva" panose="03010101010201010101" pitchFamily="66" charset="0"/>
                </a:rPr>
                <a:t>	</a:t>
              </a:r>
              <a:r>
                <a:rPr lang="ru-RU" sz="2400" dirty="0" err="1">
                  <a:latin typeface="Monotype Corsiva" panose="03010101010201010101" pitchFamily="66" charset="0"/>
                </a:rPr>
                <a:t>Густина</a:t>
              </a:r>
              <a:r>
                <a:rPr lang="ru-RU" sz="2400" dirty="0">
                  <a:latin typeface="Monotype Corsiva" panose="03010101010201010101" pitchFamily="66" charset="0"/>
                </a:rPr>
                <a:t> цинку - 7,133 г/см³</a:t>
              </a:r>
            </a:p>
          </p:txBody>
        </p:sp>
        <p:pic>
          <p:nvPicPr>
            <p:cNvPr id="9" name="Рисунок 8">
              <a:extLst>
                <a:ext uri="{FF2B5EF4-FFF2-40B4-BE49-F238E27FC236}">
                  <a16:creationId xmlns:a16="http://schemas.microsoft.com/office/drawing/2014/main" id="{67B54851-C0D6-C109-1B17-678F4406122C}"/>
                </a:ext>
              </a:extLst>
            </p:cNvPr>
            <p:cNvPicPr>
              <a:picLocks noChangeAspect="1"/>
            </p:cNvPicPr>
            <p:nvPr/>
          </p:nvPicPr>
          <p:blipFill>
            <a:blip r:embed="rId4"/>
            <a:stretch>
              <a:fillRect/>
            </a:stretch>
          </p:blipFill>
          <p:spPr>
            <a:xfrm>
              <a:off x="214608" y="4104021"/>
              <a:ext cx="3788651" cy="2316109"/>
            </a:xfrm>
            <a:prstGeom prst="rect">
              <a:avLst/>
            </a:prstGeom>
            <a:effectLst>
              <a:softEdge rad="63500"/>
            </a:effectLst>
          </p:spPr>
        </p:pic>
        <p:sp>
          <p:nvSpPr>
            <p:cNvPr id="11" name="TextBox 10">
              <a:extLst>
                <a:ext uri="{FF2B5EF4-FFF2-40B4-BE49-F238E27FC236}">
                  <a16:creationId xmlns:a16="http://schemas.microsoft.com/office/drawing/2014/main" id="{74025908-9BB5-ACFB-3D83-4B43DFDE3D70}"/>
                </a:ext>
              </a:extLst>
            </p:cNvPr>
            <p:cNvSpPr txBox="1"/>
            <p:nvPr/>
          </p:nvSpPr>
          <p:spPr>
            <a:xfrm>
              <a:off x="3436225" y="6394065"/>
              <a:ext cx="4275117" cy="461665"/>
            </a:xfrm>
            <a:prstGeom prst="rect">
              <a:avLst/>
            </a:prstGeom>
            <a:noFill/>
          </p:spPr>
          <p:txBody>
            <a:bodyPr wrap="square">
              <a:spAutoFit/>
            </a:bodyPr>
            <a:lstStyle/>
            <a:p>
              <a:r>
                <a:rPr lang="ru-RU" sz="2400" dirty="0">
                  <a:latin typeface="Monotype Corsiva" panose="03010101010201010101" pitchFamily="66" charset="0"/>
                </a:rPr>
                <a:t>	</a:t>
              </a:r>
              <a:r>
                <a:rPr lang="ru-RU" sz="2400" dirty="0" err="1">
                  <a:latin typeface="Monotype Corsiva" panose="03010101010201010101" pitchFamily="66" charset="0"/>
                </a:rPr>
                <a:t>Густина</a:t>
              </a:r>
              <a:r>
                <a:rPr lang="ru-RU" sz="2400" dirty="0">
                  <a:latin typeface="Monotype Corsiva" panose="03010101010201010101" pitchFamily="66" charset="0"/>
                </a:rPr>
                <a:t> олова - 7,31 г/см³</a:t>
              </a:r>
            </a:p>
          </p:txBody>
        </p:sp>
        <p:pic>
          <p:nvPicPr>
            <p:cNvPr id="12" name="Рисунок 11">
              <a:extLst>
                <a:ext uri="{FF2B5EF4-FFF2-40B4-BE49-F238E27FC236}">
                  <a16:creationId xmlns:a16="http://schemas.microsoft.com/office/drawing/2014/main" id="{61E6BE8A-59B3-A715-9567-7563183FF1AA}"/>
                </a:ext>
              </a:extLst>
            </p:cNvPr>
            <p:cNvPicPr>
              <a:picLocks noChangeAspect="1"/>
            </p:cNvPicPr>
            <p:nvPr/>
          </p:nvPicPr>
          <p:blipFill>
            <a:blip r:embed="rId5"/>
            <a:stretch>
              <a:fillRect/>
            </a:stretch>
          </p:blipFill>
          <p:spPr>
            <a:xfrm>
              <a:off x="4079172" y="4181351"/>
              <a:ext cx="3714750" cy="2347913"/>
            </a:xfrm>
            <a:prstGeom prst="rect">
              <a:avLst/>
            </a:prstGeom>
            <a:effectLst>
              <a:softEdge rad="63500"/>
            </a:effectLst>
          </p:spPr>
        </p:pic>
      </p:grpSp>
      <p:grpSp>
        <p:nvGrpSpPr>
          <p:cNvPr id="14" name="Группа 13">
            <a:extLst>
              <a:ext uri="{FF2B5EF4-FFF2-40B4-BE49-F238E27FC236}">
                <a16:creationId xmlns:a16="http://schemas.microsoft.com/office/drawing/2014/main" id="{312ED97C-78AD-FCAB-4B04-130D65B25219}"/>
              </a:ext>
            </a:extLst>
          </p:cNvPr>
          <p:cNvGrpSpPr/>
          <p:nvPr/>
        </p:nvGrpSpPr>
        <p:grpSpPr>
          <a:xfrm>
            <a:off x="2952789" y="447420"/>
            <a:ext cx="6149533" cy="3656601"/>
            <a:chOff x="2952789" y="447420"/>
            <a:chExt cx="6149533" cy="3656601"/>
          </a:xfrm>
        </p:grpSpPr>
        <p:pic>
          <p:nvPicPr>
            <p:cNvPr id="18" name="Рисунок 17">
              <a:extLst>
                <a:ext uri="{FF2B5EF4-FFF2-40B4-BE49-F238E27FC236}">
                  <a16:creationId xmlns:a16="http://schemas.microsoft.com/office/drawing/2014/main" id="{46ED963B-0C81-C6AC-0ED3-218DF384DB48}"/>
                </a:ext>
              </a:extLst>
            </p:cNvPr>
            <p:cNvPicPr>
              <a:picLocks noChangeAspect="1"/>
            </p:cNvPicPr>
            <p:nvPr/>
          </p:nvPicPr>
          <p:blipFill>
            <a:blip r:embed="rId6"/>
            <a:stretch>
              <a:fillRect/>
            </a:stretch>
          </p:blipFill>
          <p:spPr>
            <a:xfrm>
              <a:off x="6418023" y="447420"/>
              <a:ext cx="2684299" cy="1789533"/>
            </a:xfrm>
            <a:prstGeom prst="rect">
              <a:avLst/>
            </a:prstGeom>
          </p:spPr>
        </p:pic>
        <p:pic>
          <p:nvPicPr>
            <p:cNvPr id="13" name="Рисунок 12">
              <a:extLst>
                <a:ext uri="{FF2B5EF4-FFF2-40B4-BE49-F238E27FC236}">
                  <a16:creationId xmlns:a16="http://schemas.microsoft.com/office/drawing/2014/main" id="{8AC89ABB-36B9-C29E-7894-7026C1D2A203}"/>
                </a:ext>
              </a:extLst>
            </p:cNvPr>
            <p:cNvPicPr>
              <a:picLocks noChangeAspect="1"/>
            </p:cNvPicPr>
            <p:nvPr/>
          </p:nvPicPr>
          <p:blipFill rotWithShape="1">
            <a:blip r:embed="rId7"/>
            <a:srcRect t="21216" b="19330"/>
            <a:stretch/>
          </p:blipFill>
          <p:spPr>
            <a:xfrm>
              <a:off x="4135141" y="2075965"/>
              <a:ext cx="3625977" cy="1664213"/>
            </a:xfrm>
            <a:prstGeom prst="rect">
              <a:avLst/>
            </a:prstGeom>
            <a:effectLst>
              <a:softEdge rad="63500"/>
            </a:effectLst>
          </p:spPr>
        </p:pic>
        <p:sp>
          <p:nvSpPr>
            <p:cNvPr id="15" name="TextBox 14">
              <a:extLst>
                <a:ext uri="{FF2B5EF4-FFF2-40B4-BE49-F238E27FC236}">
                  <a16:creationId xmlns:a16="http://schemas.microsoft.com/office/drawing/2014/main" id="{B16FDF65-8007-7B62-9E15-90E754B93592}"/>
                </a:ext>
              </a:extLst>
            </p:cNvPr>
            <p:cNvSpPr txBox="1"/>
            <p:nvPr/>
          </p:nvSpPr>
          <p:spPr>
            <a:xfrm>
              <a:off x="4134196" y="3642356"/>
              <a:ext cx="3625977" cy="461665"/>
            </a:xfrm>
            <a:prstGeom prst="rect">
              <a:avLst/>
            </a:prstGeom>
            <a:noFill/>
          </p:spPr>
          <p:txBody>
            <a:bodyPr wrap="square">
              <a:spAutoFit/>
            </a:bodyPr>
            <a:lstStyle/>
            <a:p>
              <a:r>
                <a:rPr lang="ru-RU" sz="2400" dirty="0" err="1">
                  <a:latin typeface="Monotype Corsiva" panose="03010101010201010101" pitchFamily="66" charset="0"/>
                </a:rPr>
                <a:t>Густина</a:t>
              </a:r>
              <a:r>
                <a:rPr lang="ru-RU" sz="2400" dirty="0">
                  <a:latin typeface="Monotype Corsiva" panose="03010101010201010101" pitchFamily="66" charset="0"/>
                </a:rPr>
                <a:t> золота - 19,3 г/см³</a:t>
              </a:r>
            </a:p>
          </p:txBody>
        </p:sp>
        <p:sp>
          <p:nvSpPr>
            <p:cNvPr id="17" name="TextBox 16">
              <a:extLst>
                <a:ext uri="{FF2B5EF4-FFF2-40B4-BE49-F238E27FC236}">
                  <a16:creationId xmlns:a16="http://schemas.microsoft.com/office/drawing/2014/main" id="{8FF42359-5F24-B606-FF35-F21A5FA9E287}"/>
                </a:ext>
              </a:extLst>
            </p:cNvPr>
            <p:cNvSpPr txBox="1"/>
            <p:nvPr/>
          </p:nvSpPr>
          <p:spPr>
            <a:xfrm>
              <a:off x="2952789" y="1383346"/>
              <a:ext cx="3625977" cy="830997"/>
            </a:xfrm>
            <a:prstGeom prst="rect">
              <a:avLst/>
            </a:prstGeom>
            <a:noFill/>
          </p:spPr>
          <p:txBody>
            <a:bodyPr wrap="square">
              <a:spAutoFit/>
            </a:bodyPr>
            <a:lstStyle/>
            <a:p>
              <a:pPr algn="ctr"/>
              <a:r>
                <a:rPr lang="ru-RU" sz="2400" dirty="0">
                  <a:latin typeface="Monotype Corsiva" panose="03010101010201010101" pitchFamily="66" charset="0"/>
                </a:rPr>
                <a:t>	</a:t>
              </a:r>
              <a:r>
                <a:rPr lang="ru-RU" sz="2400" dirty="0" err="1">
                  <a:latin typeface="Monotype Corsiva" panose="03010101010201010101" pitchFamily="66" charset="0"/>
                </a:rPr>
                <a:t>Густина</a:t>
              </a:r>
              <a:r>
                <a:rPr lang="ru-RU" sz="2400" dirty="0">
                  <a:latin typeface="Monotype Corsiva" panose="03010101010201010101" pitchFamily="66" charset="0"/>
                </a:rPr>
                <a:t> </a:t>
              </a:r>
              <a:r>
                <a:rPr lang="ru-RU" sz="2400" dirty="0" err="1">
                  <a:latin typeface="Monotype Corsiva" panose="03010101010201010101" pitchFamily="66" charset="0"/>
                </a:rPr>
                <a:t>платини</a:t>
              </a:r>
              <a:r>
                <a:rPr lang="ru-RU" sz="2400" dirty="0">
                  <a:latin typeface="Monotype Corsiva" panose="03010101010201010101" pitchFamily="66" charset="0"/>
                </a:rPr>
                <a:t> – </a:t>
              </a:r>
            </a:p>
            <a:p>
              <a:pPr algn="ctr"/>
              <a:r>
                <a:rPr lang="ru-RU" sz="2400" dirty="0">
                  <a:latin typeface="Monotype Corsiva" panose="03010101010201010101" pitchFamily="66" charset="0"/>
                </a:rPr>
                <a:t>            21,45 г/см³</a:t>
              </a:r>
            </a:p>
          </p:txBody>
        </p:sp>
      </p:grpSp>
      <p:grpSp>
        <p:nvGrpSpPr>
          <p:cNvPr id="16" name="Группа 15">
            <a:extLst>
              <a:ext uri="{FF2B5EF4-FFF2-40B4-BE49-F238E27FC236}">
                <a16:creationId xmlns:a16="http://schemas.microsoft.com/office/drawing/2014/main" id="{EEFFC845-A0D3-AC78-5299-AC850123AE9A}"/>
              </a:ext>
            </a:extLst>
          </p:cNvPr>
          <p:cNvGrpSpPr/>
          <p:nvPr/>
        </p:nvGrpSpPr>
        <p:grpSpPr>
          <a:xfrm>
            <a:off x="7921569" y="140074"/>
            <a:ext cx="4520336" cy="6717926"/>
            <a:chOff x="7921569" y="140074"/>
            <a:chExt cx="4520336" cy="6717926"/>
          </a:xfrm>
        </p:grpSpPr>
        <p:pic>
          <p:nvPicPr>
            <p:cNvPr id="22" name="Рисунок 21">
              <a:extLst>
                <a:ext uri="{FF2B5EF4-FFF2-40B4-BE49-F238E27FC236}">
                  <a16:creationId xmlns:a16="http://schemas.microsoft.com/office/drawing/2014/main" id="{3FB4FF82-F35B-94F6-D040-544472866294}"/>
                </a:ext>
              </a:extLst>
            </p:cNvPr>
            <p:cNvPicPr>
              <a:picLocks noChangeAspect="1"/>
            </p:cNvPicPr>
            <p:nvPr/>
          </p:nvPicPr>
          <p:blipFill rotWithShape="1">
            <a:blip r:embed="rId8"/>
            <a:srcRect l="12047" t="7553" r="7875" b="4119"/>
            <a:stretch/>
          </p:blipFill>
          <p:spPr>
            <a:xfrm>
              <a:off x="7921569" y="3574676"/>
              <a:ext cx="2976668" cy="3283324"/>
            </a:xfrm>
            <a:prstGeom prst="rect">
              <a:avLst/>
            </a:prstGeom>
          </p:spPr>
        </p:pic>
        <p:pic>
          <p:nvPicPr>
            <p:cNvPr id="19" name="Рисунок 18">
              <a:extLst>
                <a:ext uri="{FF2B5EF4-FFF2-40B4-BE49-F238E27FC236}">
                  <a16:creationId xmlns:a16="http://schemas.microsoft.com/office/drawing/2014/main" id="{E8BB56B4-FFB0-C350-49AE-80F060DB0A05}"/>
                </a:ext>
              </a:extLst>
            </p:cNvPr>
            <p:cNvPicPr>
              <a:picLocks noChangeAspect="1"/>
            </p:cNvPicPr>
            <p:nvPr/>
          </p:nvPicPr>
          <p:blipFill>
            <a:blip r:embed="rId9"/>
            <a:stretch>
              <a:fillRect/>
            </a:stretch>
          </p:blipFill>
          <p:spPr>
            <a:xfrm>
              <a:off x="9033306" y="140074"/>
              <a:ext cx="2857500" cy="3143250"/>
            </a:xfrm>
            <a:prstGeom prst="rect">
              <a:avLst/>
            </a:prstGeom>
          </p:spPr>
        </p:pic>
        <p:sp>
          <p:nvSpPr>
            <p:cNvPr id="21" name="TextBox 20">
              <a:extLst>
                <a:ext uri="{FF2B5EF4-FFF2-40B4-BE49-F238E27FC236}">
                  <a16:creationId xmlns:a16="http://schemas.microsoft.com/office/drawing/2014/main" id="{35366304-9D5C-FFE1-8166-F3AC901350E0}"/>
                </a:ext>
              </a:extLst>
            </p:cNvPr>
            <p:cNvSpPr txBox="1"/>
            <p:nvPr/>
          </p:nvSpPr>
          <p:spPr>
            <a:xfrm>
              <a:off x="8067826" y="3171565"/>
              <a:ext cx="4374079" cy="461665"/>
            </a:xfrm>
            <a:prstGeom prst="rect">
              <a:avLst/>
            </a:prstGeom>
            <a:noFill/>
          </p:spPr>
          <p:txBody>
            <a:bodyPr wrap="square">
              <a:spAutoFit/>
            </a:bodyPr>
            <a:lstStyle/>
            <a:p>
              <a:r>
                <a:rPr lang="ru-RU" sz="2400" dirty="0" err="1">
                  <a:latin typeface="Monotype Corsiva" panose="03010101010201010101" pitchFamily="66" charset="0"/>
                </a:rPr>
                <a:t>Густина</a:t>
              </a:r>
              <a:r>
                <a:rPr lang="ru-RU" sz="2400" dirty="0">
                  <a:latin typeface="Monotype Corsiva" panose="03010101010201010101" pitchFamily="66" charset="0"/>
                </a:rPr>
                <a:t> води - 1 г/см³ (при 4 °C)</a:t>
              </a:r>
            </a:p>
          </p:txBody>
        </p:sp>
        <p:sp>
          <p:nvSpPr>
            <p:cNvPr id="23" name="TextBox 22">
              <a:extLst>
                <a:ext uri="{FF2B5EF4-FFF2-40B4-BE49-F238E27FC236}">
                  <a16:creationId xmlns:a16="http://schemas.microsoft.com/office/drawing/2014/main" id="{05FB8B0C-6874-E8EC-B259-0ADC91CC9685}"/>
                </a:ext>
              </a:extLst>
            </p:cNvPr>
            <p:cNvSpPr txBox="1"/>
            <p:nvPr/>
          </p:nvSpPr>
          <p:spPr>
            <a:xfrm>
              <a:off x="9527173" y="4414617"/>
              <a:ext cx="2185060" cy="830997"/>
            </a:xfrm>
            <a:prstGeom prst="rect">
              <a:avLst/>
            </a:prstGeom>
            <a:noFill/>
          </p:spPr>
          <p:txBody>
            <a:bodyPr wrap="square">
              <a:spAutoFit/>
            </a:bodyPr>
            <a:lstStyle/>
            <a:p>
              <a:pPr algn="ctr"/>
              <a:r>
                <a:rPr lang="ru-RU" sz="2400" dirty="0" err="1">
                  <a:latin typeface="Monotype Corsiva" panose="03010101010201010101" pitchFamily="66" charset="0"/>
                </a:rPr>
                <a:t>Густина</a:t>
              </a:r>
              <a:r>
                <a:rPr lang="ru-RU" sz="2400" dirty="0">
                  <a:latin typeface="Monotype Corsiva" panose="03010101010201010101" pitchFamily="66" charset="0"/>
                </a:rPr>
                <a:t> </a:t>
              </a:r>
              <a:r>
                <a:rPr lang="ru-RU" sz="2400" dirty="0" err="1">
                  <a:latin typeface="Monotype Corsiva" panose="03010101010201010101" pitchFamily="66" charset="0"/>
                </a:rPr>
                <a:t>олії</a:t>
              </a:r>
              <a:r>
                <a:rPr lang="ru-RU" sz="2400" dirty="0">
                  <a:latin typeface="Monotype Corsiva" panose="03010101010201010101" pitchFamily="66" charset="0"/>
                </a:rPr>
                <a:t> – </a:t>
              </a:r>
            </a:p>
            <a:p>
              <a:pPr algn="ctr"/>
              <a:r>
                <a:rPr lang="ru-RU" sz="2400" dirty="0">
                  <a:latin typeface="Monotype Corsiva" panose="03010101010201010101" pitchFamily="66" charset="0"/>
                </a:rPr>
                <a:t>0,92 г/см³</a:t>
              </a:r>
            </a:p>
          </p:txBody>
        </p:sp>
      </p:grpSp>
      <p:sp>
        <p:nvSpPr>
          <p:cNvPr id="7" name="TextBox 6">
            <a:extLst>
              <a:ext uri="{FF2B5EF4-FFF2-40B4-BE49-F238E27FC236}">
                <a16:creationId xmlns:a16="http://schemas.microsoft.com/office/drawing/2014/main" id="{F27356F8-3D9F-3C49-C3CE-0FC983C11CD3}"/>
              </a:ext>
            </a:extLst>
          </p:cNvPr>
          <p:cNvSpPr txBox="1"/>
          <p:nvPr/>
        </p:nvSpPr>
        <p:spPr>
          <a:xfrm>
            <a:off x="680069" y="671990"/>
            <a:ext cx="6477988" cy="830997"/>
          </a:xfrm>
          <a:prstGeom prst="rect">
            <a:avLst/>
          </a:prstGeom>
          <a:noFill/>
        </p:spPr>
        <p:txBody>
          <a:bodyPr wrap="square">
            <a:spAutoFit/>
          </a:bodyPr>
          <a:lstStyle/>
          <a:p>
            <a:r>
              <a:rPr lang="ru-RU" sz="2400" dirty="0" err="1">
                <a:latin typeface="Monotype Corsiva" panose="03010101010201010101" pitchFamily="66" charset="0"/>
              </a:rPr>
              <a:t>Під</a:t>
            </a:r>
            <a:r>
              <a:rPr lang="ru-RU" sz="2400" dirty="0">
                <a:latin typeface="Monotype Corsiva" panose="03010101010201010101" pitchFamily="66" charset="0"/>
              </a:rPr>
              <a:t> </a:t>
            </a:r>
            <a:r>
              <a:rPr lang="ru-RU" sz="2400" dirty="0" err="1">
                <a:solidFill>
                  <a:srgbClr val="FF0000"/>
                </a:solidFill>
                <a:latin typeface="Monotype Corsiva" panose="03010101010201010101" pitchFamily="66" charset="0"/>
              </a:rPr>
              <a:t>густиною</a:t>
            </a:r>
            <a:r>
              <a:rPr lang="ru-RU" sz="2400" dirty="0">
                <a:solidFill>
                  <a:srgbClr val="FF0000"/>
                </a:solidFill>
                <a:latin typeface="Monotype Corsiva" panose="03010101010201010101" pitchFamily="66" charset="0"/>
              </a:rPr>
              <a:t> </a:t>
            </a:r>
            <a:r>
              <a:rPr lang="ru-RU" sz="2400" dirty="0" err="1">
                <a:latin typeface="Monotype Corsiva" panose="03010101010201010101" pitchFamily="66" charset="0"/>
              </a:rPr>
              <a:t>розуміють</a:t>
            </a:r>
            <a:r>
              <a:rPr lang="ru-RU" sz="2400" dirty="0">
                <a:latin typeface="Monotype Corsiva" panose="03010101010201010101" pitchFamily="66" charset="0"/>
              </a:rPr>
              <a:t> </a:t>
            </a:r>
            <a:r>
              <a:rPr lang="ru-RU" sz="2400" dirty="0" err="1">
                <a:latin typeface="Monotype Corsiva" panose="03010101010201010101" pitchFamily="66" charset="0"/>
              </a:rPr>
              <a:t>масу</a:t>
            </a:r>
            <a:r>
              <a:rPr lang="ru-RU" sz="2400" dirty="0">
                <a:latin typeface="Monotype Corsiva" panose="03010101010201010101" pitchFamily="66" charset="0"/>
              </a:rPr>
              <a:t> </a:t>
            </a:r>
          </a:p>
          <a:p>
            <a:r>
              <a:rPr lang="ru-RU" sz="2400" dirty="0">
                <a:latin typeface="Monotype Corsiva" panose="03010101010201010101" pitchFamily="66" charset="0"/>
              </a:rPr>
              <a:t>одного об</a:t>
            </a:r>
            <a:r>
              <a:rPr lang="pl-PL" sz="2400" dirty="0">
                <a:latin typeface="Monotype Corsiva" panose="03010101010201010101" pitchFamily="66" charset="0"/>
              </a:rPr>
              <a:t>’</a:t>
            </a:r>
            <a:r>
              <a:rPr lang="ru-RU" sz="2400" dirty="0" err="1">
                <a:latin typeface="Monotype Corsiva" panose="03010101010201010101" pitchFamily="66" charset="0"/>
              </a:rPr>
              <a:t>єму</a:t>
            </a:r>
            <a:r>
              <a:rPr lang="ru-RU" sz="2400" dirty="0">
                <a:latin typeface="Monotype Corsiva" panose="03010101010201010101" pitchFamily="66" charset="0"/>
              </a:rPr>
              <a:t> </a:t>
            </a:r>
            <a:r>
              <a:rPr lang="ru-RU" sz="2400" dirty="0" err="1">
                <a:latin typeface="Monotype Corsiva" panose="03010101010201010101" pitchFamily="66" charset="0"/>
              </a:rPr>
              <a:t>речовини</a:t>
            </a:r>
            <a:endParaRPr lang="ru-RU" sz="2400" dirty="0">
              <a:latin typeface="Monotype Corsiva" panose="03010101010201010101" pitchFamily="66" charset="0"/>
            </a:endParaRPr>
          </a:p>
        </p:txBody>
      </p:sp>
    </p:spTree>
    <p:extLst>
      <p:ext uri="{BB962C8B-B14F-4D97-AF65-F5344CB8AC3E}">
        <p14:creationId xmlns:p14="http://schemas.microsoft.com/office/powerpoint/2010/main" val="387198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к Архимед определил, что корона царя Сиракуз была сделана не из чистого  золота? | Древний Мир | История | Дзен"/>
          <p:cNvPicPr>
            <a:picLocks noChangeAspect="1" noChangeArrowheads="1"/>
          </p:cNvPicPr>
          <p:nvPr/>
        </p:nvPicPr>
        <p:blipFill rotWithShape="1">
          <a:blip r:embed="rId2">
            <a:extLst>
              <a:ext uri="{28A0092B-C50C-407E-A947-70E740481C1C}">
                <a14:useLocalDpi xmlns:a14="http://schemas.microsoft.com/office/drawing/2010/main" val="0"/>
              </a:ext>
            </a:extLst>
          </a:blip>
          <a:srcRect t="18760" b="18554"/>
          <a:stretch/>
        </p:blipFill>
        <p:spPr bwMode="auto">
          <a:xfrm>
            <a:off x="398901" y="191069"/>
            <a:ext cx="1675559" cy="9027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к Архимед определил, что корона царя была сделана не из чистого золота? |  Древний Мир | История | Дзе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7220" y="724769"/>
            <a:ext cx="2296300" cy="33422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Архимед"/>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6533" y="4175979"/>
            <a:ext cx="2378869" cy="23511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0261" y="3600448"/>
            <a:ext cx="2893011" cy="1077218"/>
          </a:xfrm>
          <a:prstGeom prst="rect">
            <a:avLst/>
          </a:prstGeom>
          <a:ln>
            <a:solidFill>
              <a:schemeClr val="tx1"/>
            </a:solidFill>
          </a:ln>
        </p:spPr>
        <p:txBody>
          <a:bodyPr wrap="square">
            <a:spAutoFit/>
          </a:bodyPr>
          <a:lstStyle/>
          <a:p>
            <a:r>
              <a:rPr lang="uk-UA" sz="1600" dirty="0" smtClean="0"/>
              <a:t>Архімед (жив близько 287 до н.е., </a:t>
            </a:r>
            <a:r>
              <a:rPr lang="uk-UA" sz="1600" dirty="0" err="1" smtClean="0"/>
              <a:t>Сіракузи</a:t>
            </a:r>
            <a:r>
              <a:rPr lang="uk-UA" sz="1600" dirty="0" smtClean="0"/>
              <a:t>, Сицилія,</a:t>
            </a:r>
          </a:p>
          <a:p>
            <a:r>
              <a:rPr lang="uk-UA" sz="1600" dirty="0" smtClean="0"/>
              <a:t>помер - ​​212 до н.е., там же) - давньогрецький вчений.</a:t>
            </a:r>
            <a:endParaRPr lang="uk-UA" sz="1600" dirty="0"/>
          </a:p>
        </p:txBody>
      </p:sp>
      <p:pic>
        <p:nvPicPr>
          <p:cNvPr id="3" name="Рисунок 2"/>
          <p:cNvPicPr>
            <a:picLocks noChangeAspect="1"/>
          </p:cNvPicPr>
          <p:nvPr/>
        </p:nvPicPr>
        <p:blipFill>
          <a:blip r:embed="rId5"/>
          <a:stretch>
            <a:fillRect/>
          </a:stretch>
        </p:blipFill>
        <p:spPr>
          <a:xfrm>
            <a:off x="170929" y="1131877"/>
            <a:ext cx="2872343" cy="2422152"/>
          </a:xfrm>
          <a:prstGeom prst="rect">
            <a:avLst/>
          </a:prstGeom>
        </p:spPr>
      </p:pic>
      <p:sp>
        <p:nvSpPr>
          <p:cNvPr id="4" name="Прямоугольник 3"/>
          <p:cNvSpPr/>
          <p:nvPr/>
        </p:nvSpPr>
        <p:spPr>
          <a:xfrm>
            <a:off x="3221754" y="724769"/>
            <a:ext cx="6294779" cy="2308324"/>
          </a:xfrm>
          <a:prstGeom prst="rect">
            <a:avLst/>
          </a:prstGeom>
        </p:spPr>
        <p:txBody>
          <a:bodyPr wrap="square">
            <a:spAutoFit/>
          </a:bodyPr>
          <a:lstStyle/>
          <a:p>
            <a:r>
              <a:rPr lang="uk-UA" dirty="0">
                <a:latin typeface="Times New Roman" panose="02020603050405020304" pitchFamily="18" charset="0"/>
                <a:ea typeface="Calibri" panose="020F0502020204030204" pitchFamily="34" charset="0"/>
              </a:rPr>
              <a:t>Легенда свідчить, що цар </a:t>
            </a:r>
            <a:r>
              <a:rPr lang="uk-UA" dirty="0" err="1" smtClean="0">
                <a:latin typeface="Times New Roman" panose="02020603050405020304" pitchFamily="18" charset="0"/>
                <a:ea typeface="Calibri" panose="020F0502020204030204" pitchFamily="34" charset="0"/>
              </a:rPr>
              <a:t>Гіерон</a:t>
            </a:r>
            <a:r>
              <a:rPr lang="uk-UA" dirty="0" smtClean="0">
                <a:latin typeface="Times New Roman" panose="02020603050405020304" pitchFamily="18" charset="0"/>
                <a:ea typeface="Calibri" panose="020F0502020204030204" pitchFamily="34" charset="0"/>
              </a:rPr>
              <a:t> ІІ, </a:t>
            </a:r>
            <a:r>
              <a:rPr lang="uk-UA" dirty="0">
                <a:latin typeface="Times New Roman" panose="02020603050405020304" pitchFamily="18" charset="0"/>
                <a:ea typeface="Calibri" panose="020F0502020204030204" pitchFamily="34" charset="0"/>
              </a:rPr>
              <a:t>(</a:t>
            </a:r>
            <a:r>
              <a:rPr lang="uk-UA" dirty="0" err="1">
                <a:latin typeface="Times New Roman" panose="02020603050405020304" pitchFamily="18" charset="0"/>
                <a:ea typeface="Calibri" panose="020F0502020204030204" pitchFamily="34" charset="0"/>
              </a:rPr>
              <a:t>Сіракузи</a:t>
            </a:r>
            <a:r>
              <a:rPr lang="uk-UA" dirty="0">
                <a:latin typeface="Times New Roman" panose="02020603050405020304" pitchFamily="18" charset="0"/>
                <a:ea typeface="Calibri" panose="020F0502020204030204" pitchFamily="34" charset="0"/>
              </a:rPr>
              <a:t>), що жив 250 років до н.е.,  хотів перевірити, чи не вкрав його золотий майстер золото, яке було довірено йому для виготовлення корони. Він попросив вченого Архімеда знайти спосіб дізнатися, чи справді корона зроблена зі щирого золота</a:t>
            </a:r>
            <a:r>
              <a:rPr lang="uk-UA" dirty="0" smtClean="0">
                <a:latin typeface="Times New Roman" panose="02020603050405020304" pitchFamily="18" charset="0"/>
                <a:ea typeface="Calibri" panose="020F0502020204030204" pitchFamily="34" charset="0"/>
              </a:rPr>
              <a:t>.</a:t>
            </a:r>
          </a:p>
          <a:p>
            <a:r>
              <a:rPr lang="uk-UA" dirty="0" smtClean="0">
                <a:latin typeface="Times New Roman" panose="02020603050405020304" pitchFamily="18" charset="0"/>
                <a:cs typeface="Times New Roman" panose="02020603050405020304" pitchFamily="18" charset="0"/>
              </a:rPr>
              <a:t>Архімед, якому цар доручив розслідувати цю справу, довго думав над вирішенням питання.</a:t>
            </a:r>
            <a:endParaRPr lang="uk-UA"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171067" y="3070549"/>
            <a:ext cx="6096000" cy="646331"/>
          </a:xfrm>
          <a:prstGeom prst="rect">
            <a:avLst/>
          </a:prstGeom>
        </p:spPr>
        <p:txBody>
          <a:bodyPr>
            <a:spAutoFit/>
          </a:bodyPr>
          <a:lstStyle/>
          <a:p>
            <a:r>
              <a:rPr lang="uk-UA" dirty="0">
                <a:latin typeface="Times New Roman" panose="02020603050405020304" pitchFamily="18" charset="0"/>
                <a:ea typeface="Calibri" panose="020F0502020204030204" pitchFamily="34" charset="0"/>
              </a:rPr>
              <a:t>Зважити корону було легко, але як знайти її об'єм, адже корона була дуже складної форми.</a:t>
            </a:r>
            <a:endParaRPr lang="en-US" dirty="0"/>
          </a:p>
        </p:txBody>
      </p:sp>
      <p:sp>
        <p:nvSpPr>
          <p:cNvPr id="6" name="Прямоугольник 5"/>
          <p:cNvSpPr/>
          <p:nvPr/>
        </p:nvSpPr>
        <p:spPr>
          <a:xfrm>
            <a:off x="3171067" y="3754336"/>
            <a:ext cx="6096000" cy="923330"/>
          </a:xfrm>
          <a:prstGeom prst="rect">
            <a:avLst/>
          </a:prstGeom>
        </p:spPr>
        <p:txBody>
          <a:bodyPr>
            <a:spAutoFit/>
          </a:bodyPr>
          <a:lstStyle/>
          <a:p>
            <a:r>
              <a:rPr lang="uk-UA" dirty="0" smtClean="0">
                <a:solidFill>
                  <a:srgbClr val="111111"/>
                </a:solidFill>
                <a:latin typeface="Times New Roman" panose="02020603050405020304" pitchFamily="18" charset="0"/>
                <a:cs typeface="Times New Roman" panose="02020603050405020304" pitchFamily="18" charset="0"/>
              </a:rPr>
              <a:t>Рішення виникло раптово, коли він сидів у ванні. У нестямі від радості Архімед вискочив з ванни і побіг вулицями </a:t>
            </a:r>
            <a:r>
              <a:rPr lang="uk-UA" dirty="0" err="1" smtClean="0">
                <a:solidFill>
                  <a:srgbClr val="111111"/>
                </a:solidFill>
                <a:latin typeface="Times New Roman" panose="02020603050405020304" pitchFamily="18" charset="0"/>
                <a:cs typeface="Times New Roman" panose="02020603050405020304" pitchFamily="18" charset="0"/>
              </a:rPr>
              <a:t>Сіракуз</a:t>
            </a:r>
            <a:r>
              <a:rPr lang="uk-UA" dirty="0" smtClean="0">
                <a:solidFill>
                  <a:srgbClr val="111111"/>
                </a:solidFill>
                <a:latin typeface="Times New Roman" panose="02020603050405020304" pitchFamily="18" charset="0"/>
                <a:cs typeface="Times New Roman" panose="02020603050405020304" pitchFamily="18" charset="0"/>
              </a:rPr>
              <a:t>, повторюючи: «Еврика!» (Знайшов!).</a:t>
            </a:r>
            <a:endParaRPr lang="uk-UA"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99151" y="4795470"/>
            <a:ext cx="8849884" cy="1870512"/>
          </a:xfrm>
          <a:prstGeom prst="rect">
            <a:avLst/>
          </a:prstGeom>
        </p:spPr>
        <p:txBody>
          <a:bodyPr wrap="square">
            <a:spAutoFit/>
          </a:bodyPr>
          <a:lstStyle/>
          <a:p>
            <a:pPr>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Архімед занурив корону в циліндричну ємність, наповнену водою  і визначив, на яку висоту піднявся  рівень води.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uk-UA" dirty="0">
                <a:latin typeface="Times New Roman" panose="02020603050405020304" pitchFamily="18" charset="0"/>
                <a:ea typeface="Calibri" panose="020F0502020204030204" pitchFamily="34" charset="0"/>
                <a:cs typeface="Times New Roman" panose="02020603050405020304" pitchFamily="18" charset="0"/>
              </a:rPr>
              <a:t> Визначив потім об'єм корони, він зміг обчислити її густину, а, знаючи густину, дати відповідь на питання царя: чи немає домішок дешевих металів у золотій короні? Густина речовини корони виявилася менше густини чистого золота. Тим самим майстер був викритий в обмані.</a:t>
            </a: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2452435" y="154158"/>
            <a:ext cx="7779437" cy="461665"/>
          </a:xfrm>
          <a:prstGeom prst="rect">
            <a:avLst/>
          </a:prstGeom>
          <a:noFill/>
        </p:spPr>
        <p:txBody>
          <a:bodyPr wrap="none" rtlCol="0">
            <a:spAutoFit/>
          </a:bodyPr>
          <a:lstStyle/>
          <a:p>
            <a:r>
              <a:rPr lang="uk-UA" sz="2400" b="1" dirty="0" smtClean="0">
                <a:latin typeface="Times New Roman" panose="02020603050405020304" pitchFamily="18" charset="0"/>
                <a:cs typeface="Times New Roman" panose="02020603050405020304" pitchFamily="18" charset="0"/>
              </a:rPr>
              <a:t>Як Архімед  виявив </a:t>
            </a:r>
            <a:r>
              <a:rPr lang="uk-UA" sz="2400" b="1" dirty="0" err="1" smtClean="0">
                <a:latin typeface="Times New Roman" panose="02020603050405020304" pitchFamily="18" charset="0"/>
                <a:cs typeface="Times New Roman" panose="02020603050405020304" pitchFamily="18" charset="0"/>
              </a:rPr>
              <a:t>шайхрайство</a:t>
            </a:r>
            <a:r>
              <a:rPr lang="uk-UA" sz="2400" b="1" dirty="0" smtClean="0">
                <a:latin typeface="Times New Roman" panose="02020603050405020304" pitchFamily="18" charset="0"/>
                <a:cs typeface="Times New Roman" panose="02020603050405020304" pitchFamily="18" charset="0"/>
              </a:rPr>
              <a:t> царського </a:t>
            </a:r>
            <a:r>
              <a:rPr lang="uk-UA" sz="2400" b="1" dirty="0" err="1" smtClean="0">
                <a:latin typeface="Times New Roman" panose="02020603050405020304" pitchFamily="18" charset="0"/>
                <a:cs typeface="Times New Roman" panose="02020603050405020304" pitchFamily="18" charset="0"/>
              </a:rPr>
              <a:t>ювелира</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12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a:off x="395785" y="3200400"/>
            <a:ext cx="11600597" cy="3323230"/>
          </a:xfrm>
        </p:spPr>
        <p:txBody>
          <a:bodyPr>
            <a:normAutofit lnSpcReduction="10000"/>
          </a:bodyPr>
          <a:lstStyle/>
          <a:p>
            <a:pPr algn="l"/>
            <a:r>
              <a:rPr lang="uk-UA" b="1" u="sng" dirty="0">
                <a:solidFill>
                  <a:schemeClr val="tx1"/>
                </a:solidFill>
                <a:latin typeface="Times New Roman" panose="02020603050405020304" pitchFamily="18" charset="0"/>
                <a:cs typeface="Times New Roman" panose="02020603050405020304" pitchFamily="18" charset="0"/>
              </a:rPr>
              <a:t>Мета</a:t>
            </a:r>
            <a:r>
              <a:rPr lang="uk-UA" b="1" dirty="0">
                <a:solidFill>
                  <a:schemeClr val="tx1"/>
                </a:solidFill>
                <a:latin typeface="Times New Roman" panose="02020603050405020304" pitchFamily="18" charset="0"/>
                <a:cs typeface="Times New Roman" panose="02020603050405020304" pitchFamily="18" charset="0"/>
              </a:rPr>
              <a:t>:</a:t>
            </a:r>
            <a:r>
              <a:rPr lang="uk-UA" dirty="0">
                <a:solidFill>
                  <a:schemeClr val="tx1"/>
                </a:solidFill>
                <a:latin typeface="Times New Roman" panose="02020603050405020304" pitchFamily="18" charset="0"/>
                <a:cs typeface="Times New Roman" panose="02020603050405020304" pitchFamily="18" charset="0"/>
              </a:rPr>
              <a:t> удосконалити вміння розв’язувати дослідницькі задачі на прикладі визначення густини твердого тіла; розмірковувати, робити висновки на основі спостережень і власного досвіду; працювати з лабораторним обладнанням, посудом, речовинами; представляти результати дослідження в запропонований спосіб.</a:t>
            </a:r>
            <a:endParaRPr lang="en-US" dirty="0">
              <a:solidFill>
                <a:schemeClr val="tx1"/>
              </a:solidFill>
              <a:latin typeface="Times New Roman" panose="02020603050405020304" pitchFamily="18" charset="0"/>
              <a:cs typeface="Times New Roman" panose="02020603050405020304" pitchFamily="18" charset="0"/>
            </a:endParaRPr>
          </a:p>
          <a:p>
            <a:pPr algn="l"/>
            <a:r>
              <a:rPr lang="uk-UA" b="1" dirty="0">
                <a:solidFill>
                  <a:schemeClr val="tx1"/>
                </a:solidFill>
                <a:latin typeface="Times New Roman" panose="02020603050405020304" pitchFamily="18" charset="0"/>
                <a:cs typeface="Times New Roman" panose="02020603050405020304" pitchFamily="18" charset="0"/>
              </a:rPr>
              <a:t>Обладнання</a:t>
            </a:r>
            <a:r>
              <a:rPr lang="uk-UA" dirty="0">
                <a:solidFill>
                  <a:schemeClr val="tx1"/>
                </a:solidFill>
                <a:latin typeface="Times New Roman" panose="02020603050405020304" pitchFamily="18" charset="0"/>
                <a:cs typeface="Times New Roman" panose="02020603050405020304" pitchFamily="18" charset="0"/>
              </a:rPr>
              <a:t>: інструкція, презентація, терези, мірний циліндр, будь-яке тіло неправильної форми на вибір (цвях, ключ, дріт  тощо), пісок або дрібні камінці, вода. </a:t>
            </a:r>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ctrTitle"/>
          </p:nvPr>
        </p:nvSpPr>
        <p:spPr/>
        <p:txBody>
          <a:bodyPr>
            <a:normAutofit fontScale="90000"/>
          </a:bodyPr>
          <a:lstStyle/>
          <a:p>
            <a:r>
              <a:rPr lang="uk-UA" sz="3600" b="1" dirty="0"/>
              <a:t>Навчальне дослідження №2 </a:t>
            </a:r>
            <a:r>
              <a:rPr lang="en-US" sz="3600" b="1" dirty="0"/>
              <a:t/>
            </a:r>
            <a:br>
              <a:rPr lang="en-US" sz="3600" b="1" dirty="0"/>
            </a:br>
            <a:r>
              <a:rPr lang="uk-UA" sz="3600" b="1" dirty="0"/>
              <a:t>«Визначення густини твердого тіла та сипкої речовини</a:t>
            </a:r>
            <a:r>
              <a:rPr lang="uk-UA" sz="3600" b="1" dirty="0" smtClean="0"/>
              <a:t>».</a:t>
            </a:r>
            <a:endParaRPr lang="en-US" dirty="0"/>
          </a:p>
        </p:txBody>
      </p:sp>
      <p:pic>
        <p:nvPicPr>
          <p:cNvPr id="4" name="Рисунок 3"/>
          <p:cNvPicPr>
            <a:picLocks noChangeAspect="1"/>
          </p:cNvPicPr>
          <p:nvPr/>
        </p:nvPicPr>
        <p:blipFill>
          <a:blip r:embed="rId2"/>
          <a:stretch>
            <a:fillRect/>
          </a:stretch>
        </p:blipFill>
        <p:spPr>
          <a:xfrm>
            <a:off x="10285863" y="176609"/>
            <a:ext cx="1710519" cy="1217100"/>
          </a:xfrm>
          <a:prstGeom prst="rect">
            <a:avLst/>
          </a:prstGeom>
        </p:spPr>
      </p:pic>
      <p:pic>
        <p:nvPicPr>
          <p:cNvPr id="6" name="Picture 7" descr="die Chemie muß stimmen | Смайлики, Фотографии"/>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85" y="176609"/>
            <a:ext cx="1269242" cy="1217100"/>
          </a:xfrm>
          <a:prstGeom prst="rect">
            <a:avLst/>
          </a:prstGeom>
          <a:noFill/>
          <a:ln>
            <a:noFill/>
          </a:ln>
          <a:extLst/>
        </p:spPr>
      </p:pic>
    </p:spTree>
    <p:extLst>
      <p:ext uri="{BB962C8B-B14F-4D97-AF65-F5344CB8AC3E}">
        <p14:creationId xmlns:p14="http://schemas.microsoft.com/office/powerpoint/2010/main" val="3697854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727" y="425157"/>
            <a:ext cx="11286699" cy="468077"/>
          </a:xfrm>
          <a:prstGeom prst="rect">
            <a:avLst/>
          </a:prstGeom>
        </p:spPr>
        <p:txBody>
          <a:bodyPr wrap="square">
            <a:spAutoFit/>
          </a:bodyPr>
          <a:lstStyle/>
          <a:p>
            <a:pPr marL="457200">
              <a:lnSpc>
                <a:spcPct val="107000"/>
              </a:lnSpc>
              <a:spcAft>
                <a:spcPts val="0"/>
              </a:spcAft>
            </a:pPr>
            <a:r>
              <a:rPr lang="uk-UA" sz="2400" b="1" dirty="0">
                <a:latin typeface="Times New Roman" panose="02020603050405020304" pitchFamily="18" charset="0"/>
                <a:ea typeface="Calibri" panose="020F0502020204030204" pitchFamily="34" charset="0"/>
                <a:cs typeface="Times New Roman" panose="02020603050405020304" pitchFamily="18" charset="0"/>
              </a:rPr>
              <a:t>Для занесення результатів вимірювань накресліть таблицю:</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289438875"/>
              </p:ext>
            </p:extLst>
          </p:nvPr>
        </p:nvGraphicFramePr>
        <p:xfrm>
          <a:off x="272956" y="1310187"/>
          <a:ext cx="11641542" cy="3502012"/>
        </p:xfrm>
        <a:graphic>
          <a:graphicData uri="http://schemas.openxmlformats.org/drawingml/2006/table">
            <a:tbl>
              <a:tblPr firstRow="1" firstCol="1" bandRow="1"/>
              <a:tblGrid>
                <a:gridCol w="519437">
                  <a:extLst>
                    <a:ext uri="{9D8B030D-6E8A-4147-A177-3AD203B41FA5}">
                      <a16:colId xmlns:a16="http://schemas.microsoft.com/office/drawing/2014/main" val="407585275"/>
                    </a:ext>
                  </a:extLst>
                </a:gridCol>
                <a:gridCol w="3165295">
                  <a:extLst>
                    <a:ext uri="{9D8B030D-6E8A-4147-A177-3AD203B41FA5}">
                      <a16:colId xmlns:a16="http://schemas.microsoft.com/office/drawing/2014/main" val="4001035706"/>
                    </a:ext>
                  </a:extLst>
                </a:gridCol>
                <a:gridCol w="1856258">
                  <a:extLst>
                    <a:ext uri="{9D8B030D-6E8A-4147-A177-3AD203B41FA5}">
                      <a16:colId xmlns:a16="http://schemas.microsoft.com/office/drawing/2014/main" val="1951204567"/>
                    </a:ext>
                  </a:extLst>
                </a:gridCol>
                <a:gridCol w="1897039">
                  <a:extLst>
                    <a:ext uri="{9D8B030D-6E8A-4147-A177-3AD203B41FA5}">
                      <a16:colId xmlns:a16="http://schemas.microsoft.com/office/drawing/2014/main" val="2273883886"/>
                    </a:ext>
                  </a:extLst>
                </a:gridCol>
                <a:gridCol w="2429302">
                  <a:extLst>
                    <a:ext uri="{9D8B030D-6E8A-4147-A177-3AD203B41FA5}">
                      <a16:colId xmlns:a16="http://schemas.microsoft.com/office/drawing/2014/main" val="3225029863"/>
                    </a:ext>
                  </a:extLst>
                </a:gridCol>
                <a:gridCol w="1774211">
                  <a:extLst>
                    <a:ext uri="{9D8B030D-6E8A-4147-A177-3AD203B41FA5}">
                      <a16:colId xmlns:a16="http://schemas.microsoft.com/office/drawing/2014/main" val="173119786"/>
                    </a:ext>
                  </a:extLst>
                </a:gridCol>
              </a:tblGrid>
              <a:tr h="914398">
                <a:tc>
                  <a:txBody>
                    <a:bodyPr/>
                    <a:lstStyle/>
                    <a:p>
                      <a:pPr algn="ctr">
                        <a:lnSpc>
                          <a:spcPct val="107000"/>
                        </a:lnSpc>
                        <a:spcAft>
                          <a:spcPts val="0"/>
                        </a:spcAft>
                        <a:tabLst>
                          <a:tab pos="3634740" algn="l"/>
                        </a:tabLs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C6"/>
                    </a:solidFill>
                  </a:tcPr>
                </a:tc>
                <a:tc>
                  <a:txBody>
                    <a:bodyPr/>
                    <a:lstStyle/>
                    <a:p>
                      <a:pPr algn="ctr">
                        <a:lnSpc>
                          <a:spcPct val="107000"/>
                        </a:lnSpc>
                        <a:spcAft>
                          <a:spcPts val="0"/>
                        </a:spcAft>
                        <a:tabLst>
                          <a:tab pos="3634740" algn="l"/>
                        </a:tabLs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Досліджуване тіло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C6"/>
                    </a:solidFill>
                  </a:tcPr>
                </a:tc>
                <a:tc>
                  <a:txBody>
                    <a:bodyPr/>
                    <a:lstStyle/>
                    <a:p>
                      <a:pPr algn="ctr">
                        <a:lnSpc>
                          <a:spcPct val="107000"/>
                        </a:lnSpc>
                        <a:spcAft>
                          <a:spcPts val="0"/>
                        </a:spcAft>
                        <a:tabLst>
                          <a:tab pos="3634740" algn="l"/>
                        </a:tabLst>
                      </a:pPr>
                      <a:r>
                        <a:rPr lang="uk-UA" sz="2400" b="1" kern="100" dirty="0">
                          <a:effectLst/>
                          <a:latin typeface="Times New Roman" panose="02020603050405020304" pitchFamily="18" charset="0"/>
                          <a:ea typeface="Calibri" panose="020F0502020204030204" pitchFamily="34" charset="0"/>
                          <a:cs typeface="Times New Roman" panose="02020603050405020304" pitchFamily="18" charset="0"/>
                        </a:rPr>
                        <a:t>Маса m (г)</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C6"/>
                    </a:solidFill>
                  </a:tcPr>
                </a:tc>
                <a:tc>
                  <a:txBody>
                    <a:bodyPr/>
                    <a:lstStyle/>
                    <a:p>
                      <a:pPr algn="ctr">
                        <a:lnSpc>
                          <a:spcPct val="107000"/>
                        </a:lnSpc>
                        <a:spcAft>
                          <a:spcPts val="0"/>
                        </a:spcAft>
                        <a:tabLst>
                          <a:tab pos="3634740" algn="l"/>
                        </a:tabLst>
                      </a:pPr>
                      <a:r>
                        <a:rPr lang="uk-UA" sz="2400" b="1" kern="100">
                          <a:effectLst/>
                          <a:latin typeface="Times New Roman" panose="02020603050405020304" pitchFamily="18" charset="0"/>
                          <a:ea typeface="Calibri" panose="020F0502020204030204" pitchFamily="34" charset="0"/>
                          <a:cs typeface="Times New Roman" panose="02020603050405020304" pitchFamily="18" charset="0"/>
                        </a:rPr>
                        <a:t>Об’єм V, см</a:t>
                      </a:r>
                      <a:r>
                        <a:rPr lang="uk-UA" sz="2400" b="1" kern="1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C6"/>
                    </a:solidFill>
                  </a:tcPr>
                </a:tc>
                <a:tc>
                  <a:txBody>
                    <a:bodyPr/>
                    <a:lstStyle/>
                    <a:p>
                      <a:pPr algn="ctr">
                        <a:lnSpc>
                          <a:spcPct val="107000"/>
                        </a:lnSpc>
                        <a:spcAft>
                          <a:spcPts val="0"/>
                        </a:spcAft>
                        <a:tabLst>
                          <a:tab pos="3634740" algn="l"/>
                        </a:tabLst>
                      </a:pPr>
                      <a:r>
                        <a:rPr lang="uk-UA" sz="2400" b="1" kern="100">
                          <a:effectLst/>
                          <a:latin typeface="Times New Roman" panose="02020603050405020304" pitchFamily="18" charset="0"/>
                          <a:ea typeface="Calibri" panose="020F0502020204030204" pitchFamily="34" charset="0"/>
                          <a:cs typeface="Times New Roman" panose="02020603050405020304" pitchFamily="18" charset="0"/>
                        </a:rPr>
                        <a:t>Густина ρ г/см</a:t>
                      </a:r>
                      <a:r>
                        <a:rPr lang="uk-UA" sz="2400" b="1" kern="100" baseline="300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C6"/>
                    </a:solidFill>
                  </a:tcPr>
                </a:tc>
                <a:tc>
                  <a:txBody>
                    <a:bodyPr/>
                    <a:lstStyle/>
                    <a:p>
                      <a:pPr algn="ctr">
                        <a:lnSpc>
                          <a:spcPct val="107000"/>
                        </a:lnSpc>
                        <a:spcAft>
                          <a:spcPts val="0"/>
                        </a:spcAft>
                        <a:tabLst>
                          <a:tab pos="3634740" algn="l"/>
                        </a:tabLst>
                      </a:pPr>
                      <a:r>
                        <a:rPr lang="uk-UA" sz="2400" b="1" kern="100">
                          <a:effectLst/>
                          <a:latin typeface="Times New Roman" panose="02020603050405020304" pitchFamily="18" charset="0"/>
                          <a:ea typeface="Calibri" panose="020F0502020204030204" pitchFamily="34" charset="0"/>
                          <a:cs typeface="Times New Roman" panose="02020603050405020304" pitchFamily="18" charset="0"/>
                        </a:rPr>
                        <a:t>Речовина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6C6"/>
                    </a:solidFill>
                  </a:tcPr>
                </a:tc>
                <a:extLst>
                  <a:ext uri="{0D108BD9-81ED-4DB2-BD59-A6C34878D82A}">
                    <a16:rowId xmlns:a16="http://schemas.microsoft.com/office/drawing/2014/main" val="1056644401"/>
                  </a:ext>
                </a:extLst>
              </a:tr>
              <a:tr h="862538">
                <a:tc>
                  <a:txBody>
                    <a:bodyPr/>
                    <a:lstStyle/>
                    <a:p>
                      <a:pPr algn="ctr">
                        <a:lnSpc>
                          <a:spcPct val="107000"/>
                        </a:lnSpc>
                        <a:spcAft>
                          <a:spcPts val="0"/>
                        </a:spcAft>
                        <a:tabLst>
                          <a:tab pos="3634740" algn="l"/>
                        </a:tabLst>
                      </a:pPr>
                      <a:r>
                        <a:rPr lang="uk-UA" sz="2400" kern="1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Ключ</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5981034"/>
                  </a:ext>
                </a:extLst>
              </a:tr>
              <a:tr h="862538">
                <a:tc>
                  <a:txBody>
                    <a:bodyPr/>
                    <a:lstStyle/>
                    <a:p>
                      <a:pPr algn="ctr">
                        <a:lnSpc>
                          <a:spcPct val="107000"/>
                        </a:lnSpc>
                        <a:spcAft>
                          <a:spcPts val="0"/>
                        </a:spcAft>
                        <a:tabLst>
                          <a:tab pos="3634740" algn="l"/>
                        </a:tabLst>
                      </a:pPr>
                      <a:r>
                        <a:rPr lang="uk-UA" sz="2400" kern="1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Цвях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49644"/>
                  </a:ext>
                </a:extLst>
              </a:tr>
              <a:tr h="862538">
                <a:tc>
                  <a:txBody>
                    <a:bodyPr/>
                    <a:lstStyle/>
                    <a:p>
                      <a:pPr algn="ctr">
                        <a:lnSpc>
                          <a:spcPct val="107000"/>
                        </a:lnSpc>
                        <a:spcAft>
                          <a:spcPts val="0"/>
                        </a:spcAft>
                        <a:tabLst>
                          <a:tab pos="3634740" algn="l"/>
                        </a:tabLst>
                      </a:pPr>
                      <a:r>
                        <a:rPr lang="uk-UA" sz="2400" kern="1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Мідний дріт</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tabLst>
                          <a:tab pos="3634740" algn="l"/>
                        </a:tabLst>
                      </a:pPr>
                      <a:r>
                        <a:rPr lang="uk-UA" sz="24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536096"/>
                  </a:ext>
                </a:extLst>
              </a:tr>
            </a:tbl>
          </a:graphicData>
        </a:graphic>
      </p:graphicFrame>
    </p:spTree>
    <p:extLst>
      <p:ext uri="{BB962C8B-B14F-4D97-AF65-F5344CB8AC3E}">
        <p14:creationId xmlns:p14="http://schemas.microsoft.com/office/powerpoint/2010/main" val="3640397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Google Shape;111;p5"/>
          <p:cNvPicPr>
            <a:picLocks noChangeAspect="1" noChangeArrowheads="1"/>
          </p:cNvPicPr>
          <p:nvPr/>
        </p:nvPicPr>
        <p:blipFill>
          <a:blip r:embed="rId2">
            <a:extLst>
              <a:ext uri="{28A0092B-C50C-407E-A947-70E740481C1C}">
                <a14:useLocalDpi xmlns:a14="http://schemas.microsoft.com/office/drawing/2010/main" val="0"/>
              </a:ext>
            </a:extLst>
          </a:blip>
          <a:srcRect l="15643" t="7619"/>
          <a:stretch>
            <a:fillRect/>
          </a:stretch>
        </p:blipFill>
        <p:spPr bwMode="auto">
          <a:xfrm>
            <a:off x="1519211" y="2237285"/>
            <a:ext cx="4996742" cy="3279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2101755" y="177420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Прямоугольник 3"/>
          <p:cNvSpPr/>
          <p:nvPr/>
        </p:nvSpPr>
        <p:spPr>
          <a:xfrm>
            <a:off x="586854" y="371593"/>
            <a:ext cx="10713492" cy="1631216"/>
          </a:xfrm>
          <a:prstGeom prst="rect">
            <a:avLst/>
          </a:prstGeom>
        </p:spPr>
        <p:txBody>
          <a:bodyPr wrap="square">
            <a:spAutoFit/>
          </a:bodyPr>
          <a:lstStyle/>
          <a:p>
            <a:pPr lvl="0" eaLnBrk="0" fontAlgn="base" hangingPunct="0">
              <a:spcBef>
                <a:spcPct val="0"/>
              </a:spcBef>
              <a:spcAft>
                <a:spcPct val="0"/>
              </a:spcAft>
              <a:tabLst>
                <a:tab pos="3635375" algn="l"/>
              </a:tabLst>
            </a:pPr>
            <a:r>
              <a:rPr lang="uk-UA" altLang="en-US" sz="2800"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Хід роботи</a:t>
            </a:r>
            <a:endParaRPr lang="en-US" altLang="en-US" sz="2800"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3635375" algn="l"/>
              </a:tabLst>
            </a:pPr>
            <a:r>
              <a:rPr lang="uk-UA" altLang="en-US" sz="2400" b="1"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1. Зважування </a:t>
            </a:r>
            <a:r>
              <a:rPr lang="uk-UA" alt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досліджуваного  тіла</a:t>
            </a:r>
            <a:r>
              <a:rPr lang="uk-UA"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sz="2400" dirty="0">
              <a:solidFill>
                <a:prstClr val="black"/>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3635375" algn="l"/>
              </a:tabLst>
            </a:pPr>
            <a:r>
              <a:rPr lang="uk-UA" alt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Дотримуючись правил зважування, зважте  обране тіло. Результат запишіть в таблицю.</a:t>
            </a:r>
            <a:endParaRPr lang="uk-UA" altLang="en-US" sz="2400" dirty="0">
              <a:solidFill>
                <a:prstClr val="black"/>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472752" y="2470245"/>
            <a:ext cx="941696" cy="1037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61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717</Words>
  <Application>Microsoft Office PowerPoint</Application>
  <PresentationFormat>Широкоэкранный</PresentationFormat>
  <Paragraphs>112</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Calibri</vt:lpstr>
      <vt:lpstr>Cambria</vt:lpstr>
      <vt:lpstr>Franklin Gothic Book</vt:lpstr>
      <vt:lpstr>Monotype Corsiva</vt:lpstr>
      <vt:lpstr>Perpetua</vt:lpstr>
      <vt:lpstr>Times New Roman</vt:lpstr>
      <vt:lpstr>Wingdings 2</vt:lpstr>
      <vt:lpstr>Справедливость</vt:lpstr>
      <vt:lpstr>Презентация PowerPoint</vt:lpstr>
      <vt:lpstr>Актуалізація опорних знань.</vt:lpstr>
      <vt:lpstr>Презентация PowerPoint</vt:lpstr>
      <vt:lpstr>Презентация PowerPoint</vt:lpstr>
      <vt:lpstr>Презентация PowerPoint</vt:lpstr>
      <vt:lpstr>Презентация PowerPoint</vt:lpstr>
      <vt:lpstr>Навчальне дослідження №2  «Визначення густини твердого тіла та сипкої речовини».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Підбиття підсумків роботи.  Обговорення питань.</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admin</cp:lastModifiedBy>
  <cp:revision>34</cp:revision>
  <dcterms:created xsi:type="dcterms:W3CDTF">2024-07-27T13:26:40Z</dcterms:created>
  <dcterms:modified xsi:type="dcterms:W3CDTF">2024-08-16T13:07:06Z</dcterms:modified>
</cp:coreProperties>
</file>