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  <p:sldId id="280" r:id="rId4"/>
    <p:sldId id="261" r:id="rId5"/>
    <p:sldId id="264" r:id="rId6"/>
    <p:sldId id="265" r:id="rId7"/>
    <p:sldId id="266" r:id="rId8"/>
    <p:sldId id="268" r:id="rId9"/>
    <p:sldId id="269" r:id="rId10"/>
    <p:sldId id="267" r:id="rId11"/>
    <p:sldId id="281" r:id="rId12"/>
    <p:sldId id="271" r:id="rId13"/>
    <p:sldId id="282" r:id="rId14"/>
    <p:sldId id="272" r:id="rId15"/>
    <p:sldId id="274" r:id="rId16"/>
    <p:sldId id="270" r:id="rId17"/>
    <p:sldId id="276" r:id="rId18"/>
    <p:sldId id="277" r:id="rId19"/>
    <p:sldId id="283" r:id="rId20"/>
    <p:sldId id="27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9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2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2BE1-1D9A-4450-8990-B3A854162C4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D857-49EC-4D0F-9949-27080DCE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4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TE-kB1rvO4?feature=shared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kievmonument.narod.ru/5/kpi3-m.jpg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javascript:picture7()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javascript:picture2(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LxwkZl3mTI?feature=shared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8059737" cy="3844925"/>
          </a:xfrm>
          <a:solidFill>
            <a:srgbClr val="FFFFFF">
              <a:alpha val="79999"/>
            </a:srgb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3600" b="1" dirty="0" smtClean="0">
                <a:solidFill>
                  <a:schemeClr val="tx2"/>
                </a:solidFill>
              </a:rPr>
              <a:t>  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«… Любов до  математики стане ще більшою, коли побачиш не тільки саму науку, а й тих численних подвижників, які не шкодуючи зусиль, цілком віддавали себе великій справі служіння математиці і, неначе яскраві факели, освітлювали в ній шлях далеко вперед» - </a:t>
            </a:r>
            <a:br>
              <a:rPr lang="uk-UA" altLang="ru-RU" sz="3200" b="1" dirty="0" smtClean="0">
                <a:solidFill>
                  <a:schemeClr val="tx2"/>
                </a:solidFill>
              </a:rPr>
            </a:br>
            <a:r>
              <a:rPr lang="uk-UA" altLang="ru-RU" sz="3200" dirty="0" smtClean="0">
                <a:solidFill>
                  <a:schemeClr val="tx2"/>
                </a:solidFill>
              </a:rPr>
              <a:t>                 </a:t>
            </a:r>
            <a:r>
              <a:rPr lang="uk-UA" altLang="ru-RU" sz="3200" i="1" dirty="0" smtClean="0">
                <a:solidFill>
                  <a:schemeClr val="tx2"/>
                </a:solidFill>
              </a:rPr>
              <a:t>М.І. </a:t>
            </a:r>
            <a:r>
              <a:rPr lang="uk-UA" altLang="ru-RU" sz="3200" i="1" dirty="0" err="1" smtClean="0">
                <a:solidFill>
                  <a:schemeClr val="tx2"/>
                </a:solidFill>
              </a:rPr>
              <a:t>Кованцов</a:t>
            </a:r>
            <a:r>
              <a:rPr lang="uk-UA" altLang="ru-RU" sz="3200" i="1" dirty="0" smtClean="0">
                <a:solidFill>
                  <a:schemeClr val="tx2"/>
                </a:solidFill>
              </a:rPr>
              <a:t/>
            </a:r>
            <a:br>
              <a:rPr lang="uk-UA" altLang="ru-RU" sz="3200" i="1" dirty="0" smtClean="0">
                <a:solidFill>
                  <a:schemeClr val="tx2"/>
                </a:solidFill>
              </a:rPr>
            </a:br>
            <a:endParaRPr lang="ru-RU" altLang="ru-RU" sz="3200" i="1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12088" y="4292600"/>
            <a:ext cx="144462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8499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pic>
        <p:nvPicPr>
          <p:cNvPr id="5" name="Picture 5" descr="C:\Documents and Settings\Администратор\Рабочий стол\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359328" cy="401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1000" y="228600"/>
            <a:ext cx="51054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 25 років </a:t>
            </a:r>
            <a:r>
              <a:rPr lang="uk-UA" b="1" dirty="0" smtClean="0">
                <a:latin typeface="Arial" charset="0"/>
              </a:rPr>
              <a:t>М.</a:t>
            </a:r>
            <a:r>
              <a:rPr lang="uk-UA" b="1" dirty="0" smtClean="0"/>
              <a:t>Кравчук - приват-доцент кафедри математики, у 33</a:t>
            </a:r>
            <a:r>
              <a:rPr lang="uk-UA" b="1" dirty="0" smtClean="0">
                <a:latin typeface="Arial" charset="0"/>
              </a:rPr>
              <a:t>р.</a:t>
            </a:r>
            <a:r>
              <a:rPr lang="uk-UA" b="1" dirty="0" smtClean="0"/>
              <a:t> - доктор наук, професор, а в 37</a:t>
            </a:r>
            <a:r>
              <a:rPr lang="uk-UA" b="1" dirty="0" smtClean="0">
                <a:latin typeface="Arial" charset="0"/>
              </a:rPr>
              <a:t>р.</a:t>
            </a:r>
            <a:r>
              <a:rPr lang="uk-UA" b="1" dirty="0" smtClean="0"/>
              <a:t> - дійсний член Всеукраїнської </a:t>
            </a:r>
            <a:r>
              <a:rPr lang="uk-UA" b="1" dirty="0" smtClean="0">
                <a:latin typeface="Arial" charset="0"/>
              </a:rPr>
              <a:t>а</a:t>
            </a:r>
            <a:r>
              <a:rPr lang="uk-UA" b="1" dirty="0" smtClean="0"/>
              <a:t>кадемії наук.</a:t>
            </a:r>
            <a:endParaRPr lang="uk-UA" b="1" dirty="0"/>
          </a:p>
        </p:txBody>
      </p:sp>
      <p:pic>
        <p:nvPicPr>
          <p:cNvPr id="7" name="Рисунок 6" descr="&amp;Fcy;&amp;acy;&amp;jcy;&amp;lcy;:&amp;Gcy;&amp;rcy;&amp;acy;&amp;vcy;&amp;iecy; &amp;Dcy;&amp;mcy;&amp;icy;&amp;tcy;&amp;rcy;&amp;ocy; &amp;Ocy;&amp;lcy;&amp;iecy;&amp;kcy;&amp;scy;&amp;acy;&amp;ncy;&amp;dcy;&amp;rcy;&amp;ocy;&amp;vcy;&amp;icy;&amp;chcy;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819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096000" y="5791200"/>
            <a:ext cx="2819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Професор </a:t>
            </a:r>
            <a:r>
              <a:rPr lang="uk-UA" sz="2800" b="1" dirty="0" err="1" smtClean="0">
                <a:latin typeface="Monotype Corsiva" pitchFamily="66" charset="0"/>
              </a:rPr>
              <a:t>Граве</a:t>
            </a:r>
            <a:endParaRPr lang="uk-UA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5" y="116632"/>
            <a:ext cx="8445599" cy="151216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IMG_0330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0871">
            <a:off x="655683" y="1454663"/>
            <a:ext cx="3138108" cy="22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0330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0881">
            <a:off x="5556479" y="1706427"/>
            <a:ext cx="2991700" cy="21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G_0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44408" cy="1143000"/>
          </a:xfrm>
        </p:spPr>
        <p:txBody>
          <a:bodyPr>
            <a:noAutofit/>
          </a:bodyPr>
          <a:lstStyle/>
          <a:p>
            <a:pPr algn="l"/>
            <a:r>
              <a:rPr lang="uk-UA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Математик-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від  БОГА,</a:t>
            </a:r>
            <a:b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     </a:t>
            </a:r>
            <a:r>
              <a:rPr lang="uk-UA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педагог-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від СЕРЦЯ.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1844824"/>
            <a:ext cx="170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Саварка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rgey Korolyov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276600" y="692696"/>
            <a:ext cx="3581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66800" y="241333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 Schoolbook" pitchFamily="18" charset="0"/>
              </a:rPr>
              <a:t> 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6179127"/>
            <a:ext cx="28194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Сергій Корольов</a:t>
            </a:r>
            <a:endParaRPr lang="uk-UA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668760" y="45053"/>
            <a:ext cx="8028384" cy="178823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C000"/>
                </a:solidFill>
                <a:latin typeface="Calibri" pitchFamily="34" charset="0"/>
              </a:rPr>
              <a:t>Викладацька і наукова робота</a:t>
            </a:r>
            <a:endParaRPr lang="ru-RU" sz="4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Котя\Desktop\17sСтуденти Київського державного університету. 1936 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2962503" cy="2714644"/>
          </a:xfrm>
          <a:prstGeom prst="rect">
            <a:avLst/>
          </a:prstGeom>
          <a:noFill/>
        </p:spPr>
      </p:pic>
      <p:pic>
        <p:nvPicPr>
          <p:cNvPr id="4099" name="Picture 3" descr="C:\Users\Котя\Desktop\18sЗасідання Вченої ради відновленого Київського університету. 1934 р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276872"/>
            <a:ext cx="4210050" cy="2520280"/>
          </a:xfrm>
          <a:prstGeom prst="rect">
            <a:avLst/>
          </a:prstGeom>
          <a:noFill/>
        </p:spPr>
      </p:pic>
      <p:pic>
        <p:nvPicPr>
          <p:cNvPr id="4100" name="Picture 4" descr="C:\Users\Котя\Desktop\Учасники математичного семінару академіка Д.О. Граве. 1930 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643446"/>
            <a:ext cx="3133723" cy="2007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66124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Calibri" pitchFamily="34" charset="0"/>
              </a:rPr>
              <a:t>Студенти університету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5157192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alibri" pitchFamily="34" charset="0"/>
              </a:rPr>
              <a:t>Засідання Вченої ради відновленого Київського університету,1934 р.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643182"/>
            <a:ext cx="1857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Учасники математичного семінару академіка </a:t>
            </a:r>
          </a:p>
          <a:p>
            <a:r>
              <a:rPr lang="ru-RU" i="1" dirty="0" smtClean="0"/>
              <a:t>Д.О. Граве. </a:t>
            </a:r>
          </a:p>
          <a:p>
            <a:r>
              <a:rPr lang="ru-RU" i="1" dirty="0" smtClean="0"/>
              <a:t>1930 р.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КОПІЯ ДОКУМЕНТІВ\Анімашки, смайлики\Фони презентацій\126 фоны для презентаций\53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7"/>
            <a:ext cx="9144000" cy="6856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501062" cy="17145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вересня 1938 р. його засуджено на 20 років тюремного ув’язнення та на 5 років заслання  за "антирадянську націоналістичну діяльність на науково-педагогічному фронті" і "створення націоналістичної групи в Інституті математики Академії наук".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8195" name="Picture 2" descr="C:\Documents and Settings\Администратор\Рабочий стол\f7ab483fb64b37b24e08d4e560371a1a.tiff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971800"/>
            <a:ext cx="4495800" cy="370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3" descr="C:\Documents and Settings\Администратор\Рабочий стол\dneprovsky_kolima_r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567" y="2971800"/>
            <a:ext cx="4597433" cy="366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9600" y="304801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лютого 1938 року, М. Кравчука заарештовано. Інкримінували йому звісний тоді набір контрреволюційних стереотипів: націоналіст, шпигун і т.п.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80728"/>
            <a:ext cx="6426812" cy="428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08" y1="30038" x2="17708" y2="30038"/>
                        <a14:foregroundMark x1="15104" y1="35361" x2="15104" y2="35361"/>
                        <a14:foregroundMark x1="23958" y1="42966" x2="23958" y2="42966"/>
                        <a14:foregroundMark x1="27083" y1="49810" x2="27083" y2="49810"/>
                        <a14:foregroundMark x1="24479" y1="53992" x2="24479" y2="53992"/>
                        <a14:foregroundMark x1="26042" y1="55894" x2="28646" y2="56654"/>
                        <a14:foregroundMark x1="26563" y1="44106" x2="26563" y2="44106"/>
                        <a14:foregroundMark x1="26563" y1="42966" x2="26042" y2="41065"/>
                        <a14:foregroundMark x1="28125" y1="36502" x2="28125" y2="36502"/>
                        <a14:foregroundMark x1="29167" y1="34221" x2="29167" y2="34221"/>
                        <a14:foregroundMark x1="31771" y1="31939" x2="31771" y2="31939"/>
                        <a14:foregroundMark x1="34896" y1="30798" x2="35938" y2="30418"/>
                        <a14:foregroundMark x1="40104" y1="30418" x2="42708" y2="33080"/>
                        <a14:foregroundMark x1="45833" y1="35361" x2="47396" y2="37262"/>
                        <a14:foregroundMark x1="46354" y1="45247" x2="46354" y2="45247"/>
                        <a14:foregroundMark x1="82292" y1="57414" x2="82292" y2="57414"/>
                        <a14:foregroundMark x1="21875" y1="61217" x2="21875" y2="61217"/>
                        <a14:foregroundMark x1="67708" y1="79848" x2="70313" y2="83270"/>
                        <a14:foregroundMark x1="75521" y1="83650" x2="75521" y2="83650"/>
                        <a14:foregroundMark x1="68750" y1="88973" x2="79688" y2="77947"/>
                        <a14:foregroundMark x1="33333" y1="86692" x2="6771" y2="87072"/>
                        <a14:foregroundMark x1="36979" y1="96198" x2="44792" y2="97338"/>
                        <a14:foregroundMark x1="80729" y1="80228" x2="98958" y2="89734"/>
                        <a14:foregroundMark x1="87500" y1="81749" x2="99479" y2="82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814"/>
            <a:ext cx="4182701" cy="57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42875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Михайла Кравчука</a:t>
            </a:r>
            <a:endParaRPr lang="ru-RU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kravchukm.narod.ru/Bio4_files/image004.jpg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19200"/>
            <a:ext cx="4953000" cy="50292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172200" y="1752600"/>
            <a:ext cx="26908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Кравчук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родиною. Одеса, 1935.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направо: 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М. Кравчук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дочкою Наталкою,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Есфір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Йосипівна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(1894—1957) — дружина</a:t>
            </a:r>
          </a:p>
        </p:txBody>
      </p:sp>
    </p:spTree>
    <p:extLst>
      <p:ext uri="{BB962C8B-B14F-4D97-AF65-F5344CB8AC3E}">
        <p14:creationId xmlns:p14="http://schemas.microsoft.com/office/powerpoint/2010/main" val="275497876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333375"/>
            <a:ext cx="5114925" cy="61674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1992 р., за рішенням ЮНЕСКО, після довгих років забуття, наукова громадськість України та світу широко відзначили 100-річчя від дня народження видатного науковця.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До ювілею в село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Човниця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проклали асфальтну дорогу.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http://kravchukm.narod.ru/Memory_files/image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04800"/>
            <a:ext cx="3416487" cy="444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5715000" y="4724400"/>
            <a:ext cx="29289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Човниця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біля школи (1992). Зліва направо (І ряд): Я.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Гілевич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(Франція), В.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Дзядик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(ІІ ряд): Є.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Сенета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(Австралія), Г.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Сита, М.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Горбачук</a:t>
            </a:r>
            <a:r>
              <a:rPr lang="uk-UA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</a:t>
            </a:r>
            <a:r>
              <a:rPr lang="ru-RU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Вірченко</a:t>
            </a:r>
            <a:endParaRPr lang="uk-UA" sz="1400" b="1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КОПІЯ ДОКУМЕНТІВ\Анімашки, смайлики\Новая папка\фон планиметрия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" name="Picture 2" descr="E:\КОПІЯ ДОКУМЕНТІВ\Анімашки, смайлики\Новая папка\фон планиметрия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-1066800" y="-228600"/>
            <a:ext cx="10210800" cy="7086600"/>
          </a:xfrm>
          <a:prstGeom prst="rect">
            <a:avLst/>
          </a:prstGeom>
          <a:noFill/>
        </p:spPr>
      </p:pic>
      <p:pic>
        <p:nvPicPr>
          <p:cNvPr id="3" name="Рисунок 2" descr="http://im6-tub-ua.yandex.net/i?id=298160497-6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228600"/>
            <a:ext cx="9906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olyn-museum.at.ua/MuzKravchuka/Kravchuk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0" y="-304800"/>
            <a:ext cx="9906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olyn-museum.at.ua/_ph/39/2856906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4400" y="-228600"/>
            <a:ext cx="10058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Screen" descr="http://volyn-museum.at.ua/MuzKravchuka/Kravchuk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14400" y="-304800"/>
            <a:ext cx="1005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gScreen" descr="http://volyn-museum.at.ua/MuzKravchuka/Kravchuk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34794" y="-76200"/>
            <a:ext cx="1005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43400" y="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1992 р. в селі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Човниця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стараннями сім'ї Степана та Євгенії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Лукашуків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відкрили кімнату-музей і встановили погруддя Михайла Кравчука.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1157" y="6251523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youtu.be/pTE-kB1rvO4?feature=shared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3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Pcy;&amp;acy;&amp;mcy;'&amp;yacy;&amp;tcy;&amp;ncy;&amp;icy;&amp;kcy;  &amp;acy;&amp;kcy;&amp;acy;&amp;dcy;&amp;iecy;&amp;mcy;&amp;iukcy;&amp;kcy;&amp;ucy; &amp;Mcy;.&amp;Pcy;.&amp;Kcy;&amp;rcy;&amp;acy;&amp;vcy;&amp;chcy;&amp;ucy;&amp;kcy;&amp;u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5" y="222801"/>
            <a:ext cx="1995969" cy="169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330020" y="2206758"/>
            <a:ext cx="1655762" cy="2376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Встановлено в 2003р. на музейній площі Національного технічного університету</a:t>
            </a:r>
            <a:r>
              <a:rPr lang="uk-UA" altLang="uk-UA" sz="1400" b="1" i="1" dirty="0">
                <a:latin typeface="Times New Roman" pitchFamily="18" charset="0"/>
              </a:rPr>
              <a:t> </a:t>
            </a: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України "Київський політехнічний інститут"</a:t>
            </a:r>
            <a:r>
              <a:rPr lang="uk-UA" altLang="uk-UA" sz="1400" b="1" i="1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latin typeface="Times New Roman" pitchFamily="18" charset="0"/>
              </a:rPr>
              <a:t>(перед 6 корпусом)</a:t>
            </a:r>
            <a:endParaRPr lang="uk-UA" altLang="uk-UA" sz="1800" dirty="0"/>
          </a:p>
        </p:txBody>
      </p:sp>
      <p:pic>
        <p:nvPicPr>
          <p:cNvPr id="6" name="Рисунок 16" descr="C:\Documents and Settings\TM\Рабочий стол\top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1" y="628328"/>
            <a:ext cx="2383051" cy="168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443848" y="2277269"/>
            <a:ext cx="1512888" cy="2160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2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Розміщено на корпусі Київського авіаційного інституту(нині Національного авіаційного Національного університету)</a:t>
            </a:r>
            <a:endParaRPr lang="uk-UA" altLang="uk-UA" sz="1800" dirty="0"/>
          </a:p>
        </p:txBody>
      </p:sp>
      <p:pic>
        <p:nvPicPr>
          <p:cNvPr id="8" name="Рисунок 18" descr="Mykhailo_Kravchuk_plaque,_NAU_(Photo_by_Kiyank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232248" cy="155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769552" y="2315502"/>
            <a:ext cx="1296988" cy="215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latin typeface="Times New Roman" pitchFamily="18" charset="0"/>
              </a:rPr>
              <a:t>Розміщено на  приміщенні колишньої гімназії, де навчався майбутній учений Михайло Кравчук у місті Луцьку</a:t>
            </a:r>
            <a:endParaRPr lang="uk-UA" altLang="uk-UA" sz="1800" dirty="0"/>
          </a:p>
        </p:txBody>
      </p:sp>
      <p:pic>
        <p:nvPicPr>
          <p:cNvPr id="12" name="Рисунок 19" descr="d-kravchuk6006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2" y="4771937"/>
            <a:ext cx="1732146" cy="20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048764" y="4913313"/>
            <a:ext cx="2019180" cy="1944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uk-UA" altLang="uk-UA" sz="12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Розміщено на будинку у </a:t>
            </a:r>
            <a:r>
              <a:rPr lang="uk-UA" altLang="uk-UA" sz="1400" b="1" i="1" dirty="0" err="1">
                <a:solidFill>
                  <a:srgbClr val="000000"/>
                </a:solidFill>
                <a:latin typeface="Times New Roman" pitchFamily="18" charset="0"/>
              </a:rPr>
              <a:t>м.Києві</a:t>
            </a: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 (на розі вул. Лютеранської та Банкової ), де жив М.Кравчук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 в 1932-1938 </a:t>
            </a:r>
            <a:r>
              <a:rPr lang="uk-UA" altLang="uk-UA" sz="1400" b="1" i="1" dirty="0" err="1">
                <a:solidFill>
                  <a:srgbClr val="000000"/>
                </a:solidFill>
                <a:latin typeface="Times New Roman" pitchFamily="18" charset="0"/>
              </a:rPr>
              <a:t>р.р</a:t>
            </a:r>
            <a:r>
              <a:rPr lang="uk-UA" altLang="uk-UA" sz="1400" b="1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uk-UA" altLang="uk-UA" sz="1800" dirty="0"/>
          </a:p>
        </p:txBody>
      </p:sp>
      <p:pic>
        <p:nvPicPr>
          <p:cNvPr id="14" name="Рисунок 20" descr="Збільшити...(фото 2010р.)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40" y="4408146"/>
            <a:ext cx="1515289" cy="244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Місце для тексту 9"/>
          <p:cNvSpPr txBox="1">
            <a:spLocks/>
          </p:cNvSpPr>
          <p:nvPr/>
        </p:nvSpPr>
        <p:spPr bwMode="auto">
          <a:xfrm>
            <a:off x="7200292" y="5345112"/>
            <a:ext cx="165716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uk-UA" sz="1400" b="1" i="1" dirty="0" err="1">
                <a:latin typeface="+mj-lt"/>
              </a:rPr>
              <a:t>Встановлено</a:t>
            </a:r>
            <a:r>
              <a:rPr lang="ru-RU" altLang="uk-UA" sz="1400" b="1" i="1" dirty="0">
                <a:latin typeface="+mj-lt"/>
              </a:rPr>
              <a:t> у </a:t>
            </a:r>
            <a:r>
              <a:rPr lang="ru-RU" altLang="uk-UA" sz="1400" b="1" i="1" dirty="0" err="1">
                <a:latin typeface="+mj-lt"/>
              </a:rPr>
              <a:t>с.Човниця</a:t>
            </a:r>
            <a:r>
              <a:rPr lang="ru-RU" altLang="uk-UA" sz="1400" b="1" i="1" dirty="0">
                <a:latin typeface="+mj-lt"/>
              </a:rPr>
              <a:t> </a:t>
            </a:r>
            <a:r>
              <a:rPr lang="ru-RU" altLang="uk-UA" sz="1400" b="1" i="1" dirty="0" err="1">
                <a:latin typeface="+mj-lt"/>
              </a:rPr>
              <a:t>Ківерцівського</a:t>
            </a:r>
            <a:r>
              <a:rPr lang="ru-RU" altLang="uk-UA" sz="1400" b="1" i="1" dirty="0">
                <a:latin typeface="+mj-lt"/>
              </a:rPr>
              <a:t> району </a:t>
            </a:r>
            <a:r>
              <a:rPr lang="ru-RU" altLang="uk-UA" sz="1400" b="1" i="1" dirty="0" err="1">
                <a:latin typeface="+mj-lt"/>
              </a:rPr>
              <a:t>біля</a:t>
            </a:r>
            <a:r>
              <a:rPr lang="ru-RU" altLang="uk-UA" sz="1400" b="1" i="1" dirty="0">
                <a:latin typeface="+mj-lt"/>
              </a:rPr>
              <a:t> </a:t>
            </a:r>
            <a:r>
              <a:rPr lang="ru-RU" altLang="uk-UA" sz="1400" b="1" i="1" dirty="0" err="1">
                <a:latin typeface="+mj-lt"/>
              </a:rPr>
              <a:t>школи</a:t>
            </a:r>
            <a:r>
              <a:rPr lang="ru-RU" altLang="uk-UA" sz="1400" b="1" i="1" dirty="0">
                <a:latin typeface="+mj-lt"/>
              </a:rPr>
              <a:t> в </a:t>
            </a:r>
            <a:r>
              <a:rPr lang="ru-RU" altLang="uk-UA" sz="1400" b="1" i="1" dirty="0" err="1">
                <a:latin typeface="+mj-lt"/>
              </a:rPr>
              <a:t>якій</a:t>
            </a:r>
            <a:r>
              <a:rPr lang="ru-RU" altLang="uk-UA" sz="1400" b="1" i="1" dirty="0">
                <a:latin typeface="+mj-lt"/>
              </a:rPr>
              <a:t> </a:t>
            </a:r>
            <a:r>
              <a:rPr lang="ru-RU" altLang="uk-UA" sz="1400" b="1" i="1" dirty="0" err="1">
                <a:latin typeface="+mj-lt"/>
              </a:rPr>
              <a:t>функціонує</a:t>
            </a:r>
            <a:r>
              <a:rPr lang="ru-RU" altLang="uk-UA" sz="1400" b="1" i="1" dirty="0">
                <a:latin typeface="+mj-lt"/>
              </a:rPr>
              <a:t> </a:t>
            </a:r>
            <a:r>
              <a:rPr lang="ru-RU" altLang="uk-UA" sz="1400" b="1" i="1" dirty="0" err="1">
                <a:latin typeface="+mj-lt"/>
              </a:rPr>
              <a:t>зразковий</a:t>
            </a:r>
            <a:r>
              <a:rPr lang="ru-RU" altLang="uk-UA" sz="1400" b="1" i="1" dirty="0">
                <a:latin typeface="+mj-lt"/>
              </a:rPr>
              <a:t> Музей </a:t>
            </a:r>
            <a:r>
              <a:rPr lang="ru-RU" altLang="uk-UA" sz="1400" b="1" i="1" dirty="0" err="1">
                <a:latin typeface="+mj-lt"/>
              </a:rPr>
              <a:t>академіка</a:t>
            </a:r>
            <a:r>
              <a:rPr lang="ru-RU" altLang="uk-UA" sz="1400" b="1" i="1" dirty="0">
                <a:latin typeface="+mj-lt"/>
              </a:rPr>
              <a:t> </a:t>
            </a:r>
            <a:r>
              <a:rPr lang="ru-RU" altLang="uk-UA" sz="1400" b="1" i="1" dirty="0" err="1">
                <a:latin typeface="+mj-lt"/>
              </a:rPr>
              <a:t>Михайла</a:t>
            </a:r>
            <a:r>
              <a:rPr lang="ru-RU" altLang="uk-UA" sz="1400" b="1" i="1" dirty="0">
                <a:latin typeface="+mj-lt"/>
              </a:rPr>
              <a:t> Кравчука</a:t>
            </a:r>
          </a:p>
        </p:txBody>
      </p:sp>
    </p:spTree>
    <p:extLst>
      <p:ext uri="{BB962C8B-B14F-4D97-AF65-F5344CB8AC3E}">
        <p14:creationId xmlns:p14="http://schemas.microsoft.com/office/powerpoint/2010/main" val="12881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323528" y="-13708"/>
            <a:ext cx="8568952" cy="20608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Михайло </a:t>
            </a:r>
            <a:r>
              <a:rPr lang="uk-UA" sz="4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uk-UA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илипович Кравчук</a:t>
            </a:r>
            <a:endParaRPr lang="uk-UA" sz="4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2" descr="МИХАЙЛО ПИЛИПОВИЧ КРАВЧУК                      «Титан      «Син Неба»      математичної      «Поет німого    думки»      ч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t="20686" r="25891" b="30752"/>
          <a:stretch/>
        </p:blipFill>
        <p:spPr bwMode="auto">
          <a:xfrm>
            <a:off x="1231386" y="1815301"/>
            <a:ext cx="6753236" cy="5013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C:\Documents and Settings\Admin\Рабочий стол\todos-somos-un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9119" b="7309"/>
          <a:stretch>
            <a:fillRect/>
          </a:stretch>
        </p:blipFill>
        <p:spPr bwMode="auto">
          <a:xfrm rot="16200000">
            <a:off x="1740271" y="3887697"/>
            <a:ext cx="5288507" cy="589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9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3" descr="Збільшити...(фото 2005р.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2979312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E:\КОПІЯ ДОКУМЕНТІВ\Кравчук\0_61885_e8697594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81200"/>
            <a:ext cx="5791200" cy="4343400"/>
          </a:xfrm>
          <a:prstGeom prst="rect">
            <a:avLst/>
          </a:prstGeom>
          <a:noFill/>
        </p:spPr>
      </p:pic>
      <p:sp>
        <p:nvSpPr>
          <p:cNvPr id="1026" name="AutoShape 2" descr="Крупная сетка"/>
          <p:cNvSpPr>
            <a:spLocks noChangeArrowheads="1"/>
          </p:cNvSpPr>
          <p:nvPr/>
        </p:nvSpPr>
        <p:spPr bwMode="auto">
          <a:xfrm>
            <a:off x="0" y="4419600"/>
            <a:ext cx="8686800" cy="1828800"/>
          </a:xfrm>
          <a:prstGeom prst="roundRect">
            <a:avLst>
              <a:gd name="adj" fmla="val 16667"/>
            </a:avLst>
          </a:prstGeom>
          <a:pattFill prst="lgGrid">
            <a:fgClr>
              <a:srgbClr val="C2D69B"/>
            </a:fgClr>
            <a:bgClr>
              <a:srgbClr val="EAF1DD"/>
            </a:bgClr>
          </a:pattFill>
          <a:ln w="12700">
            <a:pattFill prst="horzBrick">
              <a:fgClr>
                <a:srgbClr val="C2D69B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Михайло Кравчук – гордість української      математики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6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225" y="781977"/>
            <a:ext cx="66407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Кравчук пережив свою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дочасну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смерть –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триває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у формулах і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теоремах,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чудесному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поєднанні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чисел. 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небосхилі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науки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яскравою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зіркою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світить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ім’я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Кравчука.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зразком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наслідування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працях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прийдешніх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науковців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далеко за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межами…</a:t>
            </a:r>
          </a:p>
        </p:txBody>
      </p:sp>
    </p:spTree>
    <p:extLst>
      <p:ext uri="{BB962C8B-B14F-4D97-AF65-F5344CB8AC3E}">
        <p14:creationId xmlns:p14="http://schemas.microsoft.com/office/powerpoint/2010/main" val="39732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38808" y="99278"/>
            <a:ext cx="8028384" cy="224960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Лілія\рабочий стол 24.05.12\матем кравчук\14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467544" y="2348880"/>
            <a:ext cx="273630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9600" y="313184"/>
            <a:ext cx="8686800" cy="18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«Моя любов - Україна і математика» - таким було його кредо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36912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None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 Кравчук </a:t>
            </a:r>
            <a:r>
              <a:rPr lang="ru-RU" sz="2400" i="1" dirty="0" smtClean="0"/>
              <a:t>– математик                       широкого масштабу.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ім’я</a:t>
            </a:r>
            <a:r>
              <a:rPr lang="ru-RU" sz="2400" i="1" dirty="0" smtClean="0"/>
              <a:t>  добре  </a:t>
            </a:r>
            <a:r>
              <a:rPr lang="ru-RU" sz="2400" i="1" dirty="0" err="1" smtClean="0"/>
              <a:t>відоме</a:t>
            </a:r>
            <a:r>
              <a:rPr lang="ru-RU" sz="2400" i="1" dirty="0" smtClean="0"/>
              <a:t>  у </a:t>
            </a:r>
            <a:r>
              <a:rPr lang="ru-RU" sz="2400" i="1" dirty="0" err="1" smtClean="0"/>
              <a:t>світовій</a:t>
            </a:r>
            <a:r>
              <a:rPr lang="ru-RU" sz="2400" i="1" dirty="0" smtClean="0"/>
              <a:t>                        </a:t>
            </a:r>
            <a:r>
              <a:rPr lang="ru-RU" sz="2400" i="1" dirty="0" err="1" smtClean="0"/>
              <a:t>математичній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науці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знав 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лише,що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українець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5">
              <a:buNone/>
            </a:pPr>
            <a:r>
              <a:rPr lang="ru-RU" dirty="0" smtClean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6165304"/>
            <a:ext cx="2628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i="1" dirty="0" err="1" smtClean="0"/>
              <a:t>Є.Сенета</a:t>
            </a:r>
            <a:r>
              <a:rPr lang="ru-RU" i="1" dirty="0" smtClean="0"/>
              <a:t> (</a:t>
            </a:r>
            <a:r>
              <a:rPr lang="ru-RU" i="1" dirty="0" err="1" smtClean="0"/>
              <a:t>Австралія</a:t>
            </a:r>
            <a:r>
              <a:rPr lang="ru-RU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28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8748712" cy="1470025"/>
          </a:xfrm>
          <a:solidFill>
            <a:srgbClr val="FFFFFF">
              <a:alpha val="79999"/>
            </a:srgb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/>
              <a:t>Михайло </a:t>
            </a:r>
            <a:r>
              <a:rPr lang="ru-RU" altLang="ru-RU" b="1" dirty="0" err="1" smtClean="0"/>
              <a:t>Пилипович</a:t>
            </a:r>
            <a:r>
              <a:rPr lang="ru-RU" altLang="ru-RU" b="1" dirty="0" smtClean="0"/>
              <a:t> Кравчук.</a:t>
            </a:r>
            <a:br>
              <a:rPr lang="ru-RU" altLang="ru-RU" b="1" dirty="0" smtClean="0"/>
            </a:br>
            <a:r>
              <a:rPr lang="ru-RU" altLang="ru-RU" b="1" i="1" dirty="0" smtClean="0"/>
              <a:t> Моя </a:t>
            </a:r>
            <a:r>
              <a:rPr lang="ru-RU" altLang="ru-RU" b="1" i="1" dirty="0" err="1" smtClean="0"/>
              <a:t>любов</a:t>
            </a:r>
            <a:r>
              <a:rPr lang="ru-RU" altLang="ru-RU" b="1" i="1" dirty="0" smtClean="0"/>
              <a:t> – </a:t>
            </a:r>
            <a:r>
              <a:rPr lang="ru-RU" altLang="ru-RU" b="1" i="1" dirty="0" err="1" smtClean="0"/>
              <a:t>Україна</a:t>
            </a:r>
            <a:r>
              <a:rPr lang="ru-RU" altLang="ru-RU" b="1" i="1" dirty="0" smtClean="0"/>
              <a:t> і математика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33" y="260351"/>
            <a:ext cx="2750622" cy="367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2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91" y="781586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учений 1892 року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Човниця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Волинської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 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землеміра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православного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українця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Пилипа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Йосиповича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лютеранки 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Адельфіни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Йосипівни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18" y="3367888"/>
            <a:ext cx="4653481" cy="349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5" y="2869949"/>
            <a:ext cx="3989560" cy="299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82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09" y="461728"/>
            <a:ext cx="7478163" cy="1862704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Вихідець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низів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Петровсько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Розумовську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академію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цінував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усе,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допитливий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Михайлик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освіту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5957178" cy="384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29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499"/>
            <a:ext cx="9275841" cy="1325563"/>
          </a:xfrm>
        </p:spPr>
        <p:txBody>
          <a:bodyPr>
            <a:no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1902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сім’я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переїхала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Луцька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будинку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Фані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Цукерман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вулиці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Лагерній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нині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Шопена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,буд.№3.                                                        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4" y="2838262"/>
            <a:ext cx="5549775" cy="353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5906" r="51644" b="35580"/>
          <a:stretch/>
        </p:blipFill>
        <p:spPr bwMode="auto">
          <a:xfrm>
            <a:off x="210481" y="2181887"/>
            <a:ext cx="3155111" cy="249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93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5661"/>
            <a:ext cx="7586804" cy="114680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1910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М.Кравчук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закінчує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Луцьку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гімназію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золотою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медаллю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їде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Київа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де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вступає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математичне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відділення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фізико-математичного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факультету </a:t>
            </a:r>
            <a:r>
              <a:rPr lang="ru-RU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Володимира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34" y="2107192"/>
            <a:ext cx="5142367" cy="325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441"/>
            <a:ext cx="3711922" cy="234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8" y="2170473"/>
            <a:ext cx="3022198" cy="201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923928" y="6211669"/>
            <a:ext cx="458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youtu.be/TLxwkZl3mTI?feature=shared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629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Вечори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проводив: 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Велика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Володимирівська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42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572" y="15546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Народному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Лук`янівці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керівництвом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Старицького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ставив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9" y="1365877"/>
            <a:ext cx="4117818" cy="267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91" y="3286189"/>
            <a:ext cx="4653481" cy="3571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43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</TotalTime>
  <Words>520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«… Любов до  математики стане ще більшою, коли побачиш не тільки саму науку, а й тих численних подвижників, які не шкодуючи зусиль, цілком віддавали себе великій справі служіння математиці і, неначе яскраві факели, освітлювали в ній шлях далеко вперед» -                   М.І. Кованцов </vt:lpstr>
      <vt:lpstr>Презентация PowerPoint</vt:lpstr>
      <vt:lpstr>Презентация PowerPoint</vt:lpstr>
      <vt:lpstr>Михайло Пилипович Кравчук.  Моя любов – Україна і математика</vt:lpstr>
      <vt:lpstr>Народився учений 1892 року в селі Човниця Волинської області у сім’ї землеміра,православного українця Пилипа Йосиповича та лютеранки Адельфіни Йосипівни.</vt:lpstr>
      <vt:lpstr>Вихідець із низів, його батько закінчив Петровсько- Розумовську академію, цінував знання і робив усе, щоб допитливий Михайлик здобув хорошу освіту.</vt:lpstr>
      <vt:lpstr>  У 1902 році сім’я переїхала до Луцька до будинку Фані Цукерман на вулиці Лагерній,                            нині Шопена ,буд.№3.                                                        </vt:lpstr>
      <vt:lpstr>У 1910 році М.Кравчук закінчує Луцьку гімназію із золотою медаллю , їде до Київа , де вступає на математичне відділення фізико-математичного факультету університету Св. Володимира.</vt:lpstr>
      <vt:lpstr>Вечори проводив: в Українському клубі (вул. Велика Володимирівська, 42),</vt:lpstr>
      <vt:lpstr>Презентация PowerPoint</vt:lpstr>
      <vt:lpstr>Математик- від  БОГА,                                        педагог- від СЕРЦЯ. </vt:lpstr>
      <vt:lpstr>Презентация PowerPoint</vt:lpstr>
      <vt:lpstr>Викладацька і наукова робота</vt:lpstr>
      <vt:lpstr>23 вересня 1938 р. його засуджено на 20 років тюремного ув’язнення та на 5 років заслання  за "антирадянську націоналістичну діяльність на науково-педагогічному фронті" і "створення націоналістичної групи в Інституті математики Академії наук".</vt:lpstr>
      <vt:lpstr>Презентация PowerPoint</vt:lpstr>
      <vt:lpstr>Родина Михайла Кравчука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Office-Ace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«… Любов до  математики стане ще більшою, коли побачиш не тільки саму науку, а й тих численних подвижників, які не шкодуючи зусиль, цілком віддавали себе великій справі служіння математиці і, неначе яскраві факели, освітлювали в ній шлях далеко вперед» -                   М.І. Кованцов </dc:title>
  <dc:creator>школа</dc:creator>
  <cp:lastModifiedBy>школа</cp:lastModifiedBy>
  <cp:revision>28</cp:revision>
  <dcterms:created xsi:type="dcterms:W3CDTF">2024-08-09T07:38:35Z</dcterms:created>
  <dcterms:modified xsi:type="dcterms:W3CDTF">2024-10-07T16:28:33Z</dcterms:modified>
</cp:coreProperties>
</file>