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37" r:id="rId3"/>
    <p:sldId id="939" r:id="rId4"/>
    <p:sldId id="940" r:id="rId5"/>
    <p:sldId id="941" r:id="rId6"/>
    <p:sldId id="938" r:id="rId7"/>
    <p:sldId id="711" r:id="rId8"/>
    <p:sldId id="930" r:id="rId9"/>
    <p:sldId id="942" r:id="rId10"/>
    <p:sldId id="943" r:id="rId11"/>
    <p:sldId id="944" r:id="rId12"/>
    <p:sldId id="945" r:id="rId13"/>
    <p:sldId id="946" r:id="rId14"/>
    <p:sldId id="859" r:id="rId15"/>
    <p:sldId id="907" r:id="rId16"/>
    <p:sldId id="931" r:id="rId17"/>
    <p:sldId id="908" r:id="rId18"/>
    <p:sldId id="909" r:id="rId19"/>
    <p:sldId id="910" r:id="rId20"/>
    <p:sldId id="911" r:id="rId21"/>
    <p:sldId id="912" r:id="rId22"/>
    <p:sldId id="920" r:id="rId23"/>
    <p:sldId id="913" r:id="rId24"/>
    <p:sldId id="923" r:id="rId25"/>
    <p:sldId id="924" r:id="rId26"/>
    <p:sldId id="925" r:id="rId27"/>
    <p:sldId id="914" r:id="rId28"/>
    <p:sldId id="915" r:id="rId29"/>
    <p:sldId id="916" r:id="rId30"/>
    <p:sldId id="936" r:id="rId31"/>
    <p:sldId id="935" r:id="rId32"/>
    <p:sldId id="929" r:id="rId33"/>
    <p:sldId id="928" r:id="rId34"/>
    <p:sldId id="918" r:id="rId35"/>
    <p:sldId id="709" r:id="rId36"/>
    <p:sldId id="304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64EB7EC4-CAEB-4E9C-ADE2-2017759BB1C1}">
      <dgm:prSet phldrT="[Текст]" custT="1"/>
      <dgm:spPr>
        <a:xfrm>
          <a:off x="4325" y="1490565"/>
          <a:ext cx="2570699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з’ясуєте, </a:t>
          </a:r>
          <a:r>
            <a:rPr lang="uk-UA" sz="24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що таке логічне слідування;</a:t>
          </a:r>
        </a:p>
      </dgm:t>
    </dgm:pt>
    <dgm:pt modelId="{20DAE3D0-A3D8-4331-BCE3-6CFBAAE629F6}" type="par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721E3A77-0D64-4890-9C7C-B7F82FA96FEC}" type="sib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5D47DEF0-137E-4CB6-B4B6-6F2060FF2CE5}">
      <dgm:prSet phldrT="[Текст]" custT="1"/>
      <dgm:spPr>
        <a:xfrm>
          <a:off x="2891114" y="1490565"/>
          <a:ext cx="2570699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дізнаєтеся 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про алгоритми з </a:t>
          </a:r>
          <a:r>
            <a:rPr lang="uk-UA" sz="20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розгалуженням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;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26A9451-833F-424F-91B0-015C14615713}" type="par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986373FC-A016-4F3A-A2CC-460840CCF3FE}" type="sib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xfrm>
          <a:off x="5777903" y="1490565"/>
          <a:ext cx="2570699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навчитесь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складати алгоритми з </a:t>
          </a:r>
          <a:r>
            <a:rPr lang="uk-UA" sz="21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розгалуженням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у середовищі </a:t>
          </a:r>
          <a:r>
            <a:rPr lang="uk-UA" sz="2200" b="1" i="1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gm:spPr>
    </dgm:pt>
    <dgm:pt modelId="{B67F7BAF-0356-4D1F-9B98-0E019830A773}" type="pres">
      <dgm:prSet presAssocID="{FE7FB761-3E00-40A1-9C67-735F0AFD160E}" presName="linearProcess" presStyleCnt="0"/>
      <dgm:spPr/>
    </dgm:pt>
    <dgm:pt modelId="{C1A75715-E1B8-4CAA-A3D7-0CDE3EA33FE1}" type="pres">
      <dgm:prSet presAssocID="{64EB7EC4-CAEB-4E9C-ADE2-2017759BB1C1}" presName="textNode" presStyleLbl="node1" presStyleIdx="0" presStyleCnt="3">
        <dgm:presLayoutVars>
          <dgm:bulletEnabled val="1"/>
        </dgm:presLayoutVars>
      </dgm:prSet>
      <dgm:spPr/>
    </dgm:pt>
    <dgm:pt modelId="{5B665C1B-5630-4FCF-AF55-111A261C56DA}" type="pres">
      <dgm:prSet presAssocID="{721E3A77-0D64-4890-9C7C-B7F82FA96FEC}" presName="sibTrans" presStyleCnt="0"/>
      <dgm:spPr/>
    </dgm:pt>
    <dgm:pt modelId="{35D88946-1327-4717-866B-0E285AFE8A8D}" type="pres">
      <dgm:prSet presAssocID="{5D47DEF0-137E-4CB6-B4B6-6F2060FF2CE5}" presName="textNode" presStyleLbl="node1" presStyleIdx="1" presStyleCnt="3">
        <dgm:presLayoutVars>
          <dgm:bulletEnabled val="1"/>
        </dgm:presLayoutVars>
      </dgm:prSet>
      <dgm:spPr/>
    </dgm:pt>
    <dgm:pt modelId="{78712B92-4F2E-438B-B3DC-834FDC9B974C}" type="pres">
      <dgm:prSet presAssocID="{986373FC-A016-4F3A-A2CC-460840CCF3FE}" presName="sibTrans" presStyleCnt="0"/>
      <dgm:spPr/>
    </dgm:pt>
    <dgm:pt modelId="{A242F3B7-F023-4E2A-916A-9C199FC51A15}" type="pres">
      <dgm:prSet presAssocID="{B6DB6383-892D-4754-8986-BFF4978CBB6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6D28A736-AA14-40C6-8606-F668952281B0}" type="presOf" srcId="{64EB7EC4-CAEB-4E9C-ADE2-2017759BB1C1}" destId="{C1A75715-E1B8-4CAA-A3D7-0CDE3EA33FE1}" srcOrd="0" destOrd="0" presId="urn:microsoft.com/office/officeart/2005/8/layout/hProcess9"/>
    <dgm:cxn modelId="{AC5F6253-A293-40AB-B4C5-6EFB9FEA6790}" srcId="{FE7FB761-3E00-40A1-9C67-735F0AFD160E}" destId="{B6DB6383-892D-4754-8986-BFF4978CBB61}" srcOrd="2" destOrd="0" parTransId="{94AFBFBA-B0A5-4AEC-B8C9-19AFE772BC27}" sibTransId="{43E787D3-6245-4CEC-B089-9898C896C02F}"/>
    <dgm:cxn modelId="{6705BA80-A338-46D6-B5EC-9A820DA59974}" type="presOf" srcId="{5D47DEF0-137E-4CB6-B4B6-6F2060FF2CE5}" destId="{35D88946-1327-4717-866B-0E285AFE8A8D}" srcOrd="0" destOrd="0" presId="urn:microsoft.com/office/officeart/2005/8/layout/hProcess9"/>
    <dgm:cxn modelId="{420A85AE-4D26-4A0D-B07F-06761FC997CE}" srcId="{FE7FB761-3E00-40A1-9C67-735F0AFD160E}" destId="{64EB7EC4-CAEB-4E9C-ADE2-2017759BB1C1}" srcOrd="0" destOrd="0" parTransId="{20DAE3D0-A3D8-4331-BCE3-6CFBAAE629F6}" sibTransId="{721E3A77-0D64-4890-9C7C-B7F82FA96FEC}"/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8B7083DC-620B-47AA-AF98-5A536FC1FB17}" srcId="{FE7FB761-3E00-40A1-9C67-735F0AFD160E}" destId="{5D47DEF0-137E-4CB6-B4B6-6F2060FF2CE5}" srcOrd="1" destOrd="0" parTransId="{126A9451-833F-424F-91B0-015C14615713}" sibTransId="{986373FC-A016-4F3A-A2CC-460840CCF3FE}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324E001D-80F6-48EF-886A-5BA9C8C6F744}" type="presParOf" srcId="{B67F7BAF-0356-4D1F-9B98-0E019830A773}" destId="{C1A75715-E1B8-4CAA-A3D7-0CDE3EA33FE1}" srcOrd="0" destOrd="0" presId="urn:microsoft.com/office/officeart/2005/8/layout/hProcess9"/>
    <dgm:cxn modelId="{00084FA4-CF42-476D-9C89-B276C8F41B02}" type="presParOf" srcId="{B67F7BAF-0356-4D1F-9B98-0E019830A773}" destId="{5B665C1B-5630-4FCF-AF55-111A261C56DA}" srcOrd="1" destOrd="0" presId="urn:microsoft.com/office/officeart/2005/8/layout/hProcess9"/>
    <dgm:cxn modelId="{E40A8649-9E3B-436D-9FCC-E57450CF8C98}" type="presParOf" srcId="{B67F7BAF-0356-4D1F-9B98-0E019830A773}" destId="{35D88946-1327-4717-866B-0E285AFE8A8D}" srcOrd="2" destOrd="0" presId="urn:microsoft.com/office/officeart/2005/8/layout/hProcess9"/>
    <dgm:cxn modelId="{CB9B05F1-D0ED-49A5-995F-8722E8715750}" type="presParOf" srcId="{B67F7BAF-0356-4D1F-9B98-0E019830A773}" destId="{78712B92-4F2E-438B-B3DC-834FDC9B974C}" srcOrd="3" destOrd="0" presId="urn:microsoft.com/office/officeart/2005/8/layout/hProcess9"/>
    <dgm:cxn modelId="{2227E1EE-CA54-438D-BF9A-69AA954CAD5B}" type="presParOf" srcId="{B67F7BAF-0356-4D1F-9B98-0E019830A773}" destId="{A242F3B7-F023-4E2A-916A-9C199FC51A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876419" y="0"/>
          <a:ext cx="9932753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75715-E1B8-4CAA-A3D7-0CDE3EA33FE1}">
      <dsp:nvSpPr>
        <dsp:cNvPr id="0" name=""/>
        <dsp:cNvSpPr/>
      </dsp:nvSpPr>
      <dsp:spPr>
        <a:xfrm>
          <a:off x="0" y="1490565"/>
          <a:ext cx="3505677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з’ясуєте, </a:t>
          </a:r>
          <a:r>
            <a:rPr lang="uk-UA" sz="24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що таке логічне слідування;</a:t>
          </a:r>
        </a:p>
      </dsp:txBody>
      <dsp:txXfrm>
        <a:off x="97018" y="1587583"/>
        <a:ext cx="3311641" cy="1793384"/>
      </dsp:txXfrm>
    </dsp:sp>
    <dsp:sp modelId="{35D88946-1327-4717-866B-0E285AFE8A8D}">
      <dsp:nvSpPr>
        <dsp:cNvPr id="0" name=""/>
        <dsp:cNvSpPr/>
      </dsp:nvSpPr>
      <dsp:spPr>
        <a:xfrm>
          <a:off x="4089957" y="1490565"/>
          <a:ext cx="3505677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дізнаєтеся 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про алгоритми з </a:t>
          </a:r>
          <a:r>
            <a:rPr lang="uk-UA" sz="20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розгалуженням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;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186975" y="1587583"/>
        <a:ext cx="3311641" cy="1793384"/>
      </dsp:txXfrm>
    </dsp:sp>
    <dsp:sp modelId="{A242F3B7-F023-4E2A-916A-9C199FC51A15}">
      <dsp:nvSpPr>
        <dsp:cNvPr id="0" name=""/>
        <dsp:cNvSpPr/>
      </dsp:nvSpPr>
      <dsp:spPr>
        <a:xfrm>
          <a:off x="8179914" y="1490565"/>
          <a:ext cx="3505677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навчитесь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складати алгоритми з </a:t>
          </a:r>
          <a:r>
            <a:rPr lang="uk-UA" sz="21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розгалуженням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у середовищі </a:t>
          </a:r>
          <a:r>
            <a:rPr lang="uk-UA" sz="2200" b="1" i="1" kern="1200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</a:p>
      </dsp:txBody>
      <dsp:txXfrm>
        <a:off x="8276932" y="1587583"/>
        <a:ext cx="3311641" cy="179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 /><Relationship Id="rId13" Type="http://schemas.openxmlformats.org/officeDocument/2006/relationships/image" Target="../media/image48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openxmlformats.org/officeDocument/2006/relationships/image" Target="../media/image47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11" Type="http://schemas.openxmlformats.org/officeDocument/2006/relationships/image" Target="../media/image46.png" /><Relationship Id="rId5" Type="http://schemas.openxmlformats.org/officeDocument/2006/relationships/diagramQuickStyle" Target="../diagrams/quickStyle1.xml" /><Relationship Id="rId10" Type="http://schemas.openxmlformats.org/officeDocument/2006/relationships/image" Target="../media/image45.png" /><Relationship Id="rId4" Type="http://schemas.openxmlformats.org/officeDocument/2006/relationships/diagramLayout" Target="../diagrams/layout1.xml" /><Relationship Id="rId9" Type="http://schemas.openxmlformats.org/officeDocument/2006/relationships/image" Target="../media/image44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2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4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7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5.png" /><Relationship Id="rId4" Type="http://schemas.openxmlformats.org/officeDocument/2006/relationships/image" Target="../media/image59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3.gif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7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openxmlformats.org/officeDocument/2006/relationships/image" Target="../media/image71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3.png" /><Relationship Id="rId4" Type="http://schemas.openxmlformats.org/officeDocument/2006/relationships/image" Target="../media/image72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6.jpeg" /><Relationship Id="rId4" Type="http://schemas.openxmlformats.org/officeDocument/2006/relationships/image" Target="../media/image75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9.png" /><Relationship Id="rId5" Type="http://schemas.openxmlformats.org/officeDocument/2006/relationships/image" Target="../media/image43.png" /><Relationship Id="rId4" Type="http://schemas.openxmlformats.org/officeDocument/2006/relationships/image" Target="../media/image78.jp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0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9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25.png" /><Relationship Id="rId9" Type="http://schemas.openxmlformats.org/officeDocument/2006/relationships/image" Target="../media/image30.jp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 /><Relationship Id="rId3" Type="http://schemas.openxmlformats.org/officeDocument/2006/relationships/image" Target="../media/image32.png" /><Relationship Id="rId7" Type="http://schemas.openxmlformats.org/officeDocument/2006/relationships/image" Target="../media/image36.jpe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jpeg" /><Relationship Id="rId5" Type="http://schemas.openxmlformats.org/officeDocument/2006/relationships/image" Target="../media/image34.jpeg" /><Relationship Id="rId10" Type="http://schemas.openxmlformats.org/officeDocument/2006/relationships/image" Target="../media/image39.jpeg" /><Relationship Id="rId4" Type="http://schemas.openxmlformats.org/officeDocument/2006/relationships/image" Target="../media/image33.jpeg" /><Relationship Id="rId9" Type="http://schemas.openxmlformats.org/officeDocument/2006/relationships/image" Target="../media/image38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700" dirty="0"/>
              <a:t>Алгоритми з розгалуженням</a:t>
            </a:r>
          </a:p>
        </p:txBody>
      </p:sp>
      <p:pic>
        <p:nvPicPr>
          <p:cNvPr id="9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52" y="3513636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90912" cy="532820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Що таке алгоритм?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5" y="1139770"/>
            <a:ext cx="8806371" cy="4188381"/>
          </a:xfrm>
          <a:prstGeom prst="wedgeRoundRectCallout">
            <a:avLst>
              <a:gd name="adj1" fmla="val 61387"/>
              <a:gd name="adj2" fmla="val 29228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dirty="0">
                <a:solidFill>
                  <a:schemeClr val="bg1"/>
                </a:solidFill>
              </a:rPr>
              <a:t>Алгоритм - </a:t>
            </a:r>
            <a:r>
              <a:rPr lang="ru-RU" sz="4000" b="1" dirty="0" err="1">
                <a:solidFill>
                  <a:schemeClr val="bg1"/>
                </a:solidFill>
              </a:rPr>
              <a:t>це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послідовність</a:t>
            </a:r>
            <a:r>
              <a:rPr lang="ru-RU" sz="4000" b="1" dirty="0">
                <a:solidFill>
                  <a:schemeClr val="bg1"/>
                </a:solidFill>
              </a:rPr>
              <a:t> точно </a:t>
            </a:r>
            <a:r>
              <a:rPr lang="ru-RU" sz="4000" b="1" dirty="0" err="1">
                <a:solidFill>
                  <a:schemeClr val="bg1"/>
                </a:solidFill>
              </a:rPr>
              <a:t>визначених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дій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однозначно </a:t>
            </a:r>
            <a:r>
              <a:rPr lang="ru-RU" sz="4000" b="1" dirty="0" err="1">
                <a:solidFill>
                  <a:schemeClr val="bg1"/>
                </a:solidFill>
              </a:rPr>
              <a:t>призводять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solidFill>
                  <a:schemeClr val="bg1"/>
                </a:solidFill>
              </a:rPr>
              <a:t>вирішення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поставленого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завдання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52" y="4114061"/>
            <a:ext cx="3142837" cy="27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71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err="1">
                <a:solidFill>
                  <a:schemeClr val="tx1"/>
                </a:solidFill>
              </a:rPr>
              <a:t>Цікавинка</a:t>
            </a:r>
            <a:endParaRPr lang="uk-UA" sz="7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5629" y="1479098"/>
            <a:ext cx="8806371" cy="2281476"/>
          </a:xfrm>
          <a:prstGeom prst="wedgeRoundRectCallout">
            <a:avLst>
              <a:gd name="adj1" fmla="val 62252"/>
              <a:gd name="adj2" fmla="val 26943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</a:rPr>
              <a:t>Термін "</a:t>
            </a:r>
            <a:r>
              <a:rPr lang="uk-UA" sz="3200" b="1" dirty="0">
                <a:solidFill>
                  <a:schemeClr val="accent4"/>
                </a:solidFill>
              </a:rPr>
              <a:t>алгоритм</a:t>
            </a:r>
            <a:r>
              <a:rPr lang="uk-UA" sz="3200" b="1" dirty="0">
                <a:solidFill>
                  <a:schemeClr val="bg1"/>
                </a:solidFill>
              </a:rPr>
              <a:t>" походить від імені </a:t>
            </a:r>
            <a:r>
              <a:rPr lang="uk-UA" sz="3200" b="1" dirty="0" err="1">
                <a:solidFill>
                  <a:schemeClr val="bg1"/>
                </a:solidFill>
              </a:rPr>
              <a:t>узбекського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>
                <a:solidFill>
                  <a:schemeClr val="bg1"/>
                </a:solidFill>
              </a:rPr>
              <a:t>математика </a:t>
            </a:r>
            <a:r>
              <a:rPr lang="ru-RU" sz="3200" b="1">
                <a:solidFill>
                  <a:schemeClr val="bg1"/>
                </a:solidFill>
              </a:rPr>
              <a:t>А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арифметичних дій над числами у десятковій системі числення</a:t>
            </a:r>
            <a:r>
              <a:rPr lang="uk-UA" sz="3200" b="1">
                <a:solidFill>
                  <a:schemeClr val="bg1"/>
                </a:solidFill>
              </a:rPr>
              <a:t>. Про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52" y="4152161"/>
            <a:ext cx="3142837" cy="2713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2" l="27250" r="73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1" r="25948"/>
          <a:stretch/>
        </p:blipFill>
        <p:spPr>
          <a:xfrm>
            <a:off x="9309100" y="193684"/>
            <a:ext cx="2749252" cy="39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49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/>
              <a:t>Що таке блок-схема?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52" y="4152161"/>
            <a:ext cx="3142837" cy="2713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4707" r="6885" b="5882"/>
          <a:stretch/>
        </p:blipFill>
        <p:spPr>
          <a:xfrm>
            <a:off x="92815" y="1308098"/>
            <a:ext cx="8981037" cy="55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4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700" dirty="0"/>
              <a:t>Алгоритми з розгалуженням</a:t>
            </a:r>
          </a:p>
        </p:txBody>
      </p:sp>
      <p:pic>
        <p:nvPicPr>
          <p:cNvPr id="9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52" y="3513636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13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6000" dirty="0"/>
              <a:t>Сьогодні ви: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21951564"/>
              </p:ext>
            </p:extLst>
          </p:nvPr>
        </p:nvGraphicFramePr>
        <p:xfrm>
          <a:off x="323528" y="1412776"/>
          <a:ext cx="116855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04" y="1052736"/>
            <a:ext cx="1503114" cy="1622715"/>
          </a:xfrm>
          <a:prstGeom prst="rect">
            <a:avLst/>
          </a:prstGeom>
        </p:spPr>
      </p:pic>
      <p:pic>
        <p:nvPicPr>
          <p:cNvPr id="11" name="Picture 6" descr="http://www.catrobat.org/images/scrat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99" y="5352116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9650846" y="1052736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ierarchy, management, map, mind, plan, planning, strategy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1579240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lanning, project plan, scheme, workf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94" y="1029212"/>
            <a:ext cx="1696876" cy="16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mpany structure, document, dollar, organization, plan, strategy, system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77" y="5228601"/>
            <a:ext cx="1536291" cy="15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107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6000" dirty="0"/>
              <a:t>Логічна розминка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1228555"/>
            <a:ext cx="6892672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Задумайте число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1807437"/>
            <a:ext cx="6892672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Помножте його на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2402648"/>
            <a:ext cx="6892672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Додайте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2992328"/>
            <a:ext cx="6892672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Помножте на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24" y="3585646"/>
            <a:ext cx="6892672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Відніміть 16</a:t>
            </a:r>
          </a:p>
        </p:txBody>
      </p:sp>
      <p:pic>
        <p:nvPicPr>
          <p:cNvPr id="17" name="Picture 2" descr="magician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16400" r="19098" b="18388"/>
          <a:stretch/>
        </p:blipFill>
        <p:spPr bwMode="auto">
          <a:xfrm>
            <a:off x="9366069" y="1171537"/>
            <a:ext cx="2825931" cy="35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041" y="4164528"/>
            <a:ext cx="6892672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+mj-lt"/>
              <a:buAutoNum type="arabicParenR" startAt="4"/>
              <a:defRPr sz="2400" b="1" i="1">
                <a:solidFill>
                  <a:srgbClr val="002060"/>
                </a:solidFill>
              </a:defRPr>
            </a:lvl1pPr>
          </a:lstStyle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Розділіть на задумане число</a:t>
            </a:r>
          </a:p>
        </p:txBody>
      </p:sp>
      <p:pic>
        <p:nvPicPr>
          <p:cNvPr id="19" name="Picture 2" descr="http://blog.builddirect.com/wp-content/uploads/2013/11/Number-8-multicolor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7273"/>
          <a:stretch/>
        </p:blipFill>
        <p:spPr bwMode="auto">
          <a:xfrm>
            <a:off x="7213214" y="1952001"/>
            <a:ext cx="2517453" cy="37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2008" y="5713048"/>
            <a:ext cx="6886705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 отримали число:</a:t>
            </a:r>
          </a:p>
        </p:txBody>
      </p:sp>
    </p:spTree>
    <p:extLst>
      <p:ext uri="{BB962C8B-B14F-4D97-AF65-F5344CB8AC3E}">
        <p14:creationId xmlns:p14="http://schemas.microsoft.com/office/powerpoint/2010/main" val="29366980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6000" dirty="0"/>
              <a:t>Логічне слідування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alendar, date, day, month, plan, schedule, tim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1356723"/>
            <a:ext cx="5109033" cy="510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lendar, date, day, event, month, plan, schedu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580421"/>
            <a:ext cx="4859936" cy="48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26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Логічне слідування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0" y="1649859"/>
            <a:ext cx="8283611" cy="4471541"/>
          </a:xfrm>
          <a:prstGeom prst="rect">
            <a:avLst/>
          </a:prstGeom>
        </p:spPr>
      </p:pic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60817"/>
            <a:ext cx="835942" cy="8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09300" y="3816986"/>
            <a:ext cx="3322707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Буде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3801" y="3109100"/>
            <a:ext cx="332820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2042907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6000" dirty="0"/>
              <a:t>Логічне слідування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6695" y="1384141"/>
            <a:ext cx="8900005" cy="48320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Відношення між двома висловлюваннями, коли з істинності одного обов’язково слідує істинність іншого, називають </a:t>
            </a:r>
            <a:r>
              <a:rPr lang="uk-UA" sz="4400" b="1" i="1" kern="0" dirty="0">
                <a:solidFill>
                  <a:srgbClr val="FFFF00"/>
                </a:solidFill>
              </a:rPr>
              <a:t>логічним слідуванням</a:t>
            </a:r>
            <a:r>
              <a:rPr lang="uk-UA" sz="4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134">
            <a:off x="247340" y="219043"/>
            <a:ext cx="844252" cy="8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45" y="4102100"/>
            <a:ext cx="2936044" cy="25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34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Логічне слідування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ain, rainy, weath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4" y="2447763"/>
            <a:ext cx="4212085" cy="42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mbrella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81" y="1940013"/>
            <a:ext cx="4407919" cy="44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6066" y="1417103"/>
            <a:ext cx="5363033" cy="76944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accent4"/>
                </a:solidFill>
              </a:rPr>
              <a:t>«якщо … то»</a:t>
            </a:r>
          </a:p>
        </p:txBody>
      </p:sp>
    </p:spTree>
    <p:extLst>
      <p:ext uri="{BB962C8B-B14F-4D97-AF65-F5344CB8AC3E}">
        <p14:creationId xmlns:p14="http://schemas.microsoft.com/office/powerpoint/2010/main" val="3264068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/>
              <a:t>Доброго дня, діти!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7"/>
          <a:stretch/>
        </p:blipFill>
        <p:spPr>
          <a:xfrm>
            <a:off x="2357445" y="1155700"/>
            <a:ext cx="747711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682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Логічне слідування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алгоритм для виконавця цієї дії, поданий різними способами.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83" y="2164854"/>
            <a:ext cx="9033191" cy="46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89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lanning, project plan, scheme, workflo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41" y="4430170"/>
            <a:ext cx="2038007" cy="20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agram, idea, management, plan, project, scheme, workf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20" y="1614649"/>
            <a:ext cx="2563650" cy="25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900" y="1592201"/>
            <a:ext cx="9194800" cy="452431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Алгоритм, у якому ті чи інші команди виконуються залежно від заданої умови, називають </a:t>
            </a:r>
            <a:r>
              <a:rPr lang="uk-UA" sz="4800" b="1" i="1" kern="0" dirty="0">
                <a:solidFill>
                  <a:srgbClr val="FFFF00"/>
                </a:solidFill>
              </a:rPr>
              <a:t>алгоритмом із розгалуженням</a:t>
            </a:r>
            <a:r>
              <a:rPr lang="uk-UA" sz="4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41">
            <a:off x="251537" y="211521"/>
            <a:ext cx="904844" cy="9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02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0" y="1764618"/>
            <a:ext cx="12011120" cy="4538875"/>
          </a:xfrm>
          <a:prstGeom prst="rect">
            <a:avLst/>
          </a:prstGeom>
        </p:spPr>
      </p:pic>
      <p:cxnSp>
        <p:nvCxnSpPr>
          <p:cNvPr id="9" name="Пряма зі стрілкою 8"/>
          <p:cNvCxnSpPr/>
          <p:nvPr/>
        </p:nvCxnSpPr>
        <p:spPr>
          <a:xfrm>
            <a:off x="6312214" y="2775101"/>
            <a:ext cx="1853952" cy="22322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Пряма зі стрілкою 9"/>
          <p:cNvCxnSpPr/>
          <p:nvPr/>
        </p:nvCxnSpPr>
        <p:spPr>
          <a:xfrm flipV="1">
            <a:off x="6145632" y="2440957"/>
            <a:ext cx="2187116" cy="122413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 зі стрілкою 10"/>
          <p:cNvCxnSpPr/>
          <p:nvPr/>
        </p:nvCxnSpPr>
        <p:spPr>
          <a:xfrm flipV="1">
            <a:off x="6363204" y="4033896"/>
            <a:ext cx="1493912" cy="122682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565144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296" y="1814524"/>
            <a:ext cx="6254078" cy="3595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67" y="1272193"/>
            <a:ext cx="1065575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малюнок. Складіть алгоритм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6" y="212211"/>
            <a:ext cx="874042" cy="8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67" y="1799509"/>
            <a:ext cx="5818829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поведінки водія на ділянці дороги, де виконуються ремонтні роботи.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67" y="5019065"/>
            <a:ext cx="5818829" cy="138499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зможе водій поїхати далі, якщо дорога перекрита?</a:t>
            </a:r>
          </a:p>
        </p:txBody>
      </p:sp>
    </p:spTree>
    <p:extLst>
      <p:ext uri="{BB962C8B-B14F-4D97-AF65-F5344CB8AC3E}">
        <p14:creationId xmlns:p14="http://schemas.microsoft.com/office/powerpoint/2010/main" val="1709875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5142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слід переходити вулицю в місці, де встановлено світлофор?</a:t>
            </a:r>
          </a:p>
        </p:txBody>
      </p:sp>
      <p:pic>
        <p:nvPicPr>
          <p:cNvPr id="16" name="Picture 2" descr="highway code, light, lights, signal, traffic, traffic light, way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79" y="2614300"/>
            <a:ext cx="3970020" cy="39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dd.ua/r/r/BFA3FCB7-F6A7-445C-9805-FDC05617A1E5/5.35.2_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2573470"/>
            <a:ext cx="4083888" cy="40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508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0"/>
            <a:ext cx="628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1240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-29368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0772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 блок-схемах команду перевірки умови записують у блоці, що має форму </a:t>
            </a:r>
            <a:r>
              <a:rPr lang="uk-UA" sz="3200" b="1" i="1" kern="0" dirty="0">
                <a:solidFill>
                  <a:srgbClr val="FFFF00"/>
                </a:solidFill>
              </a:rPr>
              <a:t>ромба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3674" y="2652301"/>
            <a:ext cx="4501008" cy="2384405"/>
          </a:xfrm>
          <a:prstGeom prst="flowChartDecision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Сигнал світлофора зелений?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1112" y="4785406"/>
            <a:ext cx="3097578" cy="1200329"/>
          </a:xfrm>
          <a:prstGeom prst="flowChartProcess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Переходити вулицю </a:t>
            </a:r>
            <a:r>
              <a:rPr lang="uk-UA" sz="2400" b="1" i="1" kern="0" dirty="0">
                <a:solidFill>
                  <a:srgbClr val="FFFFFF"/>
                </a:solidFill>
              </a:rPr>
              <a:t>дозволено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7064" y="4785404"/>
            <a:ext cx="3097578" cy="1200329"/>
          </a:xfrm>
          <a:prstGeom prst="flowChartProcess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Переходити вулицю </a:t>
            </a:r>
            <a:r>
              <a:rPr lang="uk-UA" sz="2400" b="1" i="1" kern="0" dirty="0">
                <a:solidFill>
                  <a:srgbClr val="FFFFFF"/>
                </a:solidFill>
              </a:rPr>
              <a:t>заборонено</a:t>
            </a:r>
          </a:p>
        </p:txBody>
      </p:sp>
      <p:cxnSp>
        <p:nvCxnSpPr>
          <p:cNvPr id="12" name="Сполучна лінія уступом 7"/>
          <p:cNvCxnSpPr>
            <a:stCxn id="8" idx="3"/>
            <a:endCxn id="10" idx="0"/>
          </p:cNvCxnSpPr>
          <p:nvPr/>
        </p:nvCxnSpPr>
        <p:spPr>
          <a:xfrm>
            <a:off x="8224682" y="3844504"/>
            <a:ext cx="451171" cy="940900"/>
          </a:xfrm>
          <a:prstGeom prst="bentConnector2">
            <a:avLst/>
          </a:prstGeom>
          <a:noFill/>
          <a:ln w="57150" cap="flat" cmpd="sng" algn="ctr">
            <a:solidFill>
              <a:srgbClr val="19426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Сполучна лінія уступом 20"/>
          <p:cNvCxnSpPr>
            <a:stCxn id="8" idx="1"/>
            <a:endCxn id="9" idx="0"/>
          </p:cNvCxnSpPr>
          <p:nvPr/>
        </p:nvCxnSpPr>
        <p:spPr>
          <a:xfrm rot="10800000" flipV="1">
            <a:off x="3179902" y="3844504"/>
            <a:ext cx="543773" cy="940902"/>
          </a:xfrm>
          <a:prstGeom prst="bentConnector2">
            <a:avLst/>
          </a:prstGeom>
          <a:noFill/>
          <a:ln w="57150" cap="flat" cmpd="sng" algn="ctr">
            <a:solidFill>
              <a:srgbClr val="19426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4" name="Групувати 13"/>
          <p:cNvGrpSpPr/>
          <p:nvPr/>
        </p:nvGrpSpPr>
        <p:grpSpPr>
          <a:xfrm>
            <a:off x="3179902" y="5985734"/>
            <a:ext cx="6879874" cy="749958"/>
            <a:chOff x="1795980" y="6258375"/>
            <a:chExt cx="6879874" cy="749958"/>
          </a:xfrm>
        </p:grpSpPr>
        <p:cxnSp>
          <p:nvCxnSpPr>
            <p:cNvPr id="15" name="Сполучна лінія уступом 28"/>
            <p:cNvCxnSpPr>
              <a:stCxn id="10" idx="2"/>
            </p:cNvCxnSpPr>
            <p:nvPr/>
          </p:nvCxnSpPr>
          <p:spPr>
            <a:xfrm rot="5400000">
              <a:off x="7170132" y="5098877"/>
              <a:ext cx="309771" cy="2701673"/>
            </a:xfrm>
            <a:prstGeom prst="bentConnector2">
              <a:avLst/>
            </a:prstGeom>
            <a:noFill/>
            <a:ln w="57150" cap="flat" cmpd="sng" algn="ctr">
              <a:solidFill>
                <a:srgbClr val="19426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6" name="Сполучна лінія уступом 35"/>
            <p:cNvCxnSpPr>
              <a:stCxn id="9" idx="2"/>
            </p:cNvCxnSpPr>
            <p:nvPr/>
          </p:nvCxnSpPr>
          <p:spPr>
            <a:xfrm rot="16200000" flipH="1">
              <a:off x="3711967" y="4342388"/>
              <a:ext cx="346223" cy="4178198"/>
            </a:xfrm>
            <a:prstGeom prst="bentConnector2">
              <a:avLst/>
            </a:prstGeom>
            <a:noFill/>
            <a:ln w="57150" cap="flat" cmpd="sng" algn="ctr">
              <a:solidFill>
                <a:srgbClr val="19426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7" name="Пряма зі стрілкою 16"/>
            <p:cNvCxnSpPr/>
            <p:nvPr/>
          </p:nvCxnSpPr>
          <p:spPr>
            <a:xfrm flipH="1">
              <a:off x="4590255" y="6568143"/>
              <a:ext cx="1" cy="440190"/>
            </a:xfrm>
            <a:prstGeom prst="straightConnector1">
              <a:avLst/>
            </a:prstGeom>
            <a:noFill/>
            <a:ln w="57150" cap="flat" cmpd="sng" algn="ctr">
              <a:solidFill>
                <a:srgbClr val="19426B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2782516" y="3212322"/>
            <a:ext cx="102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Так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44154" y="3212322"/>
            <a:ext cx="102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Ні</a:t>
            </a:r>
          </a:p>
        </p:txBody>
      </p:sp>
      <p:cxnSp>
        <p:nvCxnSpPr>
          <p:cNvPr id="20" name="Пряма зі стрілкою 19"/>
          <p:cNvCxnSpPr/>
          <p:nvPr/>
        </p:nvCxnSpPr>
        <p:spPr>
          <a:xfrm flipH="1">
            <a:off x="5970778" y="2277321"/>
            <a:ext cx="1" cy="440190"/>
          </a:xfrm>
          <a:prstGeom prst="straightConnector1">
            <a:avLst/>
          </a:prstGeom>
          <a:noFill/>
          <a:ln w="57150" cap="flat" cmpd="sng" algn="ctr">
            <a:solidFill>
              <a:srgbClr val="19426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1821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3" y="3250377"/>
            <a:ext cx="10870812" cy="3246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1435592"/>
            <a:ext cx="1205014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Порівняємо блок-схему та відповідну команду.</a:t>
            </a:r>
          </a:p>
        </p:txBody>
      </p:sp>
    </p:spTree>
    <p:extLst>
      <p:ext uri="{BB962C8B-B14F-4D97-AF65-F5344CB8AC3E}">
        <p14:creationId xmlns:p14="http://schemas.microsoft.com/office/powerpoint/2010/main" val="2602685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7" y="1130274"/>
            <a:ext cx="11950103" cy="3797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8804" y="4787921"/>
            <a:ext cx="1685832" cy="18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1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20901"/>
            <a:ext cx="12014646" cy="42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45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нак завершения 8"/>
          <p:cNvSpPr/>
          <p:nvPr/>
        </p:nvSpPr>
        <p:spPr>
          <a:xfrm>
            <a:off x="-32664" y="5392057"/>
            <a:ext cx="12257328" cy="1465943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07" y="3391344"/>
            <a:ext cx="3922793" cy="3386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13768" r="31915"/>
          <a:stretch/>
        </p:blipFill>
        <p:spPr>
          <a:xfrm>
            <a:off x="130635" y="1814289"/>
            <a:ext cx="2365823" cy="478245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336794" y="-14510"/>
            <a:ext cx="4136577" cy="3004453"/>
          </a:xfrm>
          <a:prstGeom prst="wedgeEllipseCallout">
            <a:avLst>
              <a:gd name="adj1" fmla="val -51028"/>
              <a:gd name="adj2" fmla="val 530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Комп’юшку</a:t>
            </a:r>
            <a:r>
              <a:rPr lang="uk-UA" sz="2800" b="1" dirty="0"/>
              <a:t>, а що це в тебе за цікавий малюнок?</a:t>
            </a:r>
            <a:endParaRPr lang="ru-RU" sz="28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676571" y="1"/>
            <a:ext cx="5123543" cy="3142342"/>
          </a:xfrm>
          <a:prstGeom prst="wedgeEllipseCallout">
            <a:avLst>
              <a:gd name="adj1" fmla="val 16865"/>
              <a:gd name="adj2" fmla="val 600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вирішив з тобою пограти і приготував для тебе загадкову інструкцію. Спробуй її виконати.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117822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400" dirty="0"/>
              <a:t>Вікно програми </a:t>
            </a:r>
            <a:r>
              <a:rPr lang="en-US" sz="4400" dirty="0"/>
              <a:t>Scratch</a:t>
            </a:r>
            <a:endParaRPr lang="uk-UA" sz="44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58" y="1332234"/>
            <a:ext cx="6748152" cy="492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19"/>
          <p:cNvSpPr/>
          <p:nvPr/>
        </p:nvSpPr>
        <p:spPr>
          <a:xfrm>
            <a:off x="2566444" y="1300349"/>
            <a:ext cx="6739566" cy="31171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8978" y="715257"/>
            <a:ext cx="2824517" cy="442674"/>
          </a:xfrm>
          <a:prstGeom prst="wedgeRoundRectCallout">
            <a:avLst>
              <a:gd name="adj1" fmla="val 45938"/>
              <a:gd name="adj2" fmla="val 9200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Рядок заголовка</a:t>
            </a:r>
          </a:p>
        </p:txBody>
      </p:sp>
      <p:sp>
        <p:nvSpPr>
          <p:cNvPr id="11" name="Округлений прямокутник 21"/>
          <p:cNvSpPr/>
          <p:nvPr/>
        </p:nvSpPr>
        <p:spPr>
          <a:xfrm>
            <a:off x="2678978" y="1922444"/>
            <a:ext cx="1862970" cy="102506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22"/>
          <p:cNvSpPr/>
          <p:nvPr/>
        </p:nvSpPr>
        <p:spPr>
          <a:xfrm>
            <a:off x="4415792" y="1645879"/>
            <a:ext cx="4890218" cy="24274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23"/>
          <p:cNvSpPr/>
          <p:nvPr/>
        </p:nvSpPr>
        <p:spPr>
          <a:xfrm>
            <a:off x="2669740" y="2993620"/>
            <a:ext cx="1746052" cy="312052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24"/>
          <p:cNvSpPr/>
          <p:nvPr/>
        </p:nvSpPr>
        <p:spPr>
          <a:xfrm>
            <a:off x="7062227" y="2207755"/>
            <a:ext cx="2212629" cy="160384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012" y="2803489"/>
            <a:ext cx="1368152" cy="442674"/>
          </a:xfrm>
          <a:prstGeom prst="wedgeRoundRectCallout">
            <a:avLst>
              <a:gd name="adj1" fmla="val -54780"/>
              <a:gd name="adj2" fmla="val -27521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Меню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5140" y="2582152"/>
            <a:ext cx="1150938" cy="442674"/>
          </a:xfrm>
          <a:prstGeom prst="wedgeRoundRectCallout">
            <a:avLst>
              <a:gd name="adj1" fmla="val 94780"/>
              <a:gd name="adj2" fmla="val -8144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Групи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079" y="5541143"/>
            <a:ext cx="2272122" cy="442674"/>
          </a:xfrm>
          <a:prstGeom prst="wedgeRoundRectCallout">
            <a:avLst>
              <a:gd name="adj1" fmla="val 66308"/>
              <a:gd name="adj2" fmla="val -11064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Поле команд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27130" y="3246163"/>
            <a:ext cx="1392560" cy="442674"/>
          </a:xfrm>
          <a:prstGeom prst="wedgeRoundRectCallout">
            <a:avLst>
              <a:gd name="adj1" fmla="val -104382"/>
              <a:gd name="adj2" fmla="val -10477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Сцена</a:t>
            </a:r>
          </a:p>
        </p:txBody>
      </p:sp>
      <p:sp>
        <p:nvSpPr>
          <p:cNvPr id="19" name="Округлений прямокутник 20"/>
          <p:cNvSpPr/>
          <p:nvPr/>
        </p:nvSpPr>
        <p:spPr>
          <a:xfrm>
            <a:off x="8358372" y="1291321"/>
            <a:ext cx="947638" cy="320709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7130" y="1651782"/>
            <a:ext cx="2685664" cy="1123712"/>
          </a:xfrm>
          <a:prstGeom prst="wedgeRoundRectCallout">
            <a:avLst>
              <a:gd name="adj1" fmla="val -61176"/>
              <a:gd name="adj2" fmla="val -6216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Кнопки керування вікном</a:t>
            </a:r>
          </a:p>
        </p:txBody>
      </p:sp>
      <p:sp>
        <p:nvSpPr>
          <p:cNvPr id="21" name="Округлений прямокутник 26"/>
          <p:cNvSpPr/>
          <p:nvPr/>
        </p:nvSpPr>
        <p:spPr>
          <a:xfrm>
            <a:off x="7031072" y="3843484"/>
            <a:ext cx="2119387" cy="230248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27130" y="4757950"/>
            <a:ext cx="1857934" cy="783193"/>
          </a:xfrm>
          <a:prstGeom prst="wedgeRoundRectCallout">
            <a:avLst>
              <a:gd name="adj1" fmla="val -118344"/>
              <a:gd name="adj2" fmla="val -7359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Поле </a:t>
            </a:r>
            <a:r>
              <a:rPr kumimoji="0" lang="uk-UA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спрайтів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3121" y="3495515"/>
            <a:ext cx="1857934" cy="783193"/>
          </a:xfrm>
          <a:prstGeom prst="wedgeRoundRectCallout">
            <a:avLst>
              <a:gd name="adj1" fmla="val -4426"/>
              <a:gd name="adj2" fmla="val 773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Поле </a:t>
            </a:r>
            <a:r>
              <a:rPr kumimoji="0" lang="uk-UA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скриптів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70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Запуск програми </a:t>
            </a:r>
            <a:r>
              <a:rPr lang="en-US" sz="4000" dirty="0"/>
              <a:t>Scratch</a:t>
            </a:r>
            <a:endParaRPr lang="uk-UA" sz="4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Пуск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Усі програми  </a:t>
            </a:r>
            <a:r>
              <a:rPr lang="en-US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</a:t>
            </a:r>
            <a:r>
              <a:rPr lang="en-US" sz="2800" b="1" i="1" kern="0" dirty="0">
                <a:solidFill>
                  <a:srgbClr val="FFFF00"/>
                </a:solidFill>
                <a:sym typeface="Symbol" panose="05050102010706020507" pitchFamily="18" charset="2"/>
              </a:rPr>
              <a:t>Scratch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86" y="1928387"/>
            <a:ext cx="3960048" cy="476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21495"/>
          <a:stretch/>
        </p:blipFill>
        <p:spPr>
          <a:xfrm>
            <a:off x="1964115" y="1892084"/>
            <a:ext cx="3770442" cy="184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а прямокутна виноска 6"/>
          <p:cNvSpPr/>
          <p:nvPr/>
        </p:nvSpPr>
        <p:spPr>
          <a:xfrm>
            <a:off x="1291767" y="3196620"/>
            <a:ext cx="539552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а прямокутна виноска 7"/>
          <p:cNvSpPr/>
          <p:nvPr/>
        </p:nvSpPr>
        <p:spPr>
          <a:xfrm>
            <a:off x="1321096" y="2236408"/>
            <a:ext cx="539552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3"/>
          <p:cNvSpPr/>
          <p:nvPr/>
        </p:nvSpPr>
        <p:spPr>
          <a:xfrm>
            <a:off x="1964115" y="3196620"/>
            <a:ext cx="560432" cy="536439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ий прямокутник 13"/>
          <p:cNvSpPr/>
          <p:nvPr/>
        </p:nvSpPr>
        <p:spPr>
          <a:xfrm>
            <a:off x="2011371" y="2232852"/>
            <a:ext cx="3723186" cy="43445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круглений прямокутник 14"/>
          <p:cNvSpPr/>
          <p:nvPr/>
        </p:nvSpPr>
        <p:spPr>
          <a:xfrm>
            <a:off x="6002161" y="1783962"/>
            <a:ext cx="3723186" cy="43445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5"/>
          <p:cNvSpPr/>
          <p:nvPr/>
        </p:nvSpPr>
        <p:spPr>
          <a:xfrm>
            <a:off x="6093489" y="2342827"/>
            <a:ext cx="3198000" cy="338764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Округлена прямокутна виноска 8"/>
          <p:cNvSpPr/>
          <p:nvPr/>
        </p:nvSpPr>
        <p:spPr>
          <a:xfrm>
            <a:off x="7061051" y="1709979"/>
            <a:ext cx="539552" cy="433621"/>
          </a:xfrm>
          <a:prstGeom prst="wedgeRoundRectCallout">
            <a:avLst>
              <a:gd name="adj1" fmla="val -98925"/>
              <a:gd name="adj2" fmla="val 3837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06" y="4042012"/>
            <a:ext cx="2209744" cy="2385570"/>
          </a:xfrm>
          <a:prstGeom prst="rect">
            <a:avLst/>
          </a:prstGeom>
        </p:spPr>
      </p:pic>
      <p:sp>
        <p:nvSpPr>
          <p:cNvPr id="13" name="Округлена прямокутна виноска 9"/>
          <p:cNvSpPr/>
          <p:nvPr/>
        </p:nvSpPr>
        <p:spPr>
          <a:xfrm>
            <a:off x="7424158" y="2885710"/>
            <a:ext cx="539552" cy="433621"/>
          </a:xfrm>
          <a:prstGeom prst="wedgeRoundRectCallout">
            <a:avLst>
              <a:gd name="adj1" fmla="val -121047"/>
              <a:gd name="adj2" fmla="val -12144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99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/>
              <a:t>Працюємо за комп’ютером</a:t>
            </a:r>
            <a:endParaRPr lang="uk-UA" sz="44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9221" b="7223"/>
          <a:stretch/>
        </p:blipFill>
        <p:spPr>
          <a:xfrm>
            <a:off x="7034958" y="1196762"/>
            <a:ext cx="4730322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45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висловлювання Мальвіни є істинними, а які — хибними?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3111" y="2493477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білі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3111" y="3072693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квіти —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3111" y="3651909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квіти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3110" y="4231125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квіти — не білі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3110" y="4808561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сині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93109" y="5387777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білі квіти —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1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18" y="2460832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70" y="3546334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73" y="3082134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70" y="4141415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83" y="4721135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20" y="5218816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69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400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я 28"/>
          <p:cNvGraphicFramePr>
            <a:graphicFrameLocks noGrp="1"/>
          </p:cNvGraphicFramePr>
          <p:nvPr>
            <p:extLst/>
          </p:nvPr>
        </p:nvGraphicFramePr>
        <p:xfrm>
          <a:off x="539554" y="1556796"/>
          <a:ext cx="4248470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377013814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02846233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83691539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8988199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26827319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58079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9714052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9488164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6418443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09222475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3803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6630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239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0278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173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67169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63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57181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26525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138566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244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199193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6"/>
            <a:ext cx="473273" cy="473273"/>
          </a:xfrm>
          <a:prstGeom prst="rect">
            <a:avLst/>
          </a:prstGeom>
        </p:spPr>
      </p:pic>
      <p:sp>
        <p:nvSpPr>
          <p:cNvPr id="31" name="Прямокутна виноска 12"/>
          <p:cNvSpPr/>
          <p:nvPr/>
        </p:nvSpPr>
        <p:spPr>
          <a:xfrm>
            <a:off x="917128" y="1556796"/>
            <a:ext cx="417296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Алгоритм, створений у програмі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91" y="4442432"/>
            <a:ext cx="2096247" cy="2263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573016"/>
            <a:ext cx="1276813" cy="1045234"/>
          </a:xfrm>
          <a:prstGeom prst="rect">
            <a:avLst/>
          </a:prstGeom>
        </p:spPr>
      </p:pic>
      <p:graphicFrame>
        <p:nvGraphicFramePr>
          <p:cNvPr id="36" name="Таблиця 35"/>
          <p:cNvGraphicFramePr>
            <a:graphicFrameLocks noGrp="1"/>
          </p:cNvGraphicFramePr>
          <p:nvPr>
            <p:extLst/>
          </p:nvPr>
        </p:nvGraphicFramePr>
        <p:xfrm>
          <a:off x="1390639" y="154701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217282395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04607962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4252241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94336807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24603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33220846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02211"/>
                  </a:ext>
                </a:extLst>
              </a:tr>
            </a:tbl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4" y="6232202"/>
            <a:ext cx="473273" cy="473273"/>
          </a:xfrm>
          <a:prstGeom prst="rect">
            <a:avLst/>
          </a:prstGeom>
        </p:spPr>
      </p:pic>
      <p:sp>
        <p:nvSpPr>
          <p:cNvPr id="38" name="Прямокутна виноска 17"/>
          <p:cNvSpPr/>
          <p:nvPr/>
        </p:nvSpPr>
        <p:spPr>
          <a:xfrm>
            <a:off x="2246493" y="1124744"/>
            <a:ext cx="417296" cy="370482"/>
          </a:xfrm>
          <a:prstGeom prst="wedgeRectCallout">
            <a:avLst>
              <a:gd name="adj1" fmla="val -4301"/>
              <a:gd name="adj2" fmla="val 72096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Команда, коли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дії виконавця можуть бути різними залежно від того, виконується умова чи ні.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1" name="Таблиця 40"/>
          <p:cNvGraphicFramePr>
            <a:graphicFrameLocks noGrp="1"/>
          </p:cNvGraphicFramePr>
          <p:nvPr>
            <p:extLst/>
          </p:nvPr>
        </p:nvGraphicFramePr>
        <p:xfrm>
          <a:off x="2238942" y="1556796"/>
          <a:ext cx="424847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174144204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724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0174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33504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042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735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2255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65458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41085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56189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8560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9749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110507"/>
                  </a:ext>
                </a:extLst>
              </a:tr>
            </a:tbl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73273" cy="473273"/>
          </a:xfrm>
          <a:prstGeom prst="rect">
            <a:avLst/>
          </a:prstGeom>
        </p:spPr>
      </p:pic>
      <p:sp>
        <p:nvSpPr>
          <p:cNvPr id="43" name="Прямокутна виноска 22"/>
          <p:cNvSpPr/>
          <p:nvPr/>
        </p:nvSpPr>
        <p:spPr>
          <a:xfrm>
            <a:off x="907088" y="2708920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команд, виконуючи які отримаємо необхідний результат.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6" name="Таблиця 45"/>
          <p:cNvGraphicFramePr>
            <a:graphicFrameLocks noGrp="1"/>
          </p:cNvGraphicFramePr>
          <p:nvPr>
            <p:extLst/>
          </p:nvPr>
        </p:nvGraphicFramePr>
        <p:xfrm>
          <a:off x="1389248" y="2713757"/>
          <a:ext cx="3398776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132571219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5676336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41381192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176400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53211277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4350802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20346245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66299624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4397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11" y="3099743"/>
            <a:ext cx="473273" cy="473273"/>
          </a:xfrm>
          <a:prstGeom prst="rect">
            <a:avLst/>
          </a:prstGeom>
        </p:spPr>
      </p:pic>
      <p:sp>
        <p:nvSpPr>
          <p:cNvPr id="48" name="Прямокутна виноска 27"/>
          <p:cNvSpPr/>
          <p:nvPr/>
        </p:nvSpPr>
        <p:spPr>
          <a:xfrm>
            <a:off x="908428" y="3130526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Частина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 у розгалуженні.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1" name="Таблиця 50"/>
          <p:cNvGraphicFramePr>
            <a:graphicFrameLocks noGrp="1"/>
          </p:cNvGraphicFramePr>
          <p:nvPr>
            <p:extLst/>
          </p:nvPr>
        </p:nvGraphicFramePr>
        <p:xfrm>
          <a:off x="1389042" y="311096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404335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88892434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099356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4761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8137180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04089955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862555"/>
                  </a:ext>
                </a:extLst>
              </a:tr>
            </a:tbl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15" y="4611911"/>
            <a:ext cx="473273" cy="473273"/>
          </a:xfrm>
          <a:prstGeom prst="rect">
            <a:avLst/>
          </a:prstGeom>
        </p:spPr>
      </p:pic>
      <p:sp>
        <p:nvSpPr>
          <p:cNvPr id="53" name="Прямокутна виноска 32"/>
          <p:cNvSpPr/>
          <p:nvPr/>
        </p:nvSpPr>
        <p:spPr>
          <a:xfrm>
            <a:off x="1346392" y="464296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94862" y="2030069"/>
            <a:ext cx="6238397" cy="2246769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 в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програмі 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яка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вкаже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виконавцеві на те, що дію потрібно виконувати не одразу.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6" name="Таблиця 55"/>
          <p:cNvGraphicFramePr>
            <a:graphicFrameLocks noGrp="1"/>
          </p:cNvGraphicFramePr>
          <p:nvPr>
            <p:extLst/>
          </p:nvPr>
        </p:nvGraphicFramePr>
        <p:xfrm>
          <a:off x="1806894" y="4674138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9150197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39759551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071949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6082748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22938493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273237067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285962"/>
                  </a:ext>
                </a:extLst>
              </a:tr>
            </a:tbl>
          </a:graphicData>
        </a:graphic>
      </p:graphicFrame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7" y="5040592"/>
            <a:ext cx="473273" cy="473273"/>
          </a:xfrm>
          <a:prstGeom prst="rect">
            <a:avLst/>
          </a:prstGeom>
        </p:spPr>
      </p:pic>
      <p:sp>
        <p:nvSpPr>
          <p:cNvPr id="58" name="Прямокутна виноска 37"/>
          <p:cNvSpPr/>
          <p:nvPr/>
        </p:nvSpPr>
        <p:spPr>
          <a:xfrm>
            <a:off x="59312" y="5040592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Об’єкт, що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виконує команди.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1" name="Таблиця 60"/>
          <p:cNvGraphicFramePr>
            <a:graphicFrameLocks noGrp="1"/>
          </p:cNvGraphicFramePr>
          <p:nvPr>
            <p:extLst/>
          </p:nvPr>
        </p:nvGraphicFramePr>
        <p:xfrm>
          <a:off x="539554" y="5063536"/>
          <a:ext cx="4248470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60826911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98448833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9482186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15114499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47892924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59222908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06188318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98884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9535017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31634978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706987"/>
                  </a:ext>
                </a:extLst>
              </a:tr>
            </a:tbl>
          </a:graphicData>
        </a:graphic>
      </p:graphicFrame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5445224"/>
            <a:ext cx="473273" cy="473273"/>
          </a:xfrm>
          <a:prstGeom prst="rect">
            <a:avLst/>
          </a:prstGeom>
        </p:spPr>
      </p:pic>
      <p:sp>
        <p:nvSpPr>
          <p:cNvPr id="63" name="Прямокутна виноска 42"/>
          <p:cNvSpPr/>
          <p:nvPr/>
        </p:nvSpPr>
        <p:spPr>
          <a:xfrm>
            <a:off x="59312" y="547314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Наказ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виконати певні дії.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6" name="Таблиця 65"/>
          <p:cNvGraphicFramePr>
            <a:graphicFrameLocks noGrp="1"/>
          </p:cNvGraphicFramePr>
          <p:nvPr>
            <p:extLst/>
          </p:nvPr>
        </p:nvGraphicFramePr>
        <p:xfrm>
          <a:off x="539554" y="5445224"/>
          <a:ext cx="2973929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2554922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268701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14146500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5372640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5803725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10541446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93449674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237403"/>
                  </a:ext>
                </a:extLst>
              </a:tr>
            </a:tbl>
          </a:graphicData>
        </a:graphic>
      </p:graphicFrame>
      <p:sp>
        <p:nvSpPr>
          <p:cNvPr id="67" name="Штрихова стрілка вправо 46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730051" y="5843627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3141856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44" grpId="0" animBg="1"/>
      <p:bldP spid="44" grpId="1" animBg="1"/>
      <p:bldP spid="49" grpId="0" animBg="1"/>
      <p:bldP spid="49" grpId="1" animBg="1"/>
      <p:bldP spid="54" grpId="0" animBg="1"/>
      <p:bldP spid="54" grpId="1" animBg="1"/>
      <p:bldP spid="59" grpId="0" animBg="1"/>
      <p:bldP spid="59" grpId="1" animBg="1"/>
      <p:bldP spid="64" grpId="0" animBg="1"/>
      <p:bldP spid="64" grpId="1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 ви розумієте, що таке логічне слідування?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79574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алгоритм із розгалуженням?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39472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неповне розгалуження? Яка команда призначена для створення алгоритмів із неповним розгалуженням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7" name="Picture 2" descr="algorithm, chart, diagram, flow, plan, presentation, proce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88" y="3855478"/>
            <a:ext cx="2616954" cy="26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52" y="3513636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80" y="142874"/>
            <a:ext cx="6822440" cy="4352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16" y="4660900"/>
            <a:ext cx="4204368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0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69" y="63500"/>
            <a:ext cx="7993062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102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12192000" cy="574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0" y="1714500"/>
            <a:ext cx="3454278" cy="4276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36" y="1765300"/>
            <a:ext cx="2914863" cy="41624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91112" y="162512"/>
            <a:ext cx="6609777" cy="532820"/>
          </a:xfrm>
        </p:spPr>
        <p:txBody>
          <a:bodyPr>
            <a:noAutofit/>
          </a:bodyPr>
          <a:lstStyle/>
          <a:p>
            <a:r>
              <a:rPr lang="ru-RU" sz="4400" dirty="0"/>
              <a:t>«Корзина – папка»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7692098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933" y="22811"/>
            <a:ext cx="9498334" cy="942389"/>
          </a:xfrm>
        </p:spPr>
        <p:txBody>
          <a:bodyPr>
            <a:noAutofit/>
          </a:bodyPr>
          <a:lstStyle/>
          <a:p>
            <a:pPr algn="ctr"/>
            <a:r>
              <a:rPr lang="uk-UA" sz="4400" dirty="0"/>
              <a:t>Працюємо за комп’ютером і в комп'ютерному класі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86" y="1364236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49" y="4286590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77" y="27764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" y="11582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71" y="1601810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" y="4485154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56" y="4449372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4" y="4186"/>
            <a:ext cx="7652833" cy="684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6000" dirty="0"/>
              <a:t>Розгадай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/>
          </p:nvPr>
        </p:nvGraphicFramePr>
        <p:xfrm>
          <a:off x="2629274" y="1484784"/>
          <a:ext cx="6635078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Групувати 6"/>
          <p:cNvGrpSpPr/>
          <p:nvPr/>
        </p:nvGrpSpPr>
        <p:grpSpPr>
          <a:xfrm>
            <a:off x="3165118" y="1253894"/>
            <a:ext cx="1381572" cy="1311010"/>
            <a:chOff x="1641118" y="1253894"/>
            <a:chExt cx="1381572" cy="1311010"/>
          </a:xfrm>
        </p:grpSpPr>
        <p:pic>
          <p:nvPicPr>
            <p:cNvPr id="8" name="Picture 2" descr="http://static.wixstatic.com/media/93830a_0db7a6344b277ecc376dbc768964b97f.png_srz_155_220_85_22_0.50_1.20_0.00_png_sr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118" y="1253894"/>
              <a:ext cx="914658" cy="131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круглена прямокутна виноска 14"/>
            <p:cNvSpPr/>
            <p:nvPr/>
          </p:nvSpPr>
          <p:spPr>
            <a:xfrm>
              <a:off x="2548862" y="1489406"/>
              <a:ext cx="473828" cy="427426"/>
            </a:xfrm>
            <a:prstGeom prst="wedgeRoundRectCallout">
              <a:avLst>
                <a:gd name="adj1" fmla="val -73744"/>
                <a:gd name="adj2" fmla="val -2019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aphicFrame>
        <p:nvGraphicFramePr>
          <p:cNvPr id="10" name="Таблиця 9"/>
          <p:cNvGraphicFramePr>
            <a:graphicFrameLocks noGrp="1"/>
          </p:cNvGraphicFramePr>
          <p:nvPr>
            <p:extLst/>
          </p:nvPr>
        </p:nvGraphicFramePr>
        <p:xfrm>
          <a:off x="4583832" y="1484784"/>
          <a:ext cx="2136924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круглена прямокутна виноска 20"/>
          <p:cNvSpPr/>
          <p:nvPr/>
        </p:nvSpPr>
        <p:spPr>
          <a:xfrm>
            <a:off x="4655840" y="1988840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1567880" y="1515770"/>
            <a:ext cx="1538650" cy="1265159"/>
            <a:chOff x="43880" y="1515769"/>
            <a:chExt cx="1538650" cy="1265159"/>
          </a:xfrm>
        </p:grpSpPr>
        <p:pic>
          <p:nvPicPr>
            <p:cNvPr id="13" name="Рисунок 12" descr="82311730_2k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515769"/>
              <a:ext cx="1475026" cy="1265159"/>
            </a:xfrm>
            <a:prstGeom prst="rect">
              <a:avLst/>
            </a:prstGeom>
          </p:spPr>
        </p:pic>
        <p:sp>
          <p:nvSpPr>
            <p:cNvPr id="14" name="Округлена прямокутна виноска 21"/>
            <p:cNvSpPr/>
            <p:nvPr/>
          </p:nvSpPr>
          <p:spPr>
            <a:xfrm>
              <a:off x="43880" y="2129625"/>
              <a:ext cx="432048" cy="360040"/>
            </a:xfrm>
            <a:prstGeom prst="wedgeRoundRectCallout">
              <a:avLst>
                <a:gd name="adj1" fmla="val 87508"/>
                <a:gd name="adj2" fmla="val -54426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aphicFrame>
        <p:nvGraphicFramePr>
          <p:cNvPr id="15" name="Таблиця 14"/>
          <p:cNvGraphicFramePr>
            <a:graphicFrameLocks noGrp="1"/>
          </p:cNvGraphicFramePr>
          <p:nvPr>
            <p:extLst/>
          </p:nvPr>
        </p:nvGraphicFramePr>
        <p:xfrm>
          <a:off x="5121886" y="1955860"/>
          <a:ext cx="3134354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увати 15"/>
          <p:cNvGrpSpPr/>
          <p:nvPr/>
        </p:nvGrpSpPr>
        <p:grpSpPr>
          <a:xfrm>
            <a:off x="1612454" y="2924944"/>
            <a:ext cx="2006889" cy="2016224"/>
            <a:chOff x="88453" y="2924944"/>
            <a:chExt cx="2006889" cy="2016224"/>
          </a:xfrm>
        </p:grpSpPr>
        <p:pic>
          <p:nvPicPr>
            <p:cNvPr id="17" name="Рисунок 16" descr="1252405428_4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53" y="3429000"/>
              <a:ext cx="2006889" cy="1512168"/>
            </a:xfrm>
            <a:prstGeom prst="rect">
              <a:avLst/>
            </a:prstGeom>
          </p:spPr>
        </p:pic>
        <p:sp>
          <p:nvSpPr>
            <p:cNvPr id="18" name="Округлена прямокутна виноска 24"/>
            <p:cNvSpPr/>
            <p:nvPr/>
          </p:nvSpPr>
          <p:spPr>
            <a:xfrm>
              <a:off x="611560" y="2924944"/>
              <a:ext cx="432048" cy="360040"/>
            </a:xfrm>
            <a:prstGeom prst="wedgeRoundRectCallout">
              <a:avLst>
                <a:gd name="adj1" fmla="val 35690"/>
                <a:gd name="adj2" fmla="val 118718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9" name="Округлена прямокутна виноска 25"/>
          <p:cNvSpPr/>
          <p:nvPr/>
        </p:nvSpPr>
        <p:spPr>
          <a:xfrm>
            <a:off x="4655840" y="2443387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8369899" y="1127125"/>
            <a:ext cx="2279485" cy="1724538"/>
            <a:chOff x="6845898" y="1127125"/>
            <a:chExt cx="2279485" cy="1724538"/>
          </a:xfrm>
        </p:grpSpPr>
        <p:pic>
          <p:nvPicPr>
            <p:cNvPr id="21" name="Рисунок 20" descr="Гена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898" y="1127125"/>
              <a:ext cx="2279485" cy="1724538"/>
            </a:xfrm>
            <a:prstGeom prst="rect">
              <a:avLst/>
            </a:prstGeom>
            <a:solidFill>
              <a:srgbClr val="19426B"/>
            </a:solidFill>
          </p:spPr>
        </p:pic>
        <p:sp>
          <p:nvSpPr>
            <p:cNvPr id="22" name="Округлена прямокутна виноска 26"/>
            <p:cNvSpPr/>
            <p:nvPr/>
          </p:nvSpPr>
          <p:spPr>
            <a:xfrm>
              <a:off x="7421962" y="1678182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5148394" y="2402783"/>
          <a:ext cx="2078603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я 23"/>
          <p:cNvGraphicFramePr>
            <a:graphicFrameLocks noGrp="1"/>
          </p:cNvGraphicFramePr>
          <p:nvPr>
            <p:extLst/>
          </p:nvPr>
        </p:nvGraphicFramePr>
        <p:xfrm>
          <a:off x="2599813" y="2871007"/>
          <a:ext cx="6635078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Групувати 24"/>
          <p:cNvGrpSpPr/>
          <p:nvPr/>
        </p:nvGrpSpPr>
        <p:grpSpPr>
          <a:xfrm>
            <a:off x="3575721" y="4833157"/>
            <a:ext cx="1769255" cy="1871561"/>
            <a:chOff x="2051720" y="4833156"/>
            <a:chExt cx="1769255" cy="1871561"/>
          </a:xfrm>
        </p:grpSpPr>
        <p:pic>
          <p:nvPicPr>
            <p:cNvPr id="26" name="Рисунок 25" descr="images_150729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1720" y="5373216"/>
              <a:ext cx="1769255" cy="1331501"/>
            </a:xfrm>
            <a:prstGeom prst="rect">
              <a:avLst/>
            </a:prstGeom>
          </p:spPr>
        </p:pic>
        <p:sp>
          <p:nvSpPr>
            <p:cNvPr id="27" name="Округлена прямокутна виноска 31"/>
            <p:cNvSpPr/>
            <p:nvPr/>
          </p:nvSpPr>
          <p:spPr>
            <a:xfrm>
              <a:off x="3131840" y="4833156"/>
              <a:ext cx="432048" cy="360040"/>
            </a:xfrm>
            <a:prstGeom prst="wedgeRoundRectCallout">
              <a:avLst>
                <a:gd name="adj1" fmla="val -58374"/>
                <a:gd name="adj2" fmla="val 134843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8</a:t>
              </a:r>
            </a:p>
          </p:txBody>
        </p:sp>
      </p:grpSp>
      <p:sp>
        <p:nvSpPr>
          <p:cNvPr id="28" name="Округлена прямокутна виноска 32"/>
          <p:cNvSpPr/>
          <p:nvPr/>
        </p:nvSpPr>
        <p:spPr>
          <a:xfrm>
            <a:off x="3647728" y="3429000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29" name="Групувати 28"/>
          <p:cNvGrpSpPr/>
          <p:nvPr/>
        </p:nvGrpSpPr>
        <p:grpSpPr>
          <a:xfrm>
            <a:off x="9034173" y="2903883"/>
            <a:ext cx="1301059" cy="1518295"/>
            <a:chOff x="7510172" y="2903882"/>
            <a:chExt cx="1301059" cy="1518295"/>
          </a:xfrm>
        </p:grpSpPr>
        <p:pic>
          <p:nvPicPr>
            <p:cNvPr id="30" name="Рисунок 29" descr="0_534cb_5d4c4cfe_XL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0172" y="2903882"/>
              <a:ext cx="1211021" cy="1518295"/>
            </a:xfrm>
            <a:prstGeom prst="rect">
              <a:avLst/>
            </a:prstGeom>
          </p:spPr>
        </p:pic>
        <p:sp>
          <p:nvSpPr>
            <p:cNvPr id="31" name="Округлена прямокутна виноска 33"/>
            <p:cNvSpPr/>
            <p:nvPr/>
          </p:nvSpPr>
          <p:spPr>
            <a:xfrm>
              <a:off x="8379183" y="2959613"/>
              <a:ext cx="432048" cy="360040"/>
            </a:xfrm>
            <a:prstGeom prst="wedgeRoundRectCallout">
              <a:avLst>
                <a:gd name="adj1" fmla="val -61733"/>
                <a:gd name="adj2" fmla="val 86468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4079777" y="3324012"/>
          <a:ext cx="4170665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Округлена прямокутна виноска 36"/>
          <p:cNvSpPr/>
          <p:nvPr/>
        </p:nvSpPr>
        <p:spPr>
          <a:xfrm>
            <a:off x="4125438" y="3861048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6</a:t>
            </a:r>
          </a:p>
        </p:txBody>
      </p:sp>
      <p:grpSp>
        <p:nvGrpSpPr>
          <p:cNvPr id="34" name="Групувати 33"/>
          <p:cNvGrpSpPr/>
          <p:nvPr/>
        </p:nvGrpSpPr>
        <p:grpSpPr>
          <a:xfrm>
            <a:off x="5903534" y="5452221"/>
            <a:ext cx="2466364" cy="1322936"/>
            <a:chOff x="4379534" y="5452221"/>
            <a:chExt cx="2466364" cy="1322936"/>
          </a:xfrm>
        </p:grpSpPr>
        <p:pic>
          <p:nvPicPr>
            <p:cNvPr id="35" name="Рисунок 34" descr="x_4399ebe3.jpg"/>
            <p:cNvPicPr/>
            <p:nvPr/>
          </p:nvPicPr>
          <p:blipFill>
            <a:blip r:embed="rId9" cstate="print"/>
            <a:srcRect b="21277"/>
            <a:stretch>
              <a:fillRect/>
            </a:stretch>
          </p:blipFill>
          <p:spPr>
            <a:xfrm>
              <a:off x="4754492" y="5452221"/>
              <a:ext cx="2091406" cy="1322936"/>
            </a:xfrm>
            <a:prstGeom prst="rect">
              <a:avLst/>
            </a:prstGeom>
          </p:spPr>
        </p:pic>
        <p:sp>
          <p:nvSpPr>
            <p:cNvPr id="36" name="Округлена прямокутна виноска 37"/>
            <p:cNvSpPr/>
            <p:nvPr/>
          </p:nvSpPr>
          <p:spPr>
            <a:xfrm>
              <a:off x="4379534" y="5678926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6</a:t>
              </a:r>
            </a:p>
          </p:txBody>
        </p:sp>
      </p:grpSp>
      <p:graphicFrame>
        <p:nvGraphicFramePr>
          <p:cNvPr id="37" name="Таблиця 36"/>
          <p:cNvGraphicFramePr>
            <a:graphicFrameLocks noGrp="1"/>
          </p:cNvGraphicFramePr>
          <p:nvPr>
            <p:extLst/>
          </p:nvPr>
        </p:nvGraphicFramePr>
        <p:xfrm>
          <a:off x="4628192" y="3789040"/>
          <a:ext cx="2619937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Округлена прямокутна виноска 40"/>
          <p:cNvSpPr/>
          <p:nvPr/>
        </p:nvSpPr>
        <p:spPr>
          <a:xfrm>
            <a:off x="4655840" y="4293096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39" name="Групувати 38"/>
          <p:cNvGrpSpPr/>
          <p:nvPr/>
        </p:nvGrpSpPr>
        <p:grpSpPr>
          <a:xfrm>
            <a:off x="8590249" y="4530128"/>
            <a:ext cx="2013698" cy="2146737"/>
            <a:chOff x="7066249" y="4530127"/>
            <a:chExt cx="2013698" cy="2146737"/>
          </a:xfrm>
        </p:grpSpPr>
        <p:pic>
          <p:nvPicPr>
            <p:cNvPr id="40" name="Рисунок 39" descr="http://kinofilmit.ru/uploads/posts/2011-12/i87k3rft1i.jpg"/>
            <p:cNvPicPr/>
            <p:nvPr/>
          </p:nvPicPr>
          <p:blipFill>
            <a:blip r:embed="rId10" cstate="print"/>
            <a:srcRect b="16552"/>
            <a:stretch>
              <a:fillRect/>
            </a:stretch>
          </p:blipFill>
          <p:spPr bwMode="auto">
            <a:xfrm>
              <a:off x="7282273" y="4530127"/>
              <a:ext cx="1797674" cy="214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Округлена прямокутна виноска 41"/>
            <p:cNvSpPr/>
            <p:nvPr/>
          </p:nvSpPr>
          <p:spPr>
            <a:xfrm>
              <a:off x="7066249" y="5092181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7</a:t>
              </a:r>
            </a:p>
          </p:txBody>
        </p:sp>
      </p:grpSp>
      <p:graphicFrame>
        <p:nvGraphicFramePr>
          <p:cNvPr id="42" name="Таблиця 41"/>
          <p:cNvGraphicFramePr>
            <a:graphicFrameLocks noGrp="1"/>
          </p:cNvGraphicFramePr>
          <p:nvPr>
            <p:extLst/>
          </p:nvPr>
        </p:nvGraphicFramePr>
        <p:xfrm>
          <a:off x="5122074" y="4260116"/>
          <a:ext cx="3629331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5164904" y="4753926"/>
          <a:ext cx="3134354" cy="48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Штрихова стрілка вправо 6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0193" y="5819555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745186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844" y="137112"/>
            <a:ext cx="4290312" cy="532820"/>
          </a:xfrm>
        </p:spPr>
        <p:txBody>
          <a:bodyPr>
            <a:noAutofit/>
          </a:bodyPr>
          <a:lstStyle/>
          <a:p>
            <a:pPr algn="ctr"/>
            <a:r>
              <a:rPr lang="uk-UA" sz="4400" dirty="0"/>
              <a:t>Повторення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>
          <a:xfrm>
            <a:off x="1835494" y="1130300"/>
            <a:ext cx="8521012" cy="5727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10800000">
            <a:off x="3844925" y="3000375"/>
            <a:ext cx="666750" cy="7080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4949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72505</TotalTime>
  <Words>636</Words>
  <Application>Microsoft Office PowerPoint</Application>
  <PresentationFormat>Широкоэкранный</PresentationFormat>
  <Paragraphs>288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Алгоритми з розгалуженням</vt:lpstr>
      <vt:lpstr>Доброго дня, діти! </vt:lpstr>
      <vt:lpstr>Презентация PowerPoint</vt:lpstr>
      <vt:lpstr>Презентация PowerPoint</vt:lpstr>
      <vt:lpstr>Презентация PowerPoint</vt:lpstr>
      <vt:lpstr>«Корзина – папка»</vt:lpstr>
      <vt:lpstr>Працюємо за комп’ютером і в комп'ютерному класі</vt:lpstr>
      <vt:lpstr>Розгадай кросворд</vt:lpstr>
      <vt:lpstr>Повторення</vt:lpstr>
      <vt:lpstr>Що таке алгоритм?</vt:lpstr>
      <vt:lpstr>Цікавинка</vt:lpstr>
      <vt:lpstr>Що таке блок-схема?</vt:lpstr>
      <vt:lpstr>Алгоритми з розгалуженням</vt:lpstr>
      <vt:lpstr>Сьогодні ви:</vt:lpstr>
      <vt:lpstr>Логічна розминка</vt:lpstr>
      <vt:lpstr>Логічне слідування</vt:lpstr>
      <vt:lpstr>Логічне слідування</vt:lpstr>
      <vt:lpstr>Логічне слідування</vt:lpstr>
      <vt:lpstr>Логічне слідування</vt:lpstr>
      <vt:lpstr>Логічне слідування</vt:lpstr>
      <vt:lpstr>Алгоритми з розгалуженням</vt:lpstr>
      <vt:lpstr>Запитання і завдання</vt:lpstr>
      <vt:lpstr>Алгоритми з розгалуженням</vt:lpstr>
      <vt:lpstr>Алгоритми з розгалуженням</vt:lpstr>
      <vt:lpstr>Презентация PowerPoint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Вікно програми Scratch</vt:lpstr>
      <vt:lpstr>Запуск програми Scratch</vt:lpstr>
      <vt:lpstr>Працюємо за комп’ютером</vt:lpstr>
      <vt:lpstr>Запитання і завдання</vt:lpstr>
      <vt:lpstr>Розгадайте кросворд</vt:lpstr>
      <vt:lpstr>Запитання і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PC</cp:lastModifiedBy>
  <cp:revision>840</cp:revision>
  <dcterms:created xsi:type="dcterms:W3CDTF">2016-06-06T19:48:43Z</dcterms:created>
  <dcterms:modified xsi:type="dcterms:W3CDTF">2018-02-06T08:26:19Z</dcterms:modified>
</cp:coreProperties>
</file>