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6" r:id="rId3"/>
    <p:sldId id="269" r:id="rId4"/>
    <p:sldId id="274" r:id="rId5"/>
    <p:sldId id="272" r:id="rId6"/>
    <p:sldId id="273" r:id="rId7"/>
    <p:sldId id="280" r:id="rId8"/>
    <p:sldId id="279" r:id="rId9"/>
    <p:sldId id="275" r:id="rId10"/>
    <p:sldId id="281" r:id="rId11"/>
    <p:sldId id="285" r:id="rId12"/>
    <p:sldId id="296" r:id="rId13"/>
    <p:sldId id="288" r:id="rId14"/>
    <p:sldId id="297" r:id="rId15"/>
    <p:sldId id="282" r:id="rId16"/>
    <p:sldId id="290" r:id="rId17"/>
    <p:sldId id="295" r:id="rId18"/>
    <p:sldId id="293" r:id="rId19"/>
    <p:sldId id="29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81CEA52-4FB0-45FF-A179-D8EA9F31609C}">
          <p14:sldIdLst>
            <p14:sldId id="258"/>
          </p14:sldIdLst>
        </p14:section>
        <p14:section name="Раздел без заголовка" id="{BAA39A49-AB9A-493B-8263-81C3617BE7B3}">
          <p14:sldIdLst>
            <p14:sldId id="266"/>
            <p14:sldId id="269"/>
            <p14:sldId id="274"/>
            <p14:sldId id="272"/>
            <p14:sldId id="273"/>
            <p14:sldId id="280"/>
            <p14:sldId id="279"/>
            <p14:sldId id="275"/>
          </p14:sldIdLst>
        </p14:section>
        <p14:section name="Раздел без заголовка" id="{6686D42E-3928-4419-9D98-0E26020330B9}">
          <p14:sldIdLst>
            <p14:sldId id="281"/>
            <p14:sldId id="285"/>
            <p14:sldId id="296"/>
            <p14:sldId id="288"/>
            <p14:sldId id="297"/>
            <p14:sldId id="282"/>
            <p14:sldId id="290"/>
            <p14:sldId id="295"/>
            <p14:sldId id="293"/>
            <p14:sldId id="294"/>
          </p14:sldIdLst>
        </p14:section>
        <p14:section name="Раздел без заголовка" id="{CC857981-6CDF-4583-A8A2-F2160954D43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74" autoAdjust="0"/>
  </p:normalViewPr>
  <p:slideViewPr>
    <p:cSldViewPr snapToGrid="0">
      <p:cViewPr varScale="1">
        <p:scale>
          <a:sx n="75" d="100"/>
          <a:sy n="75" d="100"/>
        </p:scale>
        <p:origin x="54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6.emf"/><Relationship Id="rId1" Type="http://schemas.openxmlformats.org/officeDocument/2006/relationships/image" Target="../media/image5.emf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чт 03.10.24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17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чт 03.10.24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623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чт 03.10.24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112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чт 03.10.24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923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чт 03.10.24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5174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чт 03.10.24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440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чт 03.10.24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39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чт 03.10.24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47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чт 03.10.24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492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чт 03.10.24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98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чт 03.10.24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728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чт 03.10.24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823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чт 03.10.24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010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чт 03.10.24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312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чт 03.10.24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445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чт 03.10.24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921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E4DA0-4149-4D13-A853-D82955443552}" type="datetimeFigureOut">
              <a:rPr lang="ru-RU" smtClean="0"/>
              <a:t>чт 03.10.24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88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vseosvita.ua/user/id762188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vseosvita.ua/user/id762188" TargetMode="External"/><Relationship Id="rId2" Type="http://schemas.openxmlformats.org/officeDocument/2006/relationships/hyperlink" Target="https://www.facebook.com/groups/469566153599151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hyperlink" Target="https://vseosvita.ua/user/id762188" TargetMode="External"/><Relationship Id="rId7" Type="http://schemas.openxmlformats.org/officeDocument/2006/relationships/image" Target="../media/image51.jpeg"/><Relationship Id="rId2" Type="http://schemas.openxmlformats.org/officeDocument/2006/relationships/hyperlink" Target="https://vseosvita.ua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fs06.vseosvita.ua/o/0601zicw-48fa.docx" TargetMode="External"/><Relationship Id="rId5" Type="http://schemas.openxmlformats.org/officeDocument/2006/relationships/hyperlink" Target="https://fs06.vseosvita.ua/o/0601zhkb-3e28.docx" TargetMode="External"/><Relationship Id="rId10" Type="http://schemas.openxmlformats.org/officeDocument/2006/relationships/image" Target="../media/image54.jpeg"/><Relationship Id="rId4" Type="http://schemas.openxmlformats.org/officeDocument/2006/relationships/hyperlink" Target="https://www.facebook.com/groups/469566153599151/user/100021264875634" TargetMode="External"/><Relationship Id="rId9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mon.gov.ua/npa/pro-zatverdzhennya-profesijnogo-standartu-vihovatel-zakladu-doshkilnoyi-osviti" TargetMode="External"/><Relationship Id="rId3" Type="http://schemas.openxmlformats.org/officeDocument/2006/relationships/hyperlink" Target="https://mon.gov.ua/ua/npa/shodo-metodichnih-rekomendacij-do-onovlenogo-bazovogo-komponenta-doshkilnoyi-osviti" TargetMode="External"/><Relationship Id="rId7" Type="http://schemas.openxmlformats.org/officeDocument/2006/relationships/hyperlink" Target="https://zakon.rada.gov.ua/laws/show/z0563-16" TargetMode="External"/><Relationship Id="rId2" Type="http://schemas.openxmlformats.org/officeDocument/2006/relationships/hyperlink" Target="https://mon.gov.ua/storage/app/media/rizne/2021/12.01/Pro_novu_redaktsiyu%20Bazovoho%20komponenta%20doshkilnoyi%20osvity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qe.gov.ua/law/postanova-kabinetu-ministriv-ukrain-52/" TargetMode="External"/><Relationship Id="rId5" Type="http://schemas.openxmlformats.org/officeDocument/2006/relationships/hyperlink" Target="https://zakon.rada.gov.ua/laws/show/z1649-22" TargetMode="External"/><Relationship Id="rId4" Type="http://schemas.openxmlformats.org/officeDocument/2006/relationships/hyperlink" Target="https://mon.gov.ua/storage/app/uploads/public/5d0/22c/59b/5d022c59be3c3201681800.pdf" TargetMode="External"/><Relationship Id="rId9" Type="http://schemas.openxmlformats.org/officeDocument/2006/relationships/hyperlink" Target="https://zakon.rada.gov.ua/laws/show/3788-20#Tex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osvita.diia.gov.ua/uploads/certificate/20240902/8gtmSi31-itByMq8FYRjKOAgjnxBRlWc-1725306928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6.emf"/><Relationship Id="rId18" Type="http://schemas.openxmlformats.org/officeDocument/2006/relationships/oleObject" Target="../embeddings/oleObject6.bin"/><Relationship Id="rId3" Type="http://schemas.openxmlformats.org/officeDocument/2006/relationships/image" Target="../media/image12.jpg"/><Relationship Id="rId21" Type="http://schemas.openxmlformats.org/officeDocument/2006/relationships/image" Target="../media/image10.emf"/><Relationship Id="rId7" Type="http://schemas.openxmlformats.org/officeDocument/2006/relationships/image" Target="../media/image16.jpeg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.bin"/><Relationship Id="rId20" Type="http://schemas.openxmlformats.org/officeDocument/2006/relationships/oleObject" Target="../embeddings/oleObject7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jpg"/><Relationship Id="rId11" Type="http://schemas.openxmlformats.org/officeDocument/2006/relationships/image" Target="../media/image5.emf"/><Relationship Id="rId5" Type="http://schemas.openxmlformats.org/officeDocument/2006/relationships/image" Target="../media/image14.jpeg"/><Relationship Id="rId15" Type="http://schemas.openxmlformats.org/officeDocument/2006/relationships/image" Target="../media/image7.emf"/><Relationship Id="rId23" Type="http://schemas.openxmlformats.org/officeDocument/2006/relationships/image" Target="../media/image11.emf"/><Relationship Id="rId10" Type="http://schemas.openxmlformats.org/officeDocument/2006/relationships/oleObject" Target="../embeddings/oleObject2.bin"/><Relationship Id="rId19" Type="http://schemas.openxmlformats.org/officeDocument/2006/relationships/image" Target="../media/image9.emf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oleObject" Target="../embeddings/oleObject4.bin"/><Relationship Id="rId22" Type="http://schemas.openxmlformats.org/officeDocument/2006/relationships/oleObject" Target="../embeddings/oleObject8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400629" cy="1613647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                                               </a:t>
            </a:r>
            <a:r>
              <a:rPr lang="uk-UA" sz="2000" b="1" dirty="0" smtClean="0"/>
              <a:t/>
            </a:r>
            <a:br>
              <a:rPr lang="uk-UA" sz="2000" b="1" dirty="0" smtClean="0"/>
            </a:br>
            <a:r>
              <a:rPr lang="uk-UA" sz="2000" b="1" dirty="0"/>
              <a:t> </a:t>
            </a:r>
            <a:r>
              <a:rPr lang="uk-UA" sz="2000" b="1" dirty="0" smtClean="0"/>
              <a:t>                                 </a:t>
            </a:r>
            <a:r>
              <a:rPr lang="en-US" sz="2000" b="1" dirty="0" smtClean="0"/>
              <a:t>  </a:t>
            </a:r>
            <a:r>
              <a:rPr lang="uk-UA" sz="2000" b="1" dirty="0" smtClean="0"/>
              <a:t> </a:t>
            </a:r>
            <a:r>
              <a:rPr lang="uk-UA" sz="2000" b="1" dirty="0" smtClean="0">
                <a:solidFill>
                  <a:schemeClr val="tx1"/>
                </a:solidFill>
              </a:rPr>
              <a:t>Прилуцький заклад дошкільної освіти </a:t>
            </a:r>
            <a:r>
              <a:rPr lang="uk-UA" sz="2000" b="1" dirty="0">
                <a:solidFill>
                  <a:schemeClr val="tx1"/>
                </a:solidFill>
              </a:rPr>
              <a:t>(ясла-садок)</a:t>
            </a:r>
            <a:r>
              <a:rPr lang="ru-RU" sz="2000" b="1" dirty="0">
                <a:solidFill>
                  <a:schemeClr val="tx1"/>
                </a:solidFill>
              </a:rPr>
              <a:t/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uk-UA" sz="2000" b="1" dirty="0">
                <a:solidFill>
                  <a:schemeClr val="tx1"/>
                </a:solidFill>
              </a:rPr>
              <a:t>    </a:t>
            </a:r>
            <a:r>
              <a:rPr lang="uk-UA" sz="2000" b="1" dirty="0" smtClean="0">
                <a:solidFill>
                  <a:schemeClr val="tx1"/>
                </a:solidFill>
              </a:rPr>
              <a:t>          </a:t>
            </a:r>
            <a:r>
              <a:rPr lang="en-US" sz="2000" b="1" dirty="0" smtClean="0">
                <a:solidFill>
                  <a:schemeClr val="tx1"/>
                </a:solidFill>
              </a:rPr>
              <a:t>                                     </a:t>
            </a:r>
            <a:r>
              <a:rPr lang="uk-UA" sz="2000" b="1" dirty="0" smtClean="0">
                <a:solidFill>
                  <a:schemeClr val="tx1"/>
                </a:solidFill>
              </a:rPr>
              <a:t>комбінованого </a:t>
            </a:r>
            <a:r>
              <a:rPr lang="uk-UA" sz="2000" b="1" dirty="0">
                <a:solidFill>
                  <a:schemeClr val="tx1"/>
                </a:solidFill>
              </a:rPr>
              <a:t>типу № 26</a:t>
            </a:r>
            <a:r>
              <a:rPr lang="ru-RU" sz="2000" b="1" dirty="0">
                <a:solidFill>
                  <a:schemeClr val="tx1"/>
                </a:solidFill>
              </a:rPr>
              <a:t/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uk-UA" sz="2000" b="1" dirty="0">
                <a:solidFill>
                  <a:schemeClr val="tx1"/>
                </a:solidFill>
              </a:rPr>
              <a:t>   </a:t>
            </a:r>
            <a:r>
              <a:rPr lang="uk-UA" sz="2000" b="1" dirty="0" smtClean="0">
                <a:solidFill>
                  <a:schemeClr val="tx1"/>
                </a:solidFill>
              </a:rPr>
              <a:t>           </a:t>
            </a:r>
            <a:r>
              <a:rPr lang="en-US" sz="2000" b="1" dirty="0" smtClean="0">
                <a:solidFill>
                  <a:schemeClr val="tx1"/>
                </a:solidFill>
              </a:rPr>
              <a:t>                 </a:t>
            </a:r>
            <a:r>
              <a:rPr lang="uk-UA" sz="2000" b="1" dirty="0" smtClean="0">
                <a:solidFill>
                  <a:schemeClr val="tx1"/>
                </a:solidFill>
              </a:rPr>
              <a:t>   </a:t>
            </a:r>
            <a:r>
              <a:rPr lang="uk-UA" sz="2000" b="1" dirty="0">
                <a:solidFill>
                  <a:schemeClr val="tx1"/>
                </a:solidFill>
              </a:rPr>
              <a:t>Прилуцької міської </a:t>
            </a:r>
            <a:r>
              <a:rPr lang="uk-UA" sz="2000" b="1" dirty="0" smtClean="0">
                <a:solidFill>
                  <a:schemeClr val="tx1"/>
                </a:solidFill>
              </a:rPr>
              <a:t>ради 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uk-UA" sz="2000" b="1" dirty="0" smtClean="0">
                <a:solidFill>
                  <a:schemeClr val="tx1"/>
                </a:solidFill>
              </a:rPr>
              <a:t>Чернігівської </a:t>
            </a:r>
            <a:r>
              <a:rPr lang="uk-UA" sz="2000" b="1" dirty="0">
                <a:solidFill>
                  <a:schemeClr val="tx1"/>
                </a:solidFill>
              </a:rPr>
              <a:t>області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uk-UA" dirty="0"/>
              <a:t> 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0648" y="1613647"/>
            <a:ext cx="5667128" cy="4633724"/>
          </a:xfrm>
        </p:spPr>
        <p:txBody>
          <a:bodyPr>
            <a:normAutofit fontScale="25000" lnSpcReduction="20000"/>
          </a:bodyPr>
          <a:lstStyle/>
          <a:p>
            <a:endParaRPr lang="uk-UA" b="1" dirty="0" smtClean="0"/>
          </a:p>
          <a:p>
            <a:pPr marL="0" indent="0">
              <a:buNone/>
            </a:pPr>
            <a:r>
              <a:rPr lang="uk-UA" sz="6200" dirty="0" smtClean="0"/>
              <a:t>                    </a:t>
            </a:r>
            <a:r>
              <a:rPr lang="en-US" sz="6200" dirty="0" smtClean="0"/>
              <a:t>        </a:t>
            </a:r>
            <a:r>
              <a:rPr lang="uk-UA" sz="6200" dirty="0" smtClean="0"/>
              <a:t>  </a:t>
            </a:r>
            <a:r>
              <a:rPr lang="uk-UA" sz="9600" dirty="0" smtClean="0">
                <a:solidFill>
                  <a:schemeClr val="accent2"/>
                </a:solidFill>
              </a:rPr>
              <a:t>ПОРТФОЛІО</a:t>
            </a:r>
            <a:endParaRPr lang="ru-RU" sz="96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uk-UA" sz="9600" dirty="0">
                <a:solidFill>
                  <a:schemeClr val="accent2"/>
                </a:solidFill>
              </a:rPr>
              <a:t> </a:t>
            </a:r>
            <a:r>
              <a:rPr lang="uk-UA" sz="9600" dirty="0" smtClean="0">
                <a:solidFill>
                  <a:schemeClr val="accent2"/>
                </a:solidFill>
              </a:rPr>
              <a:t> </a:t>
            </a:r>
            <a:r>
              <a:rPr lang="en-US" sz="9600" dirty="0" smtClean="0">
                <a:solidFill>
                  <a:schemeClr val="accent2"/>
                </a:solidFill>
              </a:rPr>
              <a:t>      </a:t>
            </a:r>
            <a:r>
              <a:rPr lang="uk-UA" sz="9600" dirty="0" smtClean="0">
                <a:solidFill>
                  <a:schemeClr val="accent2"/>
                </a:solidFill>
              </a:rPr>
              <a:t>  </a:t>
            </a:r>
            <a:r>
              <a:rPr lang="uk-UA" sz="9600" b="1" dirty="0" err="1">
                <a:solidFill>
                  <a:schemeClr val="accent2"/>
                </a:solidFill>
              </a:rPr>
              <a:t>Ушенко</a:t>
            </a:r>
            <a:r>
              <a:rPr lang="uk-UA" sz="9600" b="1" dirty="0">
                <a:solidFill>
                  <a:schemeClr val="accent2"/>
                </a:solidFill>
              </a:rPr>
              <a:t> </a:t>
            </a:r>
            <a:r>
              <a:rPr lang="uk-UA" sz="9600" b="1" dirty="0" smtClean="0">
                <a:solidFill>
                  <a:schemeClr val="accent2"/>
                </a:solidFill>
              </a:rPr>
              <a:t>Ірини </a:t>
            </a:r>
            <a:r>
              <a:rPr lang="uk-UA" sz="9600" b="1" dirty="0">
                <a:solidFill>
                  <a:schemeClr val="accent2"/>
                </a:solidFill>
              </a:rPr>
              <a:t>Миколаївни</a:t>
            </a:r>
            <a:endParaRPr lang="ru-RU" sz="96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uk-UA" sz="9600" dirty="0">
                <a:solidFill>
                  <a:schemeClr val="accent2"/>
                </a:solidFill>
              </a:rPr>
              <a:t>             </a:t>
            </a:r>
            <a:r>
              <a:rPr lang="uk-UA" sz="9600" dirty="0" smtClean="0">
                <a:solidFill>
                  <a:schemeClr val="accent2"/>
                </a:solidFill>
              </a:rPr>
              <a:t>      ВИХОВАТЕЛЯ</a:t>
            </a:r>
            <a:endParaRPr lang="en-US" sz="9600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sz="3600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8000" dirty="0">
                <a:solidFill>
                  <a:schemeClr val="accent2"/>
                </a:solidFill>
              </a:rPr>
              <a:t> </a:t>
            </a:r>
            <a:r>
              <a:rPr lang="en-US" sz="8000" dirty="0" smtClean="0">
                <a:solidFill>
                  <a:schemeClr val="accent2"/>
                </a:solidFill>
              </a:rPr>
              <a:t>                     </a:t>
            </a:r>
            <a:r>
              <a:rPr lang="uk-UA" sz="8000" u="sng" dirty="0">
                <a:solidFill>
                  <a:schemeClr val="accent2"/>
                </a:solidFill>
              </a:rPr>
              <a:t>Моє життєве кредо</a:t>
            </a:r>
            <a:r>
              <a:rPr lang="uk-UA" sz="8000" u="sng" dirty="0" smtClean="0">
                <a:solidFill>
                  <a:schemeClr val="accent2"/>
                </a:solidFill>
              </a:rPr>
              <a:t>:</a:t>
            </a:r>
            <a:r>
              <a:rPr lang="uk-UA" sz="8000" dirty="0" smtClean="0">
                <a:solidFill>
                  <a:schemeClr val="accent2"/>
                </a:solidFill>
              </a:rPr>
              <a:t/>
            </a:r>
            <a:br>
              <a:rPr lang="uk-UA" sz="8000" dirty="0" smtClean="0">
                <a:solidFill>
                  <a:schemeClr val="accent2"/>
                </a:solidFill>
              </a:rPr>
            </a:br>
            <a:r>
              <a:rPr lang="en-US" sz="8000" dirty="0" smtClean="0">
                <a:solidFill>
                  <a:schemeClr val="accent2"/>
                </a:solidFill>
              </a:rPr>
              <a:t>             </a:t>
            </a:r>
            <a:r>
              <a:rPr lang="ru-RU" sz="8000" b="1" dirty="0" smtClean="0">
                <a:solidFill>
                  <a:schemeClr val="tx1"/>
                </a:solidFill>
              </a:rPr>
              <a:t>« </a:t>
            </a:r>
            <a:r>
              <a:rPr lang="ru-RU" sz="8000" b="1" dirty="0">
                <a:solidFill>
                  <a:schemeClr val="tx1"/>
                </a:solidFill>
              </a:rPr>
              <a:t>Хай </a:t>
            </a:r>
            <a:r>
              <a:rPr lang="uk-UA" sz="8000" b="1" dirty="0">
                <a:solidFill>
                  <a:schemeClr val="tx1"/>
                </a:solidFill>
              </a:rPr>
              <a:t>оживає істина стара</a:t>
            </a:r>
            <a:r>
              <a:rPr lang="en-US" sz="8000" b="1" dirty="0">
                <a:solidFill>
                  <a:schemeClr val="tx1"/>
                </a:solidFill>
              </a:rPr>
              <a:t> </a:t>
            </a:r>
            <a:r>
              <a:rPr lang="uk-UA" sz="8000" b="1" dirty="0">
                <a:solidFill>
                  <a:schemeClr val="tx1"/>
                </a:solidFill>
              </a:rPr>
              <a:t>-</a:t>
            </a:r>
            <a:r>
              <a:rPr lang="en-US" sz="8000" b="1" dirty="0">
                <a:solidFill>
                  <a:schemeClr val="tx1"/>
                </a:solidFill>
              </a:rPr>
              <a:t/>
            </a:r>
            <a:br>
              <a:rPr lang="en-US" sz="8000" b="1" dirty="0">
                <a:solidFill>
                  <a:schemeClr val="tx1"/>
                </a:solidFill>
              </a:rPr>
            </a:br>
            <a:r>
              <a:rPr lang="en-US" sz="8000" b="1" dirty="0" smtClean="0">
                <a:solidFill>
                  <a:schemeClr val="tx1"/>
                </a:solidFill>
              </a:rPr>
              <a:t>           </a:t>
            </a:r>
            <a:r>
              <a:rPr lang="uk-UA" sz="8000" b="1" dirty="0" smtClean="0">
                <a:solidFill>
                  <a:schemeClr val="tx1"/>
                </a:solidFill>
              </a:rPr>
              <a:t> </a:t>
            </a:r>
            <a:r>
              <a:rPr lang="uk-UA" sz="8000" b="1" dirty="0">
                <a:solidFill>
                  <a:schemeClr val="tx1"/>
                </a:solidFill>
              </a:rPr>
              <a:t>людина починається з добра</a:t>
            </a:r>
            <a:r>
              <a:rPr lang="uk-UA" sz="8000" b="1" dirty="0" smtClean="0">
                <a:solidFill>
                  <a:schemeClr val="tx1"/>
                </a:solidFill>
              </a:rPr>
              <a:t>.»</a:t>
            </a:r>
            <a:endParaRPr lang="en-US" sz="8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8000" b="1" dirty="0">
                <a:solidFill>
                  <a:schemeClr val="accent2"/>
                </a:solidFill>
              </a:rPr>
              <a:t> </a:t>
            </a:r>
            <a:r>
              <a:rPr lang="en-US" sz="8000" b="1" dirty="0" smtClean="0">
                <a:solidFill>
                  <a:schemeClr val="accent2"/>
                </a:solidFill>
              </a:rPr>
              <a:t>          </a:t>
            </a:r>
            <a:endParaRPr lang="ru-RU" sz="8000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8000" b="1" dirty="0" smtClean="0">
                <a:solidFill>
                  <a:schemeClr val="accent2"/>
                </a:solidFill>
              </a:rPr>
              <a:t>                    </a:t>
            </a:r>
            <a:r>
              <a:rPr lang="uk-UA" sz="8000" u="sng" dirty="0" smtClean="0">
                <a:solidFill>
                  <a:schemeClr val="accent2"/>
                </a:solidFill>
              </a:rPr>
              <a:t>Моє педагогічне кредо : </a:t>
            </a:r>
          </a:p>
          <a:p>
            <a:pPr marL="0" indent="0">
              <a:buNone/>
            </a:pPr>
            <a:r>
              <a:rPr lang="en-US" sz="8000" b="1" dirty="0" smtClean="0">
                <a:solidFill>
                  <a:schemeClr val="tx1"/>
                </a:solidFill>
              </a:rPr>
              <a:t>   </a:t>
            </a:r>
            <a:r>
              <a:rPr lang="uk-UA" sz="8000" b="1" dirty="0" smtClean="0">
                <a:solidFill>
                  <a:schemeClr val="tx1"/>
                </a:solidFill>
              </a:rPr>
              <a:t>« </a:t>
            </a:r>
            <a:r>
              <a:rPr lang="uk-UA" sz="8000" b="1" dirty="0">
                <a:solidFill>
                  <a:schemeClr val="tx1"/>
                </a:solidFill>
              </a:rPr>
              <a:t>Кращий спосіб зробити дітей </a:t>
            </a:r>
            <a:r>
              <a:rPr lang="uk-UA" sz="8000" b="1" dirty="0" smtClean="0">
                <a:solidFill>
                  <a:schemeClr val="tx1"/>
                </a:solidFill>
              </a:rPr>
              <a:t>хорошими</a:t>
            </a:r>
            <a:endParaRPr lang="en-US" sz="8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8000" b="1" dirty="0">
                <a:solidFill>
                  <a:schemeClr val="tx1"/>
                </a:solidFill>
              </a:rPr>
              <a:t> </a:t>
            </a:r>
            <a:r>
              <a:rPr lang="en-US" sz="8000" b="1" dirty="0" smtClean="0">
                <a:solidFill>
                  <a:schemeClr val="tx1"/>
                </a:solidFill>
              </a:rPr>
              <a:t>     </a:t>
            </a:r>
            <a:r>
              <a:rPr lang="uk-UA" sz="8000" b="1" dirty="0" smtClean="0">
                <a:solidFill>
                  <a:schemeClr val="tx1"/>
                </a:solidFill>
              </a:rPr>
              <a:t> –</a:t>
            </a:r>
            <a:r>
              <a:rPr lang="en-US" sz="8000" b="1" dirty="0" smtClean="0">
                <a:solidFill>
                  <a:schemeClr val="tx1"/>
                </a:solidFill>
              </a:rPr>
              <a:t>  </a:t>
            </a:r>
            <a:r>
              <a:rPr lang="uk-UA" sz="8000" b="1" dirty="0" smtClean="0">
                <a:solidFill>
                  <a:schemeClr val="tx1"/>
                </a:solidFill>
              </a:rPr>
              <a:t>це</a:t>
            </a:r>
            <a:r>
              <a:rPr lang="en-US" sz="8000" b="1" dirty="0" smtClean="0">
                <a:solidFill>
                  <a:schemeClr val="tx1"/>
                </a:solidFill>
              </a:rPr>
              <a:t> </a:t>
            </a:r>
            <a:r>
              <a:rPr lang="uk-UA" sz="8000" b="1" dirty="0" smtClean="0">
                <a:solidFill>
                  <a:schemeClr val="tx1"/>
                </a:solidFill>
              </a:rPr>
              <a:t>зробити </a:t>
            </a:r>
            <a:r>
              <a:rPr lang="uk-UA" sz="8000" b="1" dirty="0">
                <a:solidFill>
                  <a:schemeClr val="tx1"/>
                </a:solidFill>
              </a:rPr>
              <a:t>їх щасливими.»</a:t>
            </a:r>
            <a:endParaRPr lang="ru-RU" sz="8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uk-UA" sz="8000" b="1" dirty="0" smtClean="0"/>
          </a:p>
          <a:p>
            <a:endParaRPr lang="uk-UA" sz="8000" b="1" dirty="0"/>
          </a:p>
          <a:p>
            <a:pPr marL="0" indent="0">
              <a:buNone/>
            </a:pPr>
            <a:r>
              <a:rPr lang="uk-UA" sz="8000" b="1" dirty="0" smtClean="0"/>
              <a:t>                               </a:t>
            </a:r>
            <a:r>
              <a:rPr lang="uk-UA" sz="8000" b="1" dirty="0" smtClean="0">
                <a:solidFill>
                  <a:schemeClr val="tx1"/>
                </a:solidFill>
              </a:rPr>
              <a:t>Прилуки 202</a:t>
            </a:r>
            <a:r>
              <a:rPr lang="en-US" sz="8000" b="1" dirty="0" smtClean="0">
                <a:solidFill>
                  <a:schemeClr val="tx1"/>
                </a:solidFill>
              </a:rPr>
              <a:t>4</a:t>
            </a:r>
            <a:r>
              <a:rPr lang="uk-UA" sz="8000" b="1" dirty="0" smtClean="0">
                <a:solidFill>
                  <a:schemeClr val="tx1"/>
                </a:solidFill>
              </a:rPr>
              <a:t> р.                                     </a:t>
            </a:r>
          </a:p>
          <a:p>
            <a:pPr marL="0" indent="0">
              <a:buNone/>
            </a:pPr>
            <a:r>
              <a:rPr lang="uk-UA" sz="8000" dirty="0"/>
              <a:t> </a:t>
            </a:r>
            <a:r>
              <a:rPr lang="uk-UA" sz="8000" dirty="0" smtClean="0"/>
              <a:t>  </a:t>
            </a:r>
            <a:r>
              <a:rPr lang="en-US" sz="8000" dirty="0" smtClean="0"/>
              <a:t>  </a:t>
            </a:r>
            <a:r>
              <a:rPr lang="uk-UA" sz="8000" dirty="0" smtClean="0"/>
              <a:t>                                       </a:t>
            </a:r>
            <a:r>
              <a:rPr lang="en-US" sz="8000" dirty="0" smtClean="0"/>
              <a:t>                                </a:t>
            </a:r>
            <a:r>
              <a:rPr lang="uk-UA" sz="8000" dirty="0" smtClean="0"/>
              <a:t>   </a:t>
            </a:r>
            <a:r>
              <a:rPr lang="uk-UA" sz="3500" dirty="0" smtClean="0"/>
              <a:t>                       </a:t>
            </a:r>
            <a:r>
              <a:rPr lang="en-US" sz="3500" dirty="0" smtClean="0"/>
              <a:t>                                                                                        </a:t>
            </a:r>
            <a:r>
              <a:rPr lang="uk-UA" sz="3500" dirty="0" smtClean="0"/>
              <a:t>                                                                     </a:t>
            </a:r>
            <a:r>
              <a:rPr lang="en-US" sz="3500" dirty="0" smtClean="0"/>
              <a:t>                                                </a:t>
            </a:r>
            <a:endParaRPr lang="ru-RU" sz="3500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7776" y="1519051"/>
            <a:ext cx="3262853" cy="472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782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1468100" cy="1092200"/>
          </a:xfrm>
        </p:spPr>
        <p:txBody>
          <a:bodyPr>
            <a:normAutofit fontScale="90000"/>
          </a:bodyPr>
          <a:lstStyle/>
          <a:p>
            <a:r>
              <a:rPr lang="uk-UA" sz="3200" dirty="0" smtClean="0">
                <a:solidFill>
                  <a:schemeClr val="tx1"/>
                </a:solidFill>
              </a:rPr>
              <a:t>                          Педагогічний вектор:</a:t>
            </a:r>
            <a:br>
              <a:rPr lang="uk-UA" sz="3200" dirty="0" smtClean="0">
                <a:solidFill>
                  <a:schemeClr val="tx1"/>
                </a:solidFill>
              </a:rPr>
            </a:br>
            <a:r>
              <a:rPr lang="uk-UA" sz="3200" dirty="0" smtClean="0">
                <a:solidFill>
                  <a:schemeClr val="tx1"/>
                </a:solidFill>
              </a:rPr>
              <a:t>  « Коректурні таблиці Н. Гавриш у</a:t>
            </a:r>
            <a:r>
              <a:rPr lang="uk-UA" sz="3200" dirty="0">
                <a:solidFill>
                  <a:schemeClr val="tx1"/>
                </a:solidFill>
              </a:rPr>
              <a:t> </a:t>
            </a:r>
            <a:r>
              <a:rPr lang="uk-UA" sz="3200" dirty="0" smtClean="0">
                <a:solidFill>
                  <a:schemeClr val="tx1"/>
                </a:solidFill>
              </a:rPr>
              <a:t>сучасній дошкільній освіті»</a:t>
            </a:r>
            <a:r>
              <a:rPr lang="uk-UA" sz="3200" b="1" dirty="0" smtClean="0"/>
              <a:t/>
            </a:r>
            <a:br>
              <a:rPr lang="uk-UA" sz="3200" b="1" dirty="0" smtClean="0"/>
            </a:br>
            <a:endParaRPr lang="ru-RU" sz="32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3099" y="1181100"/>
            <a:ext cx="3797301" cy="419100"/>
          </a:xfrm>
        </p:spPr>
        <p:txBody>
          <a:bodyPr>
            <a:normAutofit fontScale="25000" lnSpcReduction="20000"/>
          </a:bodyPr>
          <a:lstStyle/>
          <a:p>
            <a:r>
              <a:rPr lang="uk-UA" sz="1800" b="0" dirty="0" smtClean="0"/>
              <a:t>     </a:t>
            </a:r>
          </a:p>
          <a:p>
            <a:endParaRPr lang="uk-UA" sz="1800" b="0" dirty="0" smtClean="0"/>
          </a:p>
          <a:p>
            <a:r>
              <a:rPr lang="uk-UA" sz="5600" b="0" dirty="0" smtClean="0"/>
              <a:t> </a:t>
            </a:r>
            <a:r>
              <a:rPr lang="uk-UA" sz="6400" b="0" dirty="0" smtClean="0"/>
              <a:t>Початок роботи: 2019 рік                                </a:t>
            </a:r>
            <a:endParaRPr lang="ru-RU" sz="6400" b="0" dirty="0" smtClean="0"/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127000" y="1422400"/>
            <a:ext cx="6222254" cy="510923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uk-UA" b="1" dirty="0" smtClean="0"/>
              <a:t>                                </a:t>
            </a:r>
            <a:endParaRPr lang="ru-RU" dirty="0"/>
          </a:p>
          <a:p>
            <a:pPr marL="0" indent="0">
              <a:buNone/>
            </a:pPr>
            <a:r>
              <a:rPr lang="uk-UA" sz="6400" b="1" dirty="0"/>
              <a:t>Мета: </a:t>
            </a:r>
            <a:r>
              <a:rPr lang="uk-UA" sz="6400" dirty="0"/>
              <a:t>розширити і поповнити базу методичного матеріалу, дидактичних посібників з питання, пропагувати практичний досвід  серед колег. Удосконалювати педагогічну майстерність. Створювати </a:t>
            </a:r>
            <a:r>
              <a:rPr lang="uk-UA" sz="6400" dirty="0" smtClean="0"/>
              <a:t>емоційну </a:t>
            </a:r>
            <a:r>
              <a:rPr lang="uk-UA" sz="6400" dirty="0"/>
              <a:t>позитивну творчу атмосферу на заняттях . Виявити природні нахили та здібності, обдарування у </a:t>
            </a:r>
            <a:r>
              <a:rPr lang="uk-UA" sz="6400" dirty="0" smtClean="0"/>
              <a:t>дітей.</a:t>
            </a:r>
            <a:r>
              <a:rPr lang="ru-RU" sz="6400" dirty="0"/>
              <a:t> </a:t>
            </a:r>
            <a:r>
              <a:rPr lang="uk-UA" sz="6400" dirty="0" smtClean="0"/>
              <a:t>Формувати </a:t>
            </a:r>
            <a:r>
              <a:rPr lang="uk-UA" sz="6400" dirty="0"/>
              <a:t>у дітей позитивне ставлення, почуття впевненості у своїх можливостях. </a:t>
            </a:r>
            <a:endParaRPr lang="ru-RU" sz="6400" dirty="0"/>
          </a:p>
          <a:p>
            <a:pPr marL="0" indent="0">
              <a:buNone/>
            </a:pPr>
            <a:r>
              <a:rPr lang="uk-UA" sz="6400" b="1" dirty="0"/>
              <a:t>Завдання:</a:t>
            </a:r>
            <a:r>
              <a:rPr lang="uk-UA" sz="6400" dirty="0"/>
              <a:t> розвивати пізнавальну, мовленнєву та інтелектуальну активність, емоційну та зорову чутливість, образне мислення, уяву, фантазію.</a:t>
            </a:r>
            <a:endParaRPr lang="ru-RU" sz="6400" dirty="0"/>
          </a:p>
          <a:p>
            <a:pPr marL="0" indent="0">
              <a:buNone/>
            </a:pPr>
            <a:r>
              <a:rPr lang="uk-UA" sz="6400" dirty="0"/>
              <a:t>Продовжувати формувати навички вільного спілкування з однолітками. Вчити дітей технічним прийомам складання розповідей використовуючи коректурні таблиці </a:t>
            </a:r>
            <a:r>
              <a:rPr lang="uk-UA" sz="6400" dirty="0" err="1"/>
              <a:t>Н.Гавриш</a:t>
            </a:r>
            <a:r>
              <a:rPr lang="uk-UA" sz="6400" dirty="0"/>
              <a:t>.</a:t>
            </a:r>
            <a:endParaRPr lang="ru-RU" sz="6400" dirty="0"/>
          </a:p>
          <a:p>
            <a:pPr marL="0" indent="0">
              <a:buNone/>
            </a:pPr>
            <a:r>
              <a:rPr lang="uk-UA" sz="6400" dirty="0"/>
              <a:t>Формувати у дітей комунікативні здібності.</a:t>
            </a:r>
            <a:endParaRPr lang="ru-RU" sz="6400" dirty="0"/>
          </a:p>
          <a:p>
            <a:pPr marL="0" indent="0">
              <a:buNone/>
            </a:pPr>
            <a:r>
              <a:rPr lang="uk-UA" sz="6400" dirty="0"/>
              <a:t>Виховувати партнерські відносини, взаємодопомогу.</a:t>
            </a:r>
            <a:endParaRPr lang="ru-RU" sz="6400" dirty="0"/>
          </a:p>
          <a:p>
            <a:pPr marL="0" indent="0">
              <a:buNone/>
            </a:pPr>
            <a:r>
              <a:rPr lang="uk-UA" sz="6400" b="1" dirty="0"/>
              <a:t> Методи і прийоми: </a:t>
            </a:r>
            <a:r>
              <a:rPr lang="uk-UA" sz="6400" dirty="0" smtClean="0"/>
              <a:t>використання </a:t>
            </a:r>
            <a:r>
              <a:rPr lang="uk-UA" sz="6400" dirty="0"/>
              <a:t>коректурних таблиць</a:t>
            </a:r>
            <a:r>
              <a:rPr lang="uk-UA" sz="6400" b="1" dirty="0"/>
              <a:t> </a:t>
            </a:r>
            <a:r>
              <a:rPr lang="uk-UA" sz="6400" dirty="0"/>
              <a:t>асоціація, порівняння, фантазування, </a:t>
            </a:r>
            <a:r>
              <a:rPr lang="uk-UA" sz="6400" dirty="0" smtClean="0"/>
              <a:t>уявлення</a:t>
            </a:r>
            <a:r>
              <a:rPr lang="uk-UA" sz="6400" dirty="0"/>
              <a:t>.</a:t>
            </a:r>
            <a:endParaRPr lang="ru-RU" dirty="0"/>
          </a:p>
          <a:p>
            <a:pPr marL="0" indent="0">
              <a:buNone/>
            </a:pPr>
            <a:r>
              <a:rPr lang="uk-UA" dirty="0"/>
              <a:t> </a:t>
            </a:r>
            <a:endParaRPr lang="ru-RU" dirty="0"/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5977217" y="6042025"/>
            <a:ext cx="5770283" cy="638175"/>
          </a:xfrm>
        </p:spPr>
        <p:txBody>
          <a:bodyPr/>
          <a:lstStyle/>
          <a:p>
            <a:r>
              <a:rPr lang="uk-UA" sz="1800" dirty="0" smtClean="0"/>
              <a:t>Фрагмент інтегрованої пізнавальної діяльності :</a:t>
            </a:r>
          </a:p>
          <a:p>
            <a:r>
              <a:rPr lang="uk-UA" sz="1800" dirty="0" smtClean="0"/>
              <a:t> « Зимова подорож»</a:t>
            </a:r>
            <a:endParaRPr lang="ru-RU" sz="18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254" y="1443553"/>
            <a:ext cx="4429774" cy="4340225"/>
          </a:xfrm>
        </p:spPr>
      </p:pic>
    </p:spTree>
    <p:extLst>
      <p:ext uri="{BB962C8B-B14F-4D97-AF65-F5344CB8AC3E}">
        <p14:creationId xmlns:p14="http://schemas.microsoft.com/office/powerpoint/2010/main" val="236844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235871"/>
              </p:ext>
            </p:extLst>
          </p:nvPr>
        </p:nvGraphicFramePr>
        <p:xfrm>
          <a:off x="228597" y="665704"/>
          <a:ext cx="11531602" cy="60496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6274">
                  <a:extLst>
                    <a:ext uri="{9D8B030D-6E8A-4147-A177-3AD203B41FA5}">
                      <a16:colId xmlns:a16="http://schemas.microsoft.com/office/drawing/2014/main" val="1990611691"/>
                    </a:ext>
                  </a:extLst>
                </a:gridCol>
                <a:gridCol w="7641729">
                  <a:extLst>
                    <a:ext uri="{9D8B030D-6E8A-4147-A177-3AD203B41FA5}">
                      <a16:colId xmlns:a16="http://schemas.microsoft.com/office/drawing/2014/main" val="3983520171"/>
                    </a:ext>
                  </a:extLst>
                </a:gridCol>
                <a:gridCol w="1908382">
                  <a:extLst>
                    <a:ext uri="{9D8B030D-6E8A-4147-A177-3AD203B41FA5}">
                      <a16:colId xmlns:a16="http://schemas.microsoft.com/office/drawing/2014/main" val="1674277925"/>
                    </a:ext>
                  </a:extLst>
                </a:gridCol>
                <a:gridCol w="1495217">
                  <a:extLst>
                    <a:ext uri="{9D8B030D-6E8A-4147-A177-3AD203B41FA5}">
                      <a16:colId xmlns:a16="http://schemas.microsoft.com/office/drawing/2014/main" val="4226970214"/>
                    </a:ext>
                  </a:extLst>
                </a:gridCol>
              </a:tblGrid>
              <a:tr h="3626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№ </a:t>
                      </a: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700" baseline="0" dirty="0">
                          <a:effectLst/>
                        </a:rPr>
                        <a:t>               </a:t>
                      </a:r>
                      <a:r>
                        <a:rPr lang="uk-UA" sz="1600" baseline="0" dirty="0">
                          <a:effectLst/>
                        </a:rPr>
                        <a:t>План роботи</a:t>
                      </a:r>
                      <a:endParaRPr lang="ru-RU" sz="16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>
                          <a:effectLst/>
                        </a:rPr>
                        <a:t>Форми роботи</a:t>
                      </a:r>
                      <a:endParaRPr lang="ru-RU" sz="14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>
                          <a:effectLst/>
                        </a:rPr>
                        <a:t>Рік роботи</a:t>
                      </a:r>
                      <a:endParaRPr lang="ru-RU" sz="14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extLst>
                  <a:ext uri="{0D108BD9-81ED-4DB2-BD59-A6C34878D82A}">
                    <a16:rowId xmlns:a16="http://schemas.microsoft.com/office/drawing/2014/main" val="629567881"/>
                  </a:ext>
                </a:extLst>
              </a:tr>
              <a:tr h="17529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1.</a:t>
                      </a: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Ознайомитися з методикою </a:t>
                      </a:r>
                      <a:r>
                        <a:rPr lang="uk-UA" sz="1400" baseline="0" dirty="0" err="1">
                          <a:effectLst/>
                        </a:rPr>
                        <a:t>Н.Гавриш</a:t>
                      </a:r>
                      <a:r>
                        <a:rPr lang="uk-UA" sz="1400" baseline="0" dirty="0">
                          <a:effectLst/>
                        </a:rPr>
                        <a:t> 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« Калейдоскоп інформаційно-ігрової творчості дітей» методичні рекомендації щодо використання коректурних таблиць /   Н. Гавриш,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О. </a:t>
                      </a:r>
                      <a:r>
                        <a:rPr lang="uk-UA" sz="1400" baseline="0" dirty="0" smtClean="0">
                          <a:effectLst/>
                        </a:rPr>
                        <a:t>Безсонова</a:t>
                      </a:r>
                      <a:r>
                        <a:rPr lang="uk-UA" sz="1400" baseline="0" dirty="0">
                          <a:effectLst/>
                        </a:rPr>
                        <a:t>/  Коректурні таблиці , як стимул пізнавальної активності дошкільників « Вихователь-методист»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12/2012 ст.60 Коректурні таблиці ,як 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Засіб стимулювання креативності дітей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« Вихователь-методист» 09/2012 ст.34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Підбір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теоретичного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матеріалу</a:t>
                      </a: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>
                          <a:effectLst/>
                        </a:rPr>
                        <a:t>2019-2020н.р.</a:t>
                      </a:r>
                      <a:endParaRPr lang="ru-RU" sz="14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extLst>
                  <a:ext uri="{0D108BD9-81ED-4DB2-BD59-A6C34878D82A}">
                    <a16:rowId xmlns:a16="http://schemas.microsoft.com/office/drawing/2014/main" val="3605801140"/>
                  </a:ext>
                </a:extLst>
              </a:tr>
              <a:tr h="9168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>
                          <a:effectLst/>
                        </a:rPr>
                        <a:t>2.</a:t>
                      </a:r>
                      <a:endParaRPr lang="ru-RU" sz="14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-Розширити і поповнити базу методичного матеріалу, дидактичних посібників з </a:t>
                      </a:r>
                      <a:r>
                        <a:rPr lang="uk-UA" sz="1400" baseline="0" dirty="0" smtClean="0">
                          <a:effectLst/>
                        </a:rPr>
                        <a:t>питання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Використання коректурних таблиць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Використання коректурних </a:t>
                      </a:r>
                      <a:r>
                        <a:rPr lang="uk-UA" sz="1400" baseline="0" dirty="0" smtClean="0">
                          <a:effectLst/>
                        </a:rPr>
                        <a:t>таблиць</a:t>
                      </a:r>
                      <a:endParaRPr lang="ru-RU" sz="1400" baseline="0" dirty="0">
                        <a:effectLst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Ігри,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заняття</a:t>
                      </a:r>
                      <a:r>
                        <a:rPr lang="uk-UA" sz="1400" baseline="0" dirty="0" smtClean="0">
                          <a:effectLst/>
                        </a:rPr>
                        <a:t>,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Відкритий показ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Педагогічна рада</a:t>
                      </a: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2019-2020н.р.</a:t>
                      </a: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extLst>
                  <a:ext uri="{0D108BD9-81ED-4DB2-BD59-A6C34878D82A}">
                    <a16:rowId xmlns:a16="http://schemas.microsoft.com/office/drawing/2014/main" val="974826677"/>
                  </a:ext>
                </a:extLst>
              </a:tr>
              <a:tr h="6876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>
                          <a:effectLst/>
                        </a:rPr>
                        <a:t>3.</a:t>
                      </a:r>
                      <a:endParaRPr lang="ru-RU" sz="14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Поповнити базу дидактичних посібників з питання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Використання коректурних таблиць в роботі з дітьми четвертого року </a:t>
                      </a:r>
                      <a:r>
                        <a:rPr lang="uk-UA" sz="1400" baseline="0" dirty="0" smtClean="0">
                          <a:effectLst/>
                        </a:rPr>
                        <a:t>життя</a:t>
                      </a:r>
                      <a:endParaRPr lang="ru-RU" sz="1400" baseline="0" dirty="0">
                        <a:effectLst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 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День відкритих дверей для батьків</a:t>
                      </a: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>
                          <a:effectLst/>
                        </a:rPr>
                        <a:t>2020-2021 н.р</a:t>
                      </a:r>
                      <a:endParaRPr lang="ru-RU" sz="14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extLst>
                  <a:ext uri="{0D108BD9-81ED-4DB2-BD59-A6C34878D82A}">
                    <a16:rowId xmlns:a16="http://schemas.microsoft.com/office/drawing/2014/main" val="2065674670"/>
                  </a:ext>
                </a:extLst>
              </a:tr>
              <a:tr h="6660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4.</a:t>
                      </a: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Поповнити базу дидактичних посібників з </a:t>
                      </a:r>
                      <a:r>
                        <a:rPr lang="uk-UA" sz="1400" baseline="0" dirty="0" smtClean="0">
                          <a:effectLst/>
                        </a:rPr>
                        <a:t>питання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Використання коректурних таблиць в роботі з дітьми п</a:t>
                      </a:r>
                      <a:r>
                        <a:rPr lang="ru-RU" sz="1400" baseline="0" dirty="0">
                          <a:effectLst/>
                        </a:rPr>
                        <a:t>’</a:t>
                      </a:r>
                      <a:r>
                        <a:rPr lang="uk-UA" sz="1400" baseline="0" dirty="0" err="1">
                          <a:effectLst/>
                        </a:rPr>
                        <a:t>ятого</a:t>
                      </a:r>
                      <a:r>
                        <a:rPr lang="uk-UA" sz="1400" baseline="0" dirty="0">
                          <a:effectLst/>
                        </a:rPr>
                        <a:t> року життя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 </a:t>
                      </a: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 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 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 </a:t>
                      </a: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>
                          <a:effectLst/>
                        </a:rPr>
                        <a:t>2021-2022 н.р</a:t>
                      </a:r>
                      <a:endParaRPr lang="ru-RU" sz="14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extLst>
                  <a:ext uri="{0D108BD9-81ED-4DB2-BD59-A6C34878D82A}">
                    <a16:rowId xmlns:a16="http://schemas.microsoft.com/office/drawing/2014/main" val="1955041128"/>
                  </a:ext>
                </a:extLst>
              </a:tr>
              <a:tr h="14962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5.</a:t>
                      </a: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 - </a:t>
                      </a:r>
                      <a:r>
                        <a:rPr lang="uk-UA" sz="1400" baseline="0" dirty="0" smtClean="0">
                          <a:effectLst/>
                        </a:rPr>
                        <a:t> </a:t>
                      </a:r>
                      <a:r>
                        <a:rPr lang="uk-UA" sz="1400" baseline="0" dirty="0">
                          <a:effectLst/>
                        </a:rPr>
                        <a:t>Аналіз та узагальнення </a:t>
                      </a:r>
                      <a:r>
                        <a:rPr lang="uk-UA" sz="1400" baseline="0" dirty="0" smtClean="0">
                          <a:effectLst/>
                        </a:rPr>
                        <a:t>, </a:t>
                      </a:r>
                      <a:r>
                        <a:rPr lang="uk-UA" sz="1400" baseline="0" dirty="0">
                          <a:effectLst/>
                        </a:rPr>
                        <a:t>накопиченого досвіду з питання :</a:t>
                      </a:r>
                      <a:endParaRPr lang="ru-RU" sz="1400" baseline="0" dirty="0">
                        <a:effectLst/>
                      </a:endParaRPr>
                    </a:p>
                    <a:p>
                      <a:pPr marL="285750" indent="-2857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uk-UA" sz="1400" baseline="0" dirty="0" smtClean="0">
                          <a:effectLst/>
                        </a:rPr>
                        <a:t>Майстер клас :« </a:t>
                      </a:r>
                      <a:r>
                        <a:rPr lang="uk-UA" sz="1400" baseline="0" dirty="0">
                          <a:effectLst/>
                        </a:rPr>
                        <a:t>Розвиток інтелектуальної та мовленнєвої активності дошкільників застосовуючи коректурні таблиці </a:t>
                      </a:r>
                      <a:r>
                        <a:rPr lang="uk-UA" sz="1400" baseline="0" dirty="0" err="1" smtClean="0">
                          <a:effectLst/>
                        </a:rPr>
                        <a:t>Н.Гавриш</a:t>
                      </a:r>
                      <a:r>
                        <a:rPr lang="uk-UA" sz="1400" baseline="0" dirty="0" smtClean="0">
                          <a:effectLst/>
                        </a:rPr>
                        <a:t>.»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uk-UA" sz="1400" baseline="0" dirty="0" smtClean="0">
                          <a:effectLst/>
                        </a:rPr>
                        <a:t>Інформаційно- практична година «Коректурні таблиці для активного мовлення дошкільників»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uk-UA" sz="1400" baseline="0" dirty="0" smtClean="0">
                          <a:effectLst/>
                        </a:rPr>
                        <a:t>Інтегрована </a:t>
                      </a:r>
                      <a:r>
                        <a:rPr lang="uk-UA" sz="1400" baseline="0" dirty="0" err="1" smtClean="0">
                          <a:effectLst/>
                        </a:rPr>
                        <a:t>пізнавально</a:t>
                      </a:r>
                      <a:r>
                        <a:rPr lang="uk-UA" sz="1400" baseline="0" dirty="0" smtClean="0">
                          <a:effectLst/>
                        </a:rPr>
                        <a:t>-розвивальна діяльність дітей молодшого дошкільного віку </a:t>
                      </a:r>
                      <a:r>
                        <a:rPr lang="uk-UA" sz="1400" baseline="0" dirty="0">
                          <a:effectLst/>
                        </a:rPr>
                        <a:t>-       Творчий звіт</a:t>
                      </a: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 </a:t>
                      </a:r>
                      <a:endParaRPr lang="uk-UA" sz="1400" baseline="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uk-UA" sz="1400" baseline="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uk-UA" sz="1400" baseline="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 smtClean="0">
                          <a:effectLst/>
                        </a:rPr>
                        <a:t>Педагогічна рада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uk-UA" sz="1400" baseline="0" dirty="0" smtClean="0">
                        <a:effectLst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aseline="0" dirty="0" smtClean="0">
                          <a:effectLst/>
                        </a:rPr>
                        <a:t>Відкритий показ</a:t>
                      </a:r>
                      <a:endParaRPr lang="ru-RU" sz="1400" baseline="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2022-2023 </a:t>
                      </a:r>
                      <a:r>
                        <a:rPr lang="uk-UA" sz="1400" baseline="0" dirty="0" err="1" smtClean="0">
                          <a:effectLst/>
                        </a:rPr>
                        <a:t>н.р</a:t>
                      </a:r>
                      <a:endParaRPr lang="uk-UA" sz="1400" baseline="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uk-UA" sz="140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uk-UA" sz="140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uk-UA" sz="140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2023-2024 </a:t>
                      </a:r>
                      <a:r>
                        <a:rPr lang="uk-UA" sz="14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н.р</a:t>
                      </a:r>
                      <a:r>
                        <a:rPr lang="uk-UA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extLst>
                  <a:ext uri="{0D108BD9-81ED-4DB2-BD59-A6C34878D82A}">
                    <a16:rowId xmlns:a16="http://schemas.microsoft.com/office/drawing/2014/main" val="615426431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56982" y="82733"/>
            <a:ext cx="924933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alt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Перспективний план роботи з питання, над яким працюю</a:t>
            </a:r>
            <a:endParaRPr kumimoji="0" lang="ru-RU" alt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24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828" y="1781612"/>
            <a:ext cx="1035468" cy="10570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11096"/>
            <a:ext cx="10841566" cy="752503"/>
          </a:xfrm>
        </p:spPr>
        <p:txBody>
          <a:bodyPr>
            <a:normAutofit fontScale="90000"/>
          </a:bodyPr>
          <a:lstStyle/>
          <a:p>
            <a:pPr lvl="0" defTabSz="914400">
              <a:spcBef>
                <a:spcPts val="0"/>
              </a:spcBef>
            </a:pPr>
            <a:r>
              <a:rPr lang="uk-UA" sz="1600" b="1" dirty="0">
                <a:solidFill>
                  <a:srgbClr val="C17529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lang="uk-UA" sz="1600" b="1" dirty="0" smtClean="0">
                <a:solidFill>
                  <a:srgbClr val="C17529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      </a:t>
            </a:r>
            <a:r>
              <a:rPr lang="uk-UA" sz="2000" b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uk-UA" sz="2000" b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sz="2000" b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УЧАСТЬ </a:t>
            </a:r>
            <a:r>
              <a:rPr lang="uk-UA" sz="2000" b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 РОБОТІ МЕТОДИЧНОЇ СЛУЖБИ </a:t>
            </a:r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ЗАКЛАДУ ДОШКІЛЬНОЇ ОСВІТИ:  2019-2024 </a:t>
            </a:r>
            <a:r>
              <a:rPr lang="uk-UA" sz="2000" b="1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н.р</a:t>
            </a:r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lang="uk-UA" sz="1400" b="1" dirty="0">
                <a:solidFill>
                  <a:srgbClr val="C17529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uk-UA" sz="1400" b="1" dirty="0">
                <a:solidFill>
                  <a:srgbClr val="C17529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sz="1400" b="1" dirty="0">
                <a:solidFill>
                  <a:srgbClr val="C17529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                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1800186"/>
              </p:ext>
            </p:extLst>
          </p:nvPr>
        </p:nvGraphicFramePr>
        <p:xfrm>
          <a:off x="317500" y="762001"/>
          <a:ext cx="11379200" cy="622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59900">
                  <a:extLst>
                    <a:ext uri="{9D8B030D-6E8A-4147-A177-3AD203B41FA5}">
                      <a16:colId xmlns:a16="http://schemas.microsoft.com/office/drawing/2014/main" val="476495576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656551067"/>
                    </a:ext>
                  </a:extLst>
                </a:gridCol>
              </a:tblGrid>
              <a:tr h="340847">
                <a:tc>
                  <a:txBody>
                    <a:bodyPr/>
                    <a:lstStyle/>
                    <a:p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28836"/>
                  </a:ext>
                </a:extLst>
              </a:tr>
              <a:tr h="1967618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90C226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Педагогічна рада «</a:t>
                      </a:r>
                      <a:r>
                        <a:rPr lang="uk-UA" sz="1600" b="0" dirty="0" smtClean="0">
                          <a:solidFill>
                            <a:schemeClr val="tx1"/>
                          </a:solidFill>
                        </a:rPr>
                        <a:t> Активні форми роботи з батьками щодо патріотичного виховання дітей» (з досвіду роботи)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90C226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Відкритий показ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заняття з використанням коректурних таблиць для старшого дошкільного віку на тему: « Зима в лісі. Дикі тварини та птахи»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90C226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День відкритих дверей для батьків: « З добром до людей»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90C226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0" dirty="0" smtClean="0">
                          <a:solidFill>
                            <a:schemeClr val="tx1"/>
                          </a:solidFill>
                        </a:rPr>
                        <a:t>2019-2020 </a:t>
                      </a:r>
                      <a:r>
                        <a:rPr lang="uk-UA" sz="1600" b="0" dirty="0" err="1" smtClean="0">
                          <a:solidFill>
                            <a:schemeClr val="tx1"/>
                          </a:solidFill>
                        </a:rPr>
                        <a:t>н.р</a:t>
                      </a:r>
                      <a:r>
                        <a:rPr lang="uk-UA" sz="1600" b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ru-RU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29060"/>
                  </a:ext>
                </a:extLst>
              </a:tr>
              <a:tr h="588736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90C226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Народознавче свято : « Ой на Івана, та й на Купала»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90C226"/>
                        </a:buClr>
                        <a:buSzPct val="80000"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2020-2021 </a:t>
                      </a:r>
                      <a:r>
                        <a:rPr kumimoji="0" lang="uk-UA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н.р</a:t>
                      </a: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6278587"/>
                  </a:ext>
                </a:extLst>
              </a:tr>
              <a:tr h="1332403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90C226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Майстер-клас: «Мовлення у природничій діяльності дошкільників. Використання коректурних таблиць.»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uk-UA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600" dirty="0" smtClean="0">
                          <a:solidFill>
                            <a:schemeClr val="tx1"/>
                          </a:solidFill>
                        </a:rPr>
                        <a:t>Учасник ініціативної групи  з питання: «Професійна компетентність сучасного педагога»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uk-UA" sz="1600" dirty="0" smtClean="0">
                          <a:solidFill>
                            <a:schemeClr val="tx1"/>
                          </a:solidFill>
                        </a:rPr>
                        <a:t>     ( березень - вересень) 2023 рік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90C226"/>
                        </a:buClr>
                        <a:buSzPct val="80000"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2022-2023 </a:t>
                      </a:r>
                      <a:r>
                        <a:rPr kumimoji="0" lang="uk-UA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н.р</a:t>
                      </a: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ru-RU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104255"/>
                  </a:ext>
                </a:extLst>
              </a:tr>
              <a:tr h="1590620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90C226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Інформаційно- практична година «Коректурні таблиці для активного мовлення дошкільників»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90C226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Інтегрована </a:t>
                      </a:r>
                      <a:r>
                        <a:rPr kumimoji="0" lang="uk-UA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пізнавально</a:t>
                      </a: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-розвивальна діяльність дітей молодшого дошкільного віку»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90C226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Спортивно- розважальна година до Дня Конституції України « Наша воля- наша доля»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90C226"/>
                        </a:buClr>
                        <a:buSzPct val="80000"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-202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uk-UA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н.р</a:t>
                      </a: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0417449"/>
                  </a:ext>
                </a:extLst>
              </a:tr>
              <a:tr h="40005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627934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8254" y="1598721"/>
            <a:ext cx="626084" cy="6559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5500" y="5263589"/>
            <a:ext cx="533400" cy="6100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9947799" y="5303847"/>
            <a:ext cx="709553" cy="5518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5828" y="2144173"/>
            <a:ext cx="571524" cy="7910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207" y="6004734"/>
            <a:ext cx="706445" cy="4466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539" y="4326313"/>
            <a:ext cx="637429" cy="6374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816" y="5955733"/>
            <a:ext cx="689071" cy="6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91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3301" y="1"/>
            <a:ext cx="8978900" cy="673100"/>
          </a:xfrm>
        </p:spPr>
        <p:txBody>
          <a:bodyPr>
            <a:noAutofit/>
          </a:bodyPr>
          <a:lstStyle/>
          <a:p>
            <a:r>
              <a:rPr lang="uk-UA" sz="3200" dirty="0" smtClean="0">
                <a:solidFill>
                  <a:schemeClr val="tx1"/>
                </a:solidFill>
              </a:rPr>
              <a:t>                         </a:t>
            </a:r>
            <a:r>
              <a:rPr lang="uk-UA" sz="3200" dirty="0" err="1" smtClean="0">
                <a:solidFill>
                  <a:schemeClr val="tx1"/>
                </a:solidFill>
              </a:rPr>
              <a:t>Фотоколаж</a:t>
            </a:r>
            <a:r>
              <a:rPr lang="uk-UA" sz="3200" dirty="0" smtClean="0">
                <a:solidFill>
                  <a:schemeClr val="tx1"/>
                </a:solidFill>
              </a:rPr>
              <a:t>   </a:t>
            </a:r>
            <a:r>
              <a:rPr lang="uk-UA" sz="1600" dirty="0" smtClean="0">
                <a:solidFill>
                  <a:schemeClr val="tx1"/>
                </a:solidFill>
              </a:rPr>
              <a:t>2021-2022 </a:t>
            </a:r>
            <a:r>
              <a:rPr lang="uk-UA" sz="1600" dirty="0" err="1" smtClean="0">
                <a:solidFill>
                  <a:schemeClr val="tx1"/>
                </a:solidFill>
              </a:rPr>
              <a:t>н.р</a:t>
            </a:r>
            <a:r>
              <a:rPr lang="uk-UA" sz="1600" dirty="0" smtClean="0">
                <a:solidFill>
                  <a:schemeClr val="tx1"/>
                </a:solidFill>
              </a:rPr>
              <a:t>. 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11200" y="5638798"/>
            <a:ext cx="4318000" cy="927100"/>
          </a:xfrm>
        </p:spPr>
        <p:txBody>
          <a:bodyPr>
            <a:noAutofit/>
          </a:bodyPr>
          <a:lstStyle/>
          <a:p>
            <a:r>
              <a:rPr lang="uk-UA" sz="1800" dirty="0" smtClean="0">
                <a:solidFill>
                  <a:schemeClr val="tx1"/>
                </a:solidFill>
              </a:rPr>
              <a:t> </a:t>
            </a:r>
            <a:r>
              <a:rPr lang="uk-UA" sz="1800" dirty="0">
                <a:solidFill>
                  <a:schemeClr val="tx1"/>
                </a:solidFill>
              </a:rPr>
              <a:t>З</a:t>
            </a:r>
            <a:r>
              <a:rPr lang="uk-UA" sz="1800" dirty="0" smtClean="0">
                <a:solidFill>
                  <a:schemeClr val="tx1"/>
                </a:solidFill>
              </a:rPr>
              <a:t>аняття з використанням коректурних таблиць : «Математична мандрівка»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64200" y="5638798"/>
            <a:ext cx="490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 </a:t>
            </a:r>
            <a:r>
              <a:rPr lang="uk-UA" dirty="0"/>
              <a:t>З</a:t>
            </a:r>
            <a:r>
              <a:rPr lang="uk-UA" dirty="0" smtClean="0"/>
              <a:t>аняття </a:t>
            </a:r>
            <a:r>
              <a:rPr lang="uk-UA" dirty="0"/>
              <a:t>з використанням коректурних таблиць : « </a:t>
            </a:r>
            <a:r>
              <a:rPr lang="uk-UA" dirty="0" smtClean="0"/>
              <a:t>Вітаміни для дитини»»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200" y="1038348"/>
            <a:ext cx="5232399" cy="4497174"/>
          </a:xfrm>
          <a:prstGeom prst="rect">
            <a:avLst/>
          </a:prstGeom>
        </p:spPr>
      </p:pic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1077914"/>
            <a:ext cx="4927600" cy="4457607"/>
          </a:xfrm>
        </p:spPr>
      </p:pic>
    </p:spTree>
    <p:extLst>
      <p:ext uri="{BB962C8B-B14F-4D97-AF65-F5344CB8AC3E}">
        <p14:creationId xmlns:p14="http://schemas.microsoft.com/office/powerpoint/2010/main" val="4227849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1800" y="444504"/>
            <a:ext cx="4076700" cy="609596"/>
          </a:xfrm>
        </p:spPr>
        <p:txBody>
          <a:bodyPr>
            <a:normAutofit/>
          </a:bodyPr>
          <a:lstStyle/>
          <a:p>
            <a:r>
              <a:rPr lang="uk-UA" sz="3200" dirty="0" err="1" smtClean="0">
                <a:solidFill>
                  <a:schemeClr val="tx1"/>
                </a:solidFill>
              </a:rPr>
              <a:t>Фотоколаж</a:t>
            </a:r>
            <a:r>
              <a:rPr lang="uk-UA" sz="3200" dirty="0" smtClean="0">
                <a:solidFill>
                  <a:schemeClr val="tx1"/>
                </a:solidFill>
              </a:rPr>
              <a:t>  </a:t>
            </a:r>
            <a:r>
              <a:rPr lang="uk-UA" sz="1600" dirty="0" smtClean="0">
                <a:solidFill>
                  <a:schemeClr val="tx1"/>
                </a:solidFill>
              </a:rPr>
              <a:t>2022-2023 </a:t>
            </a:r>
            <a:r>
              <a:rPr lang="uk-UA" sz="1600" dirty="0" err="1" smtClean="0">
                <a:solidFill>
                  <a:schemeClr val="tx1"/>
                </a:solidFill>
              </a:rPr>
              <a:t>н.р</a:t>
            </a:r>
            <a:r>
              <a:rPr lang="uk-UA" sz="1800" dirty="0" smtClean="0">
                <a:solidFill>
                  <a:schemeClr val="tx1"/>
                </a:solidFill>
              </a:rPr>
              <a:t>.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1" y="1371600"/>
            <a:ext cx="2628900" cy="3683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2300" y="5397500"/>
            <a:ext cx="11188700" cy="1028700"/>
          </a:xfrm>
        </p:spPr>
        <p:txBody>
          <a:bodyPr>
            <a:normAutofit/>
          </a:bodyPr>
          <a:lstStyle/>
          <a:p>
            <a:r>
              <a:rPr lang="uk-UA" sz="1600" dirty="0" smtClean="0"/>
              <a:t>       « Осінні дива»                       « Транспорт»                            « Тварини»                         « Птахи»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1" y="1371600"/>
            <a:ext cx="2717799" cy="3683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01" y="1371600"/>
            <a:ext cx="2514600" cy="3683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300" y="1371600"/>
            <a:ext cx="26797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44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200400" y="-38038"/>
            <a:ext cx="6087456" cy="552106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1"/>
                </a:solidFill>
              </a:rPr>
              <a:t>    </a:t>
            </a:r>
            <a:r>
              <a:rPr lang="uk-UA" sz="3200" dirty="0" smtClean="0">
                <a:solidFill>
                  <a:schemeClr val="tx1"/>
                </a:solidFill>
              </a:rPr>
              <a:t>Методичні розробки</a:t>
            </a:r>
            <a:br>
              <a:rPr lang="uk-UA" sz="3200" dirty="0" smtClean="0">
                <a:solidFill>
                  <a:schemeClr val="tx1"/>
                </a:solidFill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7800" y="1181100"/>
            <a:ext cx="12014200" cy="2063234"/>
          </a:xfrm>
        </p:spPr>
        <p:txBody>
          <a:bodyPr/>
          <a:lstStyle/>
          <a:p>
            <a:pPr lvl="0">
              <a:spcBef>
                <a:spcPts val="0"/>
              </a:spcBef>
              <a:buClrTx/>
              <a:buSzTx/>
            </a:pPr>
            <a:r>
              <a:rPr lang="uk-UA" sz="1800" dirty="0" smtClean="0">
                <a:solidFill>
                  <a:prstClr val="black"/>
                </a:solidFill>
              </a:rPr>
              <a:t>1. «Заняття </a:t>
            </a:r>
            <a:r>
              <a:rPr lang="uk-UA" sz="1800" dirty="0">
                <a:solidFill>
                  <a:prstClr val="black"/>
                </a:solidFill>
              </a:rPr>
              <a:t>з використанням коректурних таблиць для старшого дошкільного віку</a:t>
            </a:r>
            <a:r>
              <a:rPr lang="uk-UA" sz="1800" dirty="0" smtClean="0">
                <a:solidFill>
                  <a:prstClr val="black"/>
                </a:solidFill>
              </a:rPr>
              <a:t>»</a:t>
            </a:r>
          </a:p>
          <a:p>
            <a:pPr lvl="0">
              <a:spcBef>
                <a:spcPts val="0"/>
              </a:spcBef>
              <a:buClrTx/>
              <a:buSzTx/>
            </a:pPr>
            <a:r>
              <a:rPr lang="uk-UA" sz="1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uk-UA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Всеосвіта</a:t>
            </a:r>
            <a:r>
              <a:rPr lang="uk-UA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https://vseosvita.ua/user/id37689</a:t>
            </a:r>
            <a:r>
              <a:rPr lang="uk-UA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uk-UA" sz="1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defTabSz="914400">
              <a:spcBef>
                <a:spcPts val="0"/>
              </a:spcBef>
              <a:buClrTx/>
              <a:buSzTx/>
              <a:buAutoNum type="arabicPeriod" startAt="2"/>
              <a:defRPr/>
            </a:pPr>
            <a:r>
              <a:rPr lang="uk-UA" sz="1800" dirty="0" smtClean="0">
                <a:solidFill>
                  <a:prstClr val="black"/>
                </a:solidFill>
              </a:rPr>
              <a:t>Інтегроване </a:t>
            </a:r>
            <a:r>
              <a:rPr lang="uk-UA" sz="1800" dirty="0">
                <a:solidFill>
                  <a:prstClr val="black"/>
                </a:solidFill>
              </a:rPr>
              <a:t>заняття за методикою Н </a:t>
            </a:r>
            <a:r>
              <a:rPr lang="uk-UA" sz="1800" dirty="0" smtClean="0">
                <a:solidFill>
                  <a:prstClr val="black"/>
                </a:solidFill>
              </a:rPr>
              <a:t>Гавриш </a:t>
            </a:r>
            <a:r>
              <a:rPr lang="uk-UA" sz="1800" dirty="0">
                <a:solidFill>
                  <a:prstClr val="black"/>
                </a:solidFill>
              </a:rPr>
              <a:t>« Зима в лісі</a:t>
            </a:r>
            <a:r>
              <a:rPr lang="uk-UA" sz="1800" dirty="0" smtClean="0">
                <a:solidFill>
                  <a:prstClr val="black"/>
                </a:solidFill>
              </a:rPr>
              <a:t>»  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>
                <a:solidFill>
                  <a:prstClr val="black"/>
                </a:solidFill>
              </a:rPr>
              <a:t>INTERNATIONAL INNOVATION CENTER  “PERSPEKTIVA </a:t>
            </a:r>
            <a:endParaRPr lang="uk-UA" sz="1400" b="1" dirty="0" smtClean="0">
              <a:solidFill>
                <a:prstClr val="black"/>
              </a:solidFill>
            </a:endParaRPr>
          </a:p>
          <a:p>
            <a:pPr lvl="0" defTabSz="914400">
              <a:spcBef>
                <a:spcPts val="0"/>
              </a:spcBef>
              <a:buClrTx/>
              <a:buSzTx/>
              <a:defRPr/>
            </a:pPr>
            <a:r>
              <a:rPr lang="uk-UA" sz="1400" b="1" dirty="0">
                <a:solidFill>
                  <a:prstClr val="black"/>
                </a:solidFill>
              </a:rPr>
              <a:t> </a:t>
            </a:r>
            <a:r>
              <a:rPr lang="uk-UA" sz="1400" b="1" dirty="0" smtClean="0">
                <a:solidFill>
                  <a:prstClr val="black"/>
                </a:solidFill>
              </a:rPr>
              <a:t>      </a:t>
            </a:r>
            <a:r>
              <a:rPr lang="en-US" sz="1400" b="1" dirty="0" smtClean="0">
                <a:solidFill>
                  <a:prstClr val="black"/>
                </a:solidFill>
              </a:rPr>
              <a:t>PLUS</a:t>
            </a:r>
            <a:r>
              <a:rPr lang="en-US" sz="1400" b="1" dirty="0">
                <a:solidFill>
                  <a:prstClr val="black"/>
                </a:solidFill>
              </a:rPr>
              <a:t>”</a:t>
            </a:r>
            <a:r>
              <a:rPr lang="uk-UA" sz="1400" b="1" dirty="0">
                <a:solidFill>
                  <a:prstClr val="black"/>
                </a:solidFill>
              </a:rPr>
              <a:t> </a:t>
            </a:r>
            <a:endParaRPr lang="ru-RU" sz="1800" dirty="0">
              <a:solidFill>
                <a:prstClr val="black"/>
              </a:solidFill>
            </a:endParaRPr>
          </a:p>
          <a:p>
            <a:pPr lvl="0">
              <a:buClr>
                <a:srgbClr val="90C226"/>
              </a:buClr>
            </a:pPr>
            <a:r>
              <a:rPr lang="ru-RU" sz="1800" dirty="0">
                <a:solidFill>
                  <a:prstClr val="black"/>
                </a:solidFill>
              </a:rPr>
              <a:t>3</a:t>
            </a:r>
            <a:r>
              <a:rPr lang="uk-UA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Система занять інтегрованої діяльності </a:t>
            </a:r>
            <a:r>
              <a:rPr lang="uk-UA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дошкільникі</a:t>
            </a:r>
            <a:r>
              <a:rPr lang="uk-UA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з використанням коректурних таблиць</a:t>
            </a:r>
            <a:r>
              <a:rPr lang="ru-RU" sz="1800" dirty="0">
                <a:solidFill>
                  <a:prstClr val="black"/>
                </a:solidFill>
              </a:rPr>
              <a:t> за </a:t>
            </a:r>
            <a:r>
              <a:rPr lang="ru-RU" sz="1800" dirty="0" err="1">
                <a:solidFill>
                  <a:prstClr val="black"/>
                </a:solidFill>
              </a:rPr>
              <a:t>блочно-тематичним</a:t>
            </a:r>
            <a:r>
              <a:rPr lang="ru-RU" sz="1800" dirty="0">
                <a:solidFill>
                  <a:prstClr val="black"/>
                </a:solidFill>
              </a:rPr>
              <a:t> </a:t>
            </a:r>
            <a:r>
              <a:rPr lang="ru-RU" sz="1800" dirty="0" err="1" smtClean="0">
                <a:solidFill>
                  <a:prstClr val="black"/>
                </a:solidFill>
              </a:rPr>
              <a:t>плануванням</a:t>
            </a:r>
            <a:r>
              <a:rPr lang="ru-RU" sz="1800" dirty="0" smtClean="0">
                <a:solidFill>
                  <a:prstClr val="black"/>
                </a:solidFill>
              </a:rPr>
              <a:t>. </a:t>
            </a:r>
            <a:r>
              <a:rPr lang="ru-RU" sz="1800" dirty="0" smtClean="0">
                <a:solidFill>
                  <a:prstClr val="black"/>
                </a:solidFill>
                <a:ea typeface="+mj-ea"/>
                <a:cs typeface="+mj-cs"/>
              </a:rPr>
              <a:t>  О</a:t>
            </a:r>
            <a:r>
              <a:rPr lang="uk-UA" sz="1800" dirty="0" err="1" smtClean="0">
                <a:solidFill>
                  <a:prstClr val="black"/>
                </a:solidFill>
                <a:ea typeface="+mj-ea"/>
                <a:cs typeface="+mj-cs"/>
              </a:rPr>
              <a:t>собистий</a:t>
            </a:r>
            <a:r>
              <a:rPr lang="uk-UA" sz="18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uk-UA" sz="1800" dirty="0">
                <a:solidFill>
                  <a:prstClr val="black"/>
                </a:solidFill>
                <a:ea typeface="+mj-ea"/>
                <a:cs typeface="+mj-cs"/>
              </a:rPr>
              <a:t>блог  </a:t>
            </a:r>
            <a:r>
              <a:rPr lang="en-US" sz="1800" dirty="0">
                <a:solidFill>
                  <a:srgbClr val="0070C0"/>
                </a:solidFill>
                <a:ea typeface="+mj-ea"/>
                <a:cs typeface="+mj-cs"/>
                <a:hlinkClick r:id="rId2"/>
              </a:rPr>
              <a:t>https://vseosvita.ua/user/id762188</a:t>
            </a:r>
            <a:r>
              <a:rPr lang="uk-UA" sz="1800" dirty="0">
                <a:solidFill>
                  <a:srgbClr val="0070C0"/>
                </a:solidFill>
                <a:ea typeface="+mj-ea"/>
                <a:cs typeface="+mj-cs"/>
              </a:rPr>
              <a:t> </a:t>
            </a:r>
            <a:endParaRPr lang="ru-RU" sz="1800" dirty="0" smtClean="0">
              <a:solidFill>
                <a:srgbClr val="0070C0"/>
              </a:solidFill>
            </a:endParaRPr>
          </a:p>
          <a:p>
            <a:r>
              <a:rPr lang="uk-UA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Тематичний розподіл демонстраційних та індивідуальних коректурних таблиць.</a:t>
            </a:r>
          </a:p>
          <a:p>
            <a:r>
              <a:rPr lang="uk-UA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Демонстраційна та індивідуальні коректурні рамки.</a:t>
            </a: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717309" y="2918369"/>
            <a:ext cx="4045109" cy="309224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783" y="3562413"/>
            <a:ext cx="3602317" cy="30076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4851" y="3161424"/>
            <a:ext cx="3032698" cy="37846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856" y="709426"/>
            <a:ext cx="335602" cy="4716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32517" y="1309410"/>
            <a:ext cx="443583" cy="63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2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77334" y="309550"/>
            <a:ext cx="9330266" cy="658827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tx1"/>
                </a:solidFill>
              </a:rPr>
              <a:t>                   </a:t>
            </a:r>
            <a:r>
              <a:rPr lang="uk-UA" sz="3200" dirty="0" smtClean="0">
                <a:solidFill>
                  <a:schemeClr val="tx1"/>
                </a:solidFill>
              </a:rPr>
              <a:t>Взаємодія з батьками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447406" y="6041362"/>
            <a:ext cx="3058294" cy="973023"/>
          </a:xfrm>
        </p:spPr>
        <p:txBody>
          <a:bodyPr/>
          <a:lstStyle/>
          <a:p>
            <a:r>
              <a:rPr lang="uk-UA" sz="1400" dirty="0" smtClean="0"/>
              <a:t>День </a:t>
            </a:r>
            <a:r>
              <a:rPr lang="uk-UA" sz="1400" dirty="0"/>
              <a:t>відкритих дверей для батьків 2020-2021 </a:t>
            </a:r>
            <a:r>
              <a:rPr lang="uk-UA" sz="1400" dirty="0" err="1"/>
              <a:t>н.р</a:t>
            </a:r>
            <a:r>
              <a:rPr lang="uk-UA" sz="1400" dirty="0"/>
              <a:t>.</a:t>
            </a:r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41301" y="968377"/>
            <a:ext cx="408984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dirty="0" smtClean="0"/>
              <a:t>1.День </a:t>
            </a:r>
            <a:r>
              <a:rPr lang="uk-UA" dirty="0"/>
              <a:t>відкритих дверей для </a:t>
            </a:r>
            <a:r>
              <a:rPr lang="uk-UA" dirty="0" smtClean="0"/>
              <a:t>батьків 2020-2021 </a:t>
            </a:r>
            <a:r>
              <a:rPr lang="uk-UA" dirty="0" err="1" smtClean="0"/>
              <a:t>н.р</a:t>
            </a:r>
            <a:r>
              <a:rPr lang="uk-UA" dirty="0" smtClean="0"/>
              <a:t>.</a:t>
            </a:r>
          </a:p>
          <a:p>
            <a:pPr>
              <a:spcAft>
                <a:spcPts val="0"/>
              </a:spcAft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 Чек- листи  « Патріотичне виховання дітей дошкільного віку»</a:t>
            </a:r>
          </a:p>
          <a:p>
            <a:pPr lvl="0"/>
            <a:r>
              <a:rPr lang="uk-UA" dirty="0" smtClean="0"/>
              <a:t>3.З </a:t>
            </a:r>
            <a:r>
              <a:rPr lang="uk-UA" dirty="0"/>
              <a:t>досвіду роботи « Активні форми роботи з батьками </a:t>
            </a:r>
            <a:r>
              <a:rPr lang="uk-UA" dirty="0" smtClean="0"/>
              <a:t>щодо патріотичного </a:t>
            </a:r>
            <a:r>
              <a:rPr lang="uk-UA" dirty="0"/>
              <a:t>виховання дітей» </a:t>
            </a:r>
            <a:r>
              <a:rPr lang="uk-UA" dirty="0" smtClean="0"/>
              <a:t>педрада</a:t>
            </a:r>
            <a:endParaRPr lang="uk-UA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Групові батьківські збори</a:t>
            </a:r>
          </a:p>
          <a:p>
            <a:pPr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Соціальна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WIBER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група для батьків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 Золота рибка»</a:t>
            </a:r>
          </a:p>
          <a:p>
            <a:pPr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Фей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бук група ЗДО ( ясла-садок) </a:t>
            </a:r>
          </a:p>
          <a:p>
            <a:pPr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К Т  26   м. Прилуки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hlinkClick r:id="rId2"/>
              </a:rPr>
              <a:t>https://www.facebook.com/groups/469566153599151</a:t>
            </a:r>
            <a:r>
              <a:rPr lang="ru-RU" dirty="0">
                <a:solidFill>
                  <a:srgbClr val="002060"/>
                </a:solidFill>
              </a:rPr>
              <a:t>  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spcAft>
                <a:spcPts val="0"/>
              </a:spcAft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7.Особистий блог </a:t>
            </a:r>
            <a:r>
              <a:rPr lang="en-US" b="1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</a:t>
            </a:r>
            <a:r>
              <a:rPr lang="en-US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vseosvita.ua/user/id762188</a:t>
            </a:r>
            <a:endParaRPr lang="uk-UA" b="1" u="sng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uk-UA" b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uk-UA" b="1" u="sng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uk-UA" b="1" u="sng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b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753" y="2038994"/>
            <a:ext cx="3558988" cy="40023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807" y="2038995"/>
            <a:ext cx="3408288" cy="4002367"/>
          </a:xfrm>
          <a:prstGeom prst="rect">
            <a:avLst/>
          </a:prstGeom>
        </p:spPr>
      </p:pic>
      <p:sp>
        <p:nvSpPr>
          <p:cNvPr id="15" name="Объект 14"/>
          <p:cNvSpPr>
            <a:spLocks noGrp="1"/>
          </p:cNvSpPr>
          <p:nvPr>
            <p:ph sz="quarter" idx="4"/>
          </p:nvPr>
        </p:nvSpPr>
        <p:spPr>
          <a:xfrm>
            <a:off x="8022753" y="6210300"/>
            <a:ext cx="3661246" cy="647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Групові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батьківські збори</a:t>
            </a:r>
          </a:p>
          <a:p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729022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0"/>
            <a:ext cx="10058400" cy="939800"/>
          </a:xfrm>
        </p:spPr>
        <p:txBody>
          <a:bodyPr>
            <a:normAutofit fontScale="90000"/>
          </a:bodyPr>
          <a:lstStyle/>
          <a:p>
            <a:pPr defTabSz="914400">
              <a:spcBef>
                <a:spcPts val="0"/>
              </a:spcBef>
            </a:pPr>
            <a:r>
              <a:rPr lang="uk-UA" dirty="0" smtClean="0">
                <a:solidFill>
                  <a:schemeClr val="tx1"/>
                </a:solidFill>
              </a:rPr>
              <a:t>          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Система заходів з метою поширення</a:t>
            </a:r>
            <a:br>
              <a:rPr lang="uk-UA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                      власного досвіду:</a:t>
            </a:r>
            <a:r>
              <a:rPr lang="uk-UA" sz="1800" b="1" dirty="0" smtClean="0">
                <a:solidFill>
                  <a:srgbClr val="C17529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uk-UA" sz="1800" b="1" dirty="0" smtClean="0">
                <a:solidFill>
                  <a:srgbClr val="C17529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sz="1800" dirty="0" smtClean="0">
                <a:solidFill>
                  <a:prstClr val="black"/>
                </a:solidFill>
                <a:ea typeface="+mn-ea"/>
                <a:cs typeface="+mn-cs"/>
              </a:rPr>
              <a:t>1. Майстер - клас :« Розвиток інтелектуальної та мовленнєвої активності дошкільників </a:t>
            </a:r>
            <a:br>
              <a:rPr lang="uk-UA" sz="18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uk-UA" sz="1800" dirty="0" smtClean="0">
                <a:solidFill>
                  <a:prstClr val="black"/>
                </a:solidFill>
                <a:ea typeface="+mn-ea"/>
                <a:cs typeface="+mn-cs"/>
              </a:rPr>
              <a:t>       застосовуючи коректурні таблиці </a:t>
            </a:r>
            <a:r>
              <a:rPr lang="uk-UA" sz="1800" dirty="0" err="1" smtClean="0">
                <a:solidFill>
                  <a:prstClr val="black"/>
                </a:solidFill>
                <a:ea typeface="+mn-ea"/>
                <a:cs typeface="+mn-cs"/>
              </a:rPr>
              <a:t>Н.Гавриш</a:t>
            </a:r>
            <a:r>
              <a:rPr lang="uk-UA" sz="1800" dirty="0" smtClean="0">
                <a:solidFill>
                  <a:prstClr val="black"/>
                </a:solidFill>
                <a:ea typeface="+mn-ea"/>
                <a:cs typeface="+mn-cs"/>
              </a:rPr>
              <a:t>.»</a:t>
            </a:r>
            <a:br>
              <a:rPr lang="uk-UA" sz="18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uk-UA" sz="1800" dirty="0" smtClean="0">
                <a:solidFill>
                  <a:prstClr val="black"/>
                </a:solidFill>
                <a:ea typeface="+mn-ea"/>
                <a:cs typeface="+mn-cs"/>
              </a:rPr>
              <a:t>2. </a:t>
            </a:r>
            <a:r>
              <a:rPr lang="uk-UA" sz="1800" dirty="0" err="1" smtClean="0">
                <a:solidFill>
                  <a:prstClr val="black"/>
                </a:solidFill>
                <a:ea typeface="+mn-ea"/>
                <a:cs typeface="+mn-cs"/>
              </a:rPr>
              <a:t>Інформ</a:t>
            </a:r>
            <a:r>
              <a:rPr lang="uk-UA" sz="1800" dirty="0" smtClean="0">
                <a:solidFill>
                  <a:prstClr val="black"/>
                </a:solidFill>
                <a:ea typeface="+mn-ea"/>
                <a:cs typeface="+mn-cs"/>
              </a:rPr>
              <a:t>- кейс. Інформаційно-практична година: «Коректурні таблиці для активного мовлення </a:t>
            </a:r>
            <a:br>
              <a:rPr lang="uk-UA" sz="18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uk-UA" sz="1800" dirty="0" smtClean="0">
                <a:solidFill>
                  <a:prstClr val="black"/>
                </a:solidFill>
                <a:ea typeface="+mn-ea"/>
                <a:cs typeface="+mn-cs"/>
              </a:rPr>
              <a:t>      дошкільників» </a:t>
            </a:r>
            <a:br>
              <a:rPr lang="uk-UA" sz="18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uk-UA" sz="1800" dirty="0" smtClean="0">
                <a:solidFill>
                  <a:prstClr val="black"/>
                </a:solidFill>
                <a:ea typeface="+mn-ea"/>
                <a:cs typeface="+mn-cs"/>
              </a:rPr>
              <a:t>3. </a:t>
            </a:r>
            <a:r>
              <a:rPr lang="uk-UA" sz="1800" dirty="0" err="1" smtClean="0">
                <a:solidFill>
                  <a:prstClr val="black"/>
                </a:solidFill>
                <a:ea typeface="+mn-ea"/>
                <a:cs typeface="+mn-cs"/>
              </a:rPr>
              <a:t>Інформ</a:t>
            </a:r>
            <a:r>
              <a:rPr lang="uk-UA" sz="1800" dirty="0" smtClean="0">
                <a:solidFill>
                  <a:prstClr val="black"/>
                </a:solidFill>
                <a:ea typeface="+mn-ea"/>
                <a:cs typeface="+mn-cs"/>
              </a:rPr>
              <a:t>- кейс. Чек-лист : «Коректурні таблиці для активного мовлення дошкільників» </a:t>
            </a:r>
            <a:br>
              <a:rPr lang="uk-UA" sz="18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uk-UA" sz="1800" dirty="0" smtClean="0">
                <a:solidFill>
                  <a:prstClr val="black"/>
                </a:solidFill>
                <a:ea typeface="+mn-ea"/>
                <a:cs typeface="+mn-cs"/>
              </a:rPr>
              <a:t>4. Сайт </a:t>
            </a:r>
            <a:r>
              <a:rPr lang="uk-UA" sz="1800" dirty="0" err="1" smtClean="0">
                <a:solidFill>
                  <a:prstClr val="black"/>
                </a:solidFill>
                <a:ea typeface="+mn-ea"/>
                <a:cs typeface="+mn-cs"/>
              </a:rPr>
              <a:t>Всеосвіта</a:t>
            </a:r>
            <a:r>
              <a:rPr lang="uk-UA" sz="1800" dirty="0" smtClean="0">
                <a:solidFill>
                  <a:prstClr val="black"/>
                </a:solidFill>
                <a:ea typeface="+mn-ea"/>
                <a:cs typeface="+mn-cs"/>
              </a:rPr>
              <a:t>  </a:t>
            </a:r>
            <a:r>
              <a:rPr lang="en-US" sz="1800" dirty="0">
                <a:solidFill>
                  <a:prstClr val="black"/>
                </a:solidFill>
                <a:ea typeface="+mn-ea"/>
                <a:cs typeface="+mn-cs"/>
                <a:hlinkClick r:id="rId2"/>
              </a:rPr>
              <a:t>https://vseosvita.ua</a:t>
            </a:r>
            <a:r>
              <a:rPr lang="en-US" sz="1800" dirty="0" smtClean="0">
                <a:solidFill>
                  <a:prstClr val="black"/>
                </a:solidFill>
                <a:ea typeface="+mn-ea"/>
                <a:cs typeface="+mn-cs"/>
                <a:hlinkClick r:id="rId2"/>
              </a:rPr>
              <a:t>/</a:t>
            </a:r>
            <a:r>
              <a:rPr lang="uk-UA" sz="1800" dirty="0" smtClean="0">
                <a:solidFill>
                  <a:prstClr val="black"/>
                </a:solidFill>
                <a:ea typeface="+mn-ea"/>
                <a:cs typeface="+mn-cs"/>
              </a:rPr>
              <a:t> </a:t>
            </a:r>
            <a:br>
              <a:rPr lang="uk-UA" sz="18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uk-UA" sz="1800" dirty="0" smtClean="0">
                <a:solidFill>
                  <a:prstClr val="black"/>
                </a:solidFill>
                <a:ea typeface="+mn-ea"/>
                <a:cs typeface="+mn-cs"/>
              </a:rPr>
              <a:t>5. Особистий блог </a:t>
            </a:r>
            <a:r>
              <a:rPr lang="en-US" sz="1800" dirty="0" smtClean="0">
                <a:solidFill>
                  <a:prstClr val="black"/>
                </a:solidFill>
                <a:ea typeface="+mn-ea"/>
                <a:cs typeface="+mn-cs"/>
                <a:hlinkClick r:id="rId3"/>
              </a:rPr>
              <a:t>https://vseosvita.ua/user/id762188</a:t>
            </a:r>
            <a:r>
              <a:rPr lang="uk-UA" sz="18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uk-UA" sz="18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uk-UA" sz="1800" dirty="0" smtClean="0">
                <a:solidFill>
                  <a:schemeClr val="tx1"/>
                </a:solidFill>
                <a:ea typeface="+mn-ea"/>
                <a:cs typeface="+mn-cs"/>
              </a:rPr>
              <a:t>6.</a:t>
            </a: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Група ЗДО КТ № 26 : </a:t>
            </a:r>
            <a:r>
              <a:rPr lang="uk-UA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www.facebook.com/groups/469566153599151/user/100021264875634</a:t>
            </a: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  Індивідуальна освітня траєкторія професійного розвитку педагога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fs06.vseosvita.ua/o/0601zhkb-3e28.docx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uk-UA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Підсумкова самооцінка власної професійної діяльності педагогічного працівника за професійним стандартом </a:t>
            </a:r>
            <a:br>
              <a:rPr lang="uk-UA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 Вихователь закладу дошкільної освіти»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fs06.vseosvita.ua/o/0601zicw-48fa.docx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uk-UA" sz="20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uk-UA" sz="1800" dirty="0" smtClean="0">
                <a:solidFill>
                  <a:prstClr val="black"/>
                </a:solidFill>
                <a:ea typeface="+mn-ea"/>
                <a:cs typeface="+mn-cs"/>
              </a:rPr>
              <a:t>  </a:t>
            </a:r>
            <a:r>
              <a:rPr lang="uk-UA" sz="18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uk-UA" sz="18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18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18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18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18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18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sz="18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                   </a:t>
            </a: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майстер-клас 2022-2023 </a:t>
            </a:r>
            <a:r>
              <a:rPr lang="uk-UA" sz="18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н.р</a:t>
            </a: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                                   інформаційно-практична година 2023-2024 </a:t>
            </a:r>
            <a:r>
              <a:rPr lang="uk-UA" sz="18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н.р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17529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C17529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uk-UA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5343842"/>
            <a:ext cx="965200" cy="434340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786660" y="4307119"/>
            <a:ext cx="2982940" cy="2035594"/>
          </a:xfrm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4344969"/>
            <a:ext cx="2679260" cy="19977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071" y="4307119"/>
            <a:ext cx="2761829" cy="199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87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215900"/>
            <a:ext cx="7951693" cy="889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</a:rPr>
              <a:t>Г</a:t>
            </a:r>
            <a:r>
              <a:rPr lang="uk-UA" sz="3200" dirty="0" err="1" smtClean="0">
                <a:solidFill>
                  <a:schemeClr val="tx1"/>
                </a:solidFill>
              </a:rPr>
              <a:t>ромадська</a:t>
            </a:r>
            <a:r>
              <a:rPr lang="uk-UA" sz="3200" dirty="0" smtClean="0">
                <a:solidFill>
                  <a:schemeClr val="tx1"/>
                </a:solidFill>
              </a:rPr>
              <a:t> діяльність педагога</a:t>
            </a: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0461" y="4450976"/>
            <a:ext cx="2245457" cy="159038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101600" y="914400"/>
            <a:ext cx="11341100" cy="5943600"/>
          </a:xfrm>
        </p:spPr>
        <p:txBody>
          <a:bodyPr>
            <a:normAutofit/>
          </a:bodyPr>
          <a:lstStyle/>
          <a:p>
            <a:pPr fontAlgn="base"/>
            <a:r>
              <a:rPr lang="ru-RU" sz="1600" dirty="0" smtClean="0">
                <a:solidFill>
                  <a:schemeClr val="tx1"/>
                </a:solidFill>
              </a:rPr>
              <a:t>1. </a:t>
            </a:r>
            <a:r>
              <a:rPr lang="ru-RU" sz="1600" dirty="0" err="1" smtClean="0">
                <a:solidFill>
                  <a:schemeClr val="tx1"/>
                </a:solidFill>
              </a:rPr>
              <a:t>Була</a:t>
            </a:r>
            <a:r>
              <a:rPr lang="ru-RU" sz="1600" dirty="0" smtClean="0">
                <a:solidFill>
                  <a:schemeClr val="tx1"/>
                </a:solidFill>
              </a:rPr>
              <a:t> у </a:t>
            </a:r>
            <a:r>
              <a:rPr lang="ru-RU" sz="1600" dirty="0" err="1" smtClean="0">
                <a:solidFill>
                  <a:schemeClr val="tx1"/>
                </a:solidFill>
              </a:rPr>
              <a:t>складі</a:t>
            </a:r>
            <a:r>
              <a:rPr lang="ru-RU" sz="1600" dirty="0" smtClean="0">
                <a:solidFill>
                  <a:schemeClr val="tx1"/>
                </a:solidFill>
              </a:rPr>
              <a:t>  </a:t>
            </a:r>
            <a:r>
              <a:rPr lang="ru-RU" sz="1600" dirty="0" err="1" smtClean="0">
                <a:solidFill>
                  <a:schemeClr val="tx1"/>
                </a:solidFill>
              </a:rPr>
              <a:t>робочої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групи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uk-UA" sz="1600" dirty="0" smtClean="0">
                <a:solidFill>
                  <a:schemeClr val="tx1"/>
                </a:solidFill>
              </a:rPr>
              <a:t>ВСЗЯО</a:t>
            </a:r>
            <a:r>
              <a:rPr lang="ru-RU" sz="1600" dirty="0" smtClean="0">
                <a:solidFill>
                  <a:schemeClr val="tx1"/>
                </a:solidFill>
              </a:rPr>
              <a:t>  у комплексному </a:t>
            </a:r>
            <a:r>
              <a:rPr lang="ru-RU" sz="1600" dirty="0" err="1" smtClean="0">
                <a:solidFill>
                  <a:schemeClr val="tx1"/>
                </a:solidFill>
              </a:rPr>
              <a:t>оцінюванні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напряму</a:t>
            </a:r>
            <a:r>
              <a:rPr lang="ru-RU" sz="1600" dirty="0" smtClean="0">
                <a:solidFill>
                  <a:schemeClr val="tx1"/>
                </a:solidFill>
              </a:rPr>
              <a:t> “</a:t>
            </a:r>
            <a:r>
              <a:rPr lang="ru-RU" sz="1600" dirty="0" err="1" smtClean="0">
                <a:solidFill>
                  <a:schemeClr val="tx1"/>
                </a:solidFill>
              </a:rPr>
              <a:t>Здобувачів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дошкільної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освіти</a:t>
            </a:r>
            <a:r>
              <a:rPr lang="ru-RU" sz="1600" dirty="0" smtClean="0">
                <a:solidFill>
                  <a:schemeClr val="tx1"/>
                </a:solidFill>
              </a:rPr>
              <a:t>. </a:t>
            </a:r>
            <a:r>
              <a:rPr lang="ru-RU" sz="1600" dirty="0" err="1" smtClean="0">
                <a:solidFill>
                  <a:schemeClr val="tx1"/>
                </a:solidFill>
              </a:rPr>
              <a:t>Забезпечення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всебічного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розвитку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дитини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дошкільного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віку</a:t>
            </a:r>
            <a:r>
              <a:rPr lang="ru-RU" sz="1600" dirty="0" smtClean="0">
                <a:solidFill>
                  <a:schemeClr val="tx1"/>
                </a:solidFill>
              </a:rPr>
              <a:t>, </a:t>
            </a:r>
            <a:r>
              <a:rPr lang="ru-RU" sz="1600" dirty="0" err="1" smtClean="0">
                <a:solidFill>
                  <a:schemeClr val="tx1"/>
                </a:solidFill>
              </a:rPr>
              <a:t>набуття</a:t>
            </a:r>
            <a:r>
              <a:rPr lang="ru-RU" sz="1600" dirty="0" smtClean="0">
                <a:solidFill>
                  <a:schemeClr val="tx1"/>
                </a:solidFill>
              </a:rPr>
              <a:t> нею </a:t>
            </a:r>
            <a:r>
              <a:rPr lang="ru-RU" sz="1600" dirty="0" err="1" smtClean="0">
                <a:solidFill>
                  <a:schemeClr val="tx1"/>
                </a:solidFill>
              </a:rPr>
              <a:t>життєвого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соціального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досвіду</a:t>
            </a:r>
            <a:r>
              <a:rPr lang="ru-RU" sz="1600" dirty="0" smtClean="0">
                <a:solidFill>
                  <a:schemeClr val="tx1"/>
                </a:solidFill>
              </a:rPr>
              <a:t>” та </a:t>
            </a:r>
            <a:r>
              <a:rPr lang="ru-RU" sz="1600" dirty="0" err="1" smtClean="0">
                <a:solidFill>
                  <a:schemeClr val="tx1"/>
                </a:solidFill>
              </a:rPr>
              <a:t>розробила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uk-UA" sz="1600" dirty="0" smtClean="0">
                <a:solidFill>
                  <a:schemeClr val="tx1"/>
                </a:solidFill>
              </a:rPr>
              <a:t>критерії оцінювання здобувачів освіти і </a:t>
            </a:r>
            <a:r>
              <a:rPr lang="ru-RU" sz="1600" dirty="0" smtClean="0">
                <a:solidFill>
                  <a:schemeClr val="tx1"/>
                </a:solidFill>
              </a:rPr>
              <a:t>анкету </a:t>
            </a:r>
            <a:r>
              <a:rPr lang="ru-RU" sz="1600" dirty="0" err="1" smtClean="0">
                <a:solidFill>
                  <a:schemeClr val="tx1"/>
                </a:solidFill>
              </a:rPr>
              <a:t>опитування</a:t>
            </a:r>
            <a:r>
              <a:rPr lang="ru-RU" sz="1600" dirty="0" smtClean="0">
                <a:solidFill>
                  <a:schemeClr val="tx1"/>
                </a:solidFill>
              </a:rPr>
              <a:t>   </a:t>
            </a:r>
            <a:r>
              <a:rPr lang="ru-RU" sz="1600" dirty="0" err="1" smtClean="0">
                <a:solidFill>
                  <a:schemeClr val="tx1"/>
                </a:solidFill>
              </a:rPr>
              <a:t>батьків</a:t>
            </a:r>
            <a:r>
              <a:rPr lang="ru-RU" sz="1600" dirty="0" smtClean="0">
                <a:solidFill>
                  <a:schemeClr val="tx1"/>
                </a:solidFill>
              </a:rPr>
              <a:t> з </a:t>
            </a:r>
            <a:r>
              <a:rPr lang="ru-RU" sz="1600" dirty="0" err="1" smtClean="0">
                <a:solidFill>
                  <a:schemeClr val="tx1"/>
                </a:solidFill>
              </a:rPr>
              <a:t>даного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напрямку</a:t>
            </a:r>
            <a:r>
              <a:rPr lang="ru-RU" sz="1600" dirty="0" smtClean="0">
                <a:solidFill>
                  <a:schemeClr val="tx1"/>
                </a:solidFill>
              </a:rPr>
              <a:t>, 2022 р.</a:t>
            </a:r>
            <a:endParaRPr lang="en-US" sz="1600" dirty="0" smtClean="0">
              <a:solidFill>
                <a:schemeClr val="tx1"/>
              </a:solidFill>
            </a:endParaRPr>
          </a:p>
          <a:p>
            <a:pPr fontAlgn="base"/>
            <a:r>
              <a:rPr lang="uk-UA" sz="1600" dirty="0" smtClean="0">
                <a:solidFill>
                  <a:schemeClr val="tx1"/>
                </a:solidFill>
              </a:rPr>
              <a:t>2.   Брала активну участь у </a:t>
            </a:r>
            <a:r>
              <a:rPr lang="en-US" sz="1600" dirty="0" smtClean="0">
                <a:solidFill>
                  <a:schemeClr val="tx1"/>
                </a:solidFill>
              </a:rPr>
              <a:t>VI</a:t>
            </a:r>
            <a:r>
              <a:rPr lang="uk-UA" sz="1600" dirty="0" smtClean="0">
                <a:solidFill>
                  <a:schemeClr val="tx1"/>
                </a:solidFill>
              </a:rPr>
              <a:t> Всеукраїнській благодійній акції « </a:t>
            </a:r>
            <a:r>
              <a:rPr lang="en-US" sz="1600" dirty="0" smtClean="0">
                <a:solidFill>
                  <a:schemeClr val="tx1"/>
                </a:solidFill>
              </a:rPr>
              <a:t>Happy M</a:t>
            </a:r>
            <a:r>
              <a:rPr lang="uk-UA" sz="1600" dirty="0" err="1" smtClean="0">
                <a:solidFill>
                  <a:schemeClr val="tx1"/>
                </a:solidFill>
              </a:rPr>
              <a:t>яу</a:t>
            </a:r>
            <a:r>
              <a:rPr lang="uk-UA" sz="1600" dirty="0" smtClean="0">
                <a:solidFill>
                  <a:schemeClr val="tx1"/>
                </a:solidFill>
              </a:rPr>
              <a:t> для </a:t>
            </a:r>
            <a:r>
              <a:rPr lang="uk-UA" sz="1600" dirty="0" err="1" smtClean="0">
                <a:solidFill>
                  <a:schemeClr val="tx1"/>
                </a:solidFill>
              </a:rPr>
              <a:t>Мурчика</a:t>
            </a:r>
            <a:r>
              <a:rPr lang="uk-UA" sz="1600" dirty="0" smtClean="0">
                <a:solidFill>
                  <a:schemeClr val="tx1"/>
                </a:solidFill>
              </a:rPr>
              <a:t>» 2021 </a:t>
            </a:r>
            <a:r>
              <a:rPr lang="en-US" sz="1600" dirty="0" smtClean="0">
                <a:solidFill>
                  <a:schemeClr val="tx1"/>
                </a:solidFill>
              </a:rPr>
              <a:t>-2022 </a:t>
            </a:r>
            <a:r>
              <a:rPr lang="uk-UA" sz="1600" dirty="0" smtClean="0">
                <a:solidFill>
                  <a:schemeClr val="tx1"/>
                </a:solidFill>
              </a:rPr>
              <a:t>р </a:t>
            </a:r>
            <a:endParaRPr lang="ru-RU" sz="1600" dirty="0" smtClean="0">
              <a:solidFill>
                <a:schemeClr val="tx1"/>
              </a:solidFill>
            </a:endParaRPr>
          </a:p>
          <a:p>
            <a:r>
              <a:rPr lang="uk-UA" sz="1600" dirty="0" smtClean="0">
                <a:solidFill>
                  <a:schemeClr val="tx1"/>
                </a:solidFill>
              </a:rPr>
              <a:t>3.   Взяла   участь у Всеукраїнському           дистанційному  творчому марафоні до  Дня Української           Державності 2022 р.</a:t>
            </a:r>
          </a:p>
          <a:p>
            <a:pPr lvl="0">
              <a:buClr>
                <a:srgbClr val="90C226"/>
              </a:buClr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4</a:t>
            </a:r>
            <a:r>
              <a:rPr lang="uk-UA" sz="1600" dirty="0" smtClean="0">
                <a:solidFill>
                  <a:schemeClr val="tx1"/>
                </a:solidFill>
              </a:rPr>
              <a:t>.    Взяла участь в п</a:t>
            </a:r>
            <a:r>
              <a:rPr lang="en-US" sz="1600" dirty="0" smtClean="0">
                <a:solidFill>
                  <a:schemeClr val="tx1"/>
                </a:solidFill>
              </a:rPr>
              <a:t>’</a:t>
            </a:r>
            <a:r>
              <a:rPr lang="ru-RU" sz="1600" dirty="0" err="1" smtClean="0">
                <a:solidFill>
                  <a:schemeClr val="tx1"/>
                </a:solidFill>
              </a:rPr>
              <a:t>ятому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Всеукраїнському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конкурсі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образотворчого</a:t>
            </a:r>
            <a:r>
              <a:rPr lang="ru-RU" sz="1600" dirty="0" smtClean="0">
                <a:solidFill>
                  <a:schemeClr val="tx1"/>
                </a:solidFill>
              </a:rPr>
              <a:t> декоративного </a:t>
            </a:r>
            <a:r>
              <a:rPr lang="ru-RU" sz="1600" dirty="0" err="1" smtClean="0">
                <a:solidFill>
                  <a:schemeClr val="tx1"/>
                </a:solidFill>
              </a:rPr>
              <a:t>ужиткового</a:t>
            </a:r>
            <a:r>
              <a:rPr lang="ru-RU" sz="1600" dirty="0" smtClean="0">
                <a:solidFill>
                  <a:schemeClr val="tx1"/>
                </a:solidFill>
              </a:rPr>
              <a:t> та </a:t>
            </a:r>
            <a:r>
              <a:rPr lang="ru-RU" sz="1600" dirty="0" err="1" smtClean="0">
                <a:solidFill>
                  <a:schemeClr val="tx1"/>
                </a:solidFill>
              </a:rPr>
              <a:t>сучасного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мистецтва</a:t>
            </a:r>
            <a:r>
              <a:rPr lang="ru-RU" sz="1600" dirty="0" smtClean="0">
                <a:solidFill>
                  <a:schemeClr val="tx1"/>
                </a:solidFill>
              </a:rPr>
              <a:t> « Битва </a:t>
            </a:r>
            <a:r>
              <a:rPr lang="ru-RU" sz="1600" dirty="0" err="1" smtClean="0">
                <a:solidFill>
                  <a:schemeClr val="tx1"/>
                </a:solidFill>
              </a:rPr>
              <a:t>жанрів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ART</a:t>
            </a:r>
            <a:r>
              <a:rPr lang="ru-RU" sz="1600" dirty="0" smtClean="0">
                <a:solidFill>
                  <a:schemeClr val="tx1"/>
                </a:solidFill>
              </a:rPr>
              <a:t>»</a:t>
            </a:r>
            <a:r>
              <a:rPr lang="uk-UA" sz="1600" dirty="0" smtClean="0">
                <a:solidFill>
                  <a:schemeClr val="tx1"/>
                </a:solidFill>
              </a:rPr>
              <a:t/>
            </a:r>
            <a:br>
              <a:rPr lang="uk-UA" sz="1600" dirty="0" smtClean="0">
                <a:solidFill>
                  <a:schemeClr val="tx1"/>
                </a:solidFill>
              </a:rPr>
            </a:br>
            <a:r>
              <a:rPr lang="uk-UA" sz="1600" dirty="0" smtClean="0">
                <a:solidFill>
                  <a:schemeClr val="tx1"/>
                </a:solidFill>
              </a:rPr>
              <a:t>5. Взяла участь в акції Благодійного фонду « Щаслива лапа»</a:t>
            </a:r>
          </a:p>
          <a:p>
            <a:r>
              <a:rPr lang="uk-UA" sz="1600" dirty="0" smtClean="0">
                <a:solidFill>
                  <a:schemeClr val="tx1"/>
                </a:solidFill>
              </a:rPr>
              <a:t>6. Взяла участь в Всеукраїнському багатожанровому конкурсі мистецтв « Окрилені мрією»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uk-UA" sz="1600" dirty="0" smtClean="0">
                <a:solidFill>
                  <a:schemeClr val="tx1"/>
                </a:solidFill>
              </a:rPr>
              <a:t>Лютий 2023 м. Тернопіль</a:t>
            </a:r>
            <a:endParaRPr lang="ru-RU" sz="1600" dirty="0" smtClean="0">
              <a:solidFill>
                <a:schemeClr val="tx1"/>
              </a:solidFill>
            </a:endParaRPr>
          </a:p>
          <a:p>
            <a:r>
              <a:rPr lang="uk-UA" sz="1600" dirty="0" smtClean="0"/>
              <a:t>7. </a:t>
            </a:r>
            <a:r>
              <a:rPr lang="uk-UA" sz="1600" dirty="0" smtClean="0">
                <a:solidFill>
                  <a:schemeClr val="tx1"/>
                </a:solidFill>
              </a:rPr>
              <a:t>Взяла участь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uk-UA" sz="1600" dirty="0" smtClean="0">
                <a:solidFill>
                  <a:schemeClr val="tx1"/>
                </a:solidFill>
              </a:rPr>
              <a:t>в Всеукраїнському багатожанровому фестивалі-конкурсі мистецтв «Обдарованість  року»                </a:t>
            </a:r>
            <a:r>
              <a:rPr lang="en-US" sz="1600" dirty="0" smtClean="0">
                <a:solidFill>
                  <a:schemeClr val="tx1"/>
                </a:solidFill>
              </a:rPr>
              <a:t>     </a:t>
            </a:r>
            <a:r>
              <a:rPr lang="uk-UA" sz="1600" dirty="0" smtClean="0">
                <a:solidFill>
                  <a:schemeClr val="tx1"/>
                </a:solidFill>
              </a:rPr>
              <a:t>Березень 2023  м. Одеса</a:t>
            </a:r>
          </a:p>
          <a:p>
            <a:r>
              <a:rPr lang="uk-UA" sz="1600" dirty="0">
                <a:solidFill>
                  <a:schemeClr val="tx1"/>
                </a:solidFill>
              </a:rPr>
              <a:t>8</a:t>
            </a:r>
            <a:r>
              <a:rPr lang="uk-UA" sz="1600" dirty="0" smtClean="0">
                <a:solidFill>
                  <a:schemeClr val="accent1"/>
                </a:solidFill>
              </a:rPr>
              <a:t>.</a:t>
            </a:r>
            <a:r>
              <a:rPr lang="uk-UA" sz="1600" dirty="0" smtClean="0">
                <a:solidFill>
                  <a:schemeClr val="tx1"/>
                </a:solidFill>
              </a:rPr>
              <a:t> Взяла участь у роботі робочої групи ВСЗЯО, моніторинг напряму </a:t>
            </a:r>
            <a:r>
              <a:rPr lang="uk-UA" sz="1500" dirty="0" smtClean="0">
                <a:solidFill>
                  <a:schemeClr val="tx1"/>
                </a:solidFill>
              </a:rPr>
              <a:t>:</a:t>
            </a:r>
            <a:r>
              <a:rPr lang="uk-UA" sz="1500" i="1" dirty="0" smtClean="0">
                <a:solidFill>
                  <a:schemeClr val="tx1"/>
                </a:solidFill>
              </a:rPr>
              <a:t>«</a:t>
            </a:r>
            <a:r>
              <a:rPr lang="uk-UA" sz="1500" dirty="0" smtClean="0">
                <a:solidFill>
                  <a:schemeClr val="tx1"/>
                </a:solidFill>
              </a:rPr>
              <a:t>Здобувачі дошкільної освіти.</a:t>
            </a:r>
            <a:endParaRPr lang="ru-RU" sz="1500" dirty="0" smtClean="0">
              <a:solidFill>
                <a:schemeClr val="tx1"/>
              </a:solidFill>
            </a:endParaRPr>
          </a:p>
          <a:p>
            <a:r>
              <a:rPr lang="uk-UA" sz="1500" dirty="0" smtClean="0">
                <a:solidFill>
                  <a:schemeClr val="tx1"/>
                </a:solidFill>
              </a:rPr>
              <a:t>  Забезпечення всебічного розвитку дитини дошкільного віку, набуття нею життєвого соціального досвіду»</a:t>
            </a:r>
          </a:p>
          <a:p>
            <a:pPr fontAlgn="base"/>
            <a:r>
              <a:rPr lang="uk-UA" sz="1500" dirty="0" smtClean="0">
                <a:solidFill>
                  <a:schemeClr val="tx1"/>
                </a:solidFill>
              </a:rPr>
              <a:t>  (листопад- лютий 2023-2024 н р)</a:t>
            </a:r>
            <a:endParaRPr lang="en-US" sz="1500" dirty="0" smtClean="0">
              <a:solidFill>
                <a:schemeClr val="tx1"/>
              </a:solidFill>
            </a:endParaRPr>
          </a:p>
          <a:p>
            <a:pPr fontAlgn="base"/>
            <a:endParaRPr lang="ru-RU" sz="1500" dirty="0" smtClean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6046" y="1388458"/>
            <a:ext cx="649807" cy="4576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4116" y="3196107"/>
            <a:ext cx="711200" cy="4657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227" y="3719559"/>
            <a:ext cx="480626" cy="6408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610" y="4534365"/>
            <a:ext cx="502464" cy="7107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936" y="1891543"/>
            <a:ext cx="479559" cy="10378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095" y="2527782"/>
            <a:ext cx="787400" cy="5567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116" y="2584459"/>
            <a:ext cx="736379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92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77334" y="88900"/>
            <a:ext cx="8596668" cy="698500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chemeClr val="tx1"/>
                </a:solidFill>
              </a:rPr>
              <a:t>             Нормативні документи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77334" y="787400"/>
            <a:ext cx="10066866" cy="5816599"/>
          </a:xfrm>
        </p:spPr>
        <p:txBody>
          <a:bodyPr>
            <a:normAutofit fontScale="85000" lnSpcReduction="20000"/>
          </a:bodyPr>
          <a:lstStyle/>
          <a:p>
            <a:pPr marL="0" indent="0" fontAlgn="base">
              <a:buNone/>
            </a:pPr>
            <a:r>
              <a:rPr lang="en-US" dirty="0" smtClean="0">
                <a:solidFill>
                  <a:schemeClr val="tx1"/>
                </a:solidFill>
              </a:rPr>
              <a:t>- </a:t>
            </a:r>
            <a:r>
              <a:rPr lang="ru-RU" dirty="0" err="1" smtClean="0">
                <a:solidFill>
                  <a:schemeClr val="tx1"/>
                </a:solidFill>
              </a:rPr>
              <a:t>Базовий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компонент </a:t>
            </a:r>
            <a:r>
              <a:rPr lang="ru-RU" dirty="0" err="1">
                <a:solidFill>
                  <a:schemeClr val="tx1"/>
                </a:solidFill>
              </a:rPr>
              <a:t>дошкільної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освіти</a:t>
            </a:r>
            <a:r>
              <a:rPr lang="ru-RU" dirty="0">
                <a:solidFill>
                  <a:schemeClr val="tx1"/>
                </a:solidFill>
              </a:rPr>
              <a:t> (наказ МОН </a:t>
            </a:r>
            <a:r>
              <a:rPr lang="ru-RU" dirty="0" err="1">
                <a:solidFill>
                  <a:schemeClr val="tx1"/>
                </a:solidFill>
              </a:rPr>
              <a:t>від</a:t>
            </a:r>
            <a:r>
              <a:rPr lang="ru-RU" dirty="0">
                <a:solidFill>
                  <a:schemeClr val="tx1"/>
                </a:solidFill>
              </a:rPr>
              <a:t> 12.01.2021 № 33) 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 fontAlgn="base">
              <a:buNone/>
            </a:pPr>
            <a:r>
              <a:rPr lang="en-US" u="sng" dirty="0" smtClean="0">
                <a:hlinkClick r:id="rId2"/>
              </a:rPr>
              <a:t>https</a:t>
            </a:r>
            <a:r>
              <a:rPr lang="en-US" u="sng" dirty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mon.gov.ua/storage/app/media/rizne/2021/12.01/Pro_novu_redaktsiyu%20Bazovoho%20komponenta%20doshkilnoyi%20osvity.pdf</a:t>
            </a:r>
            <a:endParaRPr lang="en-US" dirty="0" smtClean="0"/>
          </a:p>
          <a:p>
            <a:pPr marL="0" indent="0" fontAlgn="base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 </a:t>
            </a:r>
            <a:r>
              <a:rPr lang="ru-RU" dirty="0" err="1" smtClean="0">
                <a:solidFill>
                  <a:schemeClr val="tx1"/>
                </a:solidFill>
              </a:rPr>
              <a:t>Щодо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методичних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рекомендацій</a:t>
            </a:r>
            <a:r>
              <a:rPr lang="ru-RU" dirty="0" smtClean="0">
                <a:solidFill>
                  <a:schemeClr val="tx1"/>
                </a:solidFill>
              </a:rPr>
              <a:t> до </a:t>
            </a:r>
            <a:r>
              <a:rPr lang="ru-RU" dirty="0" err="1" smtClean="0">
                <a:solidFill>
                  <a:schemeClr val="tx1"/>
                </a:solidFill>
              </a:rPr>
              <a:t>оновленого</a:t>
            </a:r>
            <a:r>
              <a:rPr lang="ru-RU" dirty="0" smtClean="0">
                <a:solidFill>
                  <a:schemeClr val="tx1"/>
                </a:solidFill>
              </a:rPr>
              <a:t> Базового компонента </a:t>
            </a:r>
            <a:r>
              <a:rPr lang="ru-RU" dirty="0" err="1" smtClean="0">
                <a:solidFill>
                  <a:schemeClr val="tx1"/>
                </a:solidFill>
              </a:rPr>
              <a:t>дошкільної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освіти</a:t>
            </a:r>
            <a:r>
              <a:rPr lang="ru-RU" dirty="0" smtClean="0">
                <a:solidFill>
                  <a:schemeClr val="tx1"/>
                </a:solidFill>
              </a:rPr>
              <a:t> (лист МОН </a:t>
            </a:r>
            <a:r>
              <a:rPr lang="ru-RU" dirty="0" err="1" smtClean="0">
                <a:solidFill>
                  <a:schemeClr val="tx1"/>
                </a:solidFill>
              </a:rPr>
              <a:t>від</a:t>
            </a:r>
            <a:r>
              <a:rPr lang="ru-RU" dirty="0" smtClean="0">
                <a:solidFill>
                  <a:schemeClr val="tx1"/>
                </a:solidFill>
              </a:rPr>
              <a:t> 16.03.2021 № 1/9-148) </a:t>
            </a:r>
          </a:p>
          <a:p>
            <a:pPr marL="0" indent="0">
              <a:buNone/>
            </a:pPr>
            <a:r>
              <a:rPr lang="en-US" u="sng" dirty="0" smtClean="0">
                <a:hlinkClick r:id="rId3"/>
              </a:rPr>
              <a:t>https</a:t>
            </a:r>
            <a:r>
              <a:rPr lang="en-US" u="sng" dirty="0">
                <a:hlinkClick r:id="rId3"/>
              </a:rPr>
              <a:t>://</a:t>
            </a:r>
            <a:r>
              <a:rPr lang="en-US" u="sng" dirty="0" smtClean="0">
                <a:hlinkClick r:id="rId3"/>
              </a:rPr>
              <a:t>mon.gov.ua/ua/npa/shodo-metodichnih-rekomendacij-do-onovlenogo-bazovogo-komponenta-doshkilnoyi-osviti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- </a:t>
            </a:r>
            <a:r>
              <a:rPr lang="ru-RU" dirty="0" smtClean="0">
                <a:solidFill>
                  <a:schemeClr val="tx1"/>
                </a:solidFill>
              </a:rPr>
              <a:t>Про </a:t>
            </a:r>
            <a:r>
              <a:rPr lang="ru-RU" dirty="0" err="1">
                <a:solidFill>
                  <a:schemeClr val="tx1"/>
                </a:solidFill>
              </a:rPr>
              <a:t>затвердження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Методичних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рекомендацій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щодо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створення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змісту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завантаження</a:t>
            </a:r>
            <a:r>
              <a:rPr lang="ru-RU" dirty="0">
                <a:solidFill>
                  <a:schemeClr val="tx1"/>
                </a:solidFill>
              </a:rPr>
              <a:t> е-</a:t>
            </a:r>
            <a:r>
              <a:rPr lang="ru-RU" dirty="0" err="1">
                <a:solidFill>
                  <a:schemeClr val="tx1"/>
                </a:solidFill>
              </a:rPr>
              <a:t>портфоліо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/>
              <a:t>(</a:t>
            </a:r>
            <a:r>
              <a:rPr lang="ru-RU" u="sng" dirty="0">
                <a:hlinkClick r:id="rId4"/>
              </a:rPr>
              <a:t>наказ МОН </a:t>
            </a:r>
            <a:r>
              <a:rPr lang="ru-RU" u="sng" dirty="0" err="1">
                <a:hlinkClick r:id="rId4"/>
              </a:rPr>
              <a:t>від</a:t>
            </a:r>
            <a:r>
              <a:rPr lang="ru-RU" u="sng" dirty="0">
                <a:hlinkClick r:id="rId4"/>
              </a:rPr>
              <a:t> 30.05.2019 № 755</a:t>
            </a:r>
            <a:r>
              <a:rPr lang="ru-RU" dirty="0"/>
              <a:t>)</a:t>
            </a:r>
          </a:p>
          <a:p>
            <a:pPr marL="0" indent="0" fontAlgn="base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забезпечення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психологічного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супроводу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учасників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освітнього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процесу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умовах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воєнного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стану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вУкраїні</a:t>
            </a:r>
            <a:r>
              <a:rPr lang="ru-RU" dirty="0"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 </a:t>
            </a:r>
            <a:r>
              <a:rPr lang="ru-RU" u="sng" dirty="0"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лист МОН N 1/3737-22 </a:t>
            </a:r>
            <a:r>
              <a:rPr lang="ru-RU" u="sng" dirty="0" err="1"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lang="ru-RU" u="sng" dirty="0"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29.03. 2022</a:t>
            </a:r>
          </a:p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uk-UA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Положення </a:t>
            </a:r>
            <a:r>
              <a:rPr lang="uk-UA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 атестацію педагогічних працівників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https://zakon.rada.gov.ua/laws/show/z1649-22#n22</a:t>
            </a:r>
            <a:r>
              <a:rPr lang="uk-UA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dirty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Постанова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Кабінету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Міністрів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№ 800 “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підвищення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кваліфікації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педагогічних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науково-педагогічних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працівників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6"/>
              </a:rPr>
              <a:t>https://sqe.gov.ua/law/postanova-kabinetu-ministriv-ukrain-52/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Санітарний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регламент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дошкільних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закладів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7"/>
              </a:rPr>
              <a:t>https://zakon.rada.gov.ua/laws/show/z0563-16#Text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dirty="0" err="1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Професійний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стандарт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вихователя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ЗДО 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8"/>
              </a:rPr>
              <a:t>https://mon.gov.ua/npa/pro-zatverdzhennya-profesijnogo-standartu-vihovatel-zakladu-doshkilnoyi-osviti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uk-UA" dirty="0" smtClean="0"/>
              <a:t>Закон про дошкільну освіту від 06.2024 р </a:t>
            </a:r>
            <a:r>
              <a:rPr lang="en-US" dirty="0">
                <a:hlinkClick r:id="rId9"/>
              </a:rPr>
              <a:t>https://</a:t>
            </a:r>
            <a:r>
              <a:rPr lang="en-US" dirty="0" smtClean="0">
                <a:hlinkClick r:id="rId9"/>
              </a:rPr>
              <a:t>zakon.rada.gov.ua/laws/show/3788-20#Text</a:t>
            </a:r>
            <a:r>
              <a:rPr lang="uk-UA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8316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678883" y="138948"/>
            <a:ext cx="8596668" cy="1087182"/>
          </a:xfrm>
        </p:spPr>
        <p:txBody>
          <a:bodyPr/>
          <a:lstStyle/>
          <a:p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      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3200" dirty="0" smtClean="0">
                <a:solidFill>
                  <a:schemeClr val="accent6">
                    <a:lumMod val="50000"/>
                  </a:schemeClr>
                </a:solidFill>
              </a:rPr>
              <a:t>Візитка педагога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677334" y="1778001"/>
            <a:ext cx="5078025" cy="4263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  </a:t>
            </a:r>
            <a:r>
              <a:rPr lang="uk-UA" b="1" dirty="0" smtClean="0">
                <a:solidFill>
                  <a:schemeClr val="accent2"/>
                </a:solidFill>
              </a:rPr>
              <a:t>Освіта</a:t>
            </a:r>
          </a:p>
          <a:p>
            <a:pPr marL="0" indent="0">
              <a:buNone/>
            </a:pPr>
            <a:r>
              <a:rPr lang="en-US" b="1" dirty="0" smtClean="0"/>
              <a:t>  </a:t>
            </a:r>
            <a:r>
              <a:rPr lang="uk-UA" b="1" dirty="0" smtClean="0"/>
              <a:t>Закінчила: </a:t>
            </a:r>
            <a:r>
              <a:rPr lang="uk-UA" dirty="0" smtClean="0"/>
              <a:t>Ніжинський державний педагогічний університет імені Миколи Гоголя 30.06. 2004 р.</a:t>
            </a:r>
            <a:r>
              <a:rPr lang="en-US" dirty="0" smtClean="0"/>
              <a:t> </a:t>
            </a:r>
            <a:r>
              <a:rPr lang="uk-UA" dirty="0" smtClean="0"/>
              <a:t>та здобула кваліфікацію вихователя дітей дошкільного віку, організатора дошкільного виховання.</a:t>
            </a:r>
          </a:p>
          <a:p>
            <a:pPr marL="0" indent="0">
              <a:buNone/>
            </a:pPr>
            <a:r>
              <a:rPr lang="uk-UA" b="1" dirty="0" smtClean="0"/>
              <a:t> Педагогічний стаж</a:t>
            </a:r>
            <a:r>
              <a:rPr lang="uk-UA" dirty="0" smtClean="0"/>
              <a:t>: 2</a:t>
            </a:r>
            <a:r>
              <a:rPr lang="en-US" dirty="0"/>
              <a:t>8</a:t>
            </a:r>
            <a:r>
              <a:rPr lang="uk-UA" dirty="0" smtClean="0"/>
              <a:t> р</a:t>
            </a:r>
            <a:r>
              <a:rPr lang="uk-UA" dirty="0" smtClean="0"/>
              <a:t>.</a:t>
            </a:r>
            <a:endParaRPr lang="en-US" dirty="0"/>
          </a:p>
          <a:p>
            <a:pPr marL="0" indent="0">
              <a:buNone/>
            </a:pPr>
            <a:r>
              <a:rPr lang="uk-UA" sz="2000" b="1" dirty="0" smtClean="0"/>
              <a:t>Кваліфікаційна    категорія:    </a:t>
            </a:r>
            <a:r>
              <a:rPr lang="uk-UA" sz="2000" b="1" dirty="0" smtClean="0"/>
              <a:t>                    </a:t>
            </a:r>
            <a:r>
              <a:rPr lang="en-US" sz="2000" b="1" dirty="0" smtClean="0"/>
              <a:t>   </a:t>
            </a:r>
            <a:r>
              <a:rPr lang="uk-UA" dirty="0" smtClean="0"/>
              <a:t>спеціаліст вищої категорії.</a:t>
            </a:r>
          </a:p>
          <a:p>
            <a:pPr marL="0" indent="0">
              <a:buNone/>
            </a:pPr>
            <a:r>
              <a:rPr lang="uk-UA" dirty="0" smtClean="0"/>
              <a:t>Результати атестації: присвоєно кваліфікаційну категорію « спеціаліст вищої категорії», 2024 р.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7217" y="4087813"/>
            <a:ext cx="3492500" cy="2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82024"/>
            <a:ext cx="3399860" cy="254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39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9578"/>
            <a:ext cx="10381979" cy="754822"/>
          </a:xfrm>
        </p:spPr>
        <p:txBody>
          <a:bodyPr/>
          <a:lstStyle/>
          <a:p>
            <a:r>
              <a:rPr lang="en-US" b="1" dirty="0" smtClean="0"/>
              <a:t>            </a:t>
            </a:r>
            <a:r>
              <a:rPr lang="uk-UA" sz="3200" dirty="0" smtClean="0">
                <a:solidFill>
                  <a:schemeClr val="tx1"/>
                </a:solidFill>
              </a:rPr>
              <a:t>Відомості </a:t>
            </a:r>
            <a:r>
              <a:rPr lang="uk-UA" sz="3200" dirty="0">
                <a:solidFill>
                  <a:schemeClr val="tx1"/>
                </a:solidFill>
              </a:rPr>
              <a:t>про </a:t>
            </a:r>
            <a:r>
              <a:rPr lang="uk-UA" sz="3200" dirty="0" smtClean="0">
                <a:solidFill>
                  <a:schemeClr val="tx1"/>
                </a:solidFill>
              </a:rPr>
              <a:t>підвищення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uk-UA" sz="3200" dirty="0" smtClean="0">
                <a:solidFill>
                  <a:schemeClr val="tx1"/>
                </a:solidFill>
              </a:rPr>
              <a:t>кваліфікації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2229" y="2220686"/>
            <a:ext cx="10159999" cy="153481"/>
          </a:xfrm>
        </p:spPr>
        <p:txBody>
          <a:bodyPr>
            <a:normAutofit fontScale="25000" lnSpcReduction="20000"/>
          </a:bodyPr>
          <a:lstStyle/>
          <a:p>
            <a:r>
              <a:rPr lang="en-US" dirty="0" smtClean="0"/>
              <a:t>                                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97542" y="914401"/>
            <a:ext cx="9471958" cy="1600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 smtClean="0"/>
              <a:t> </a:t>
            </a:r>
            <a:r>
              <a:rPr lang="uk-UA" b="1" dirty="0"/>
              <a:t>Курси підвищення кваліфікації</a:t>
            </a:r>
            <a:r>
              <a:rPr lang="uk-UA" b="1" dirty="0" smtClean="0"/>
              <a:t>:</a:t>
            </a:r>
            <a:endParaRPr lang="en-US" b="1" dirty="0"/>
          </a:p>
          <a:p>
            <a:pPr marL="0" indent="0">
              <a:buNone/>
            </a:pPr>
            <a:r>
              <a:rPr lang="uk-UA" b="1" dirty="0" smtClean="0"/>
              <a:t>При </a:t>
            </a:r>
            <a:r>
              <a:rPr lang="uk-UA" b="1" dirty="0"/>
              <a:t>Чернігівському обласному інституті післядипломної педагогічної освіти ,</a:t>
            </a:r>
            <a:endParaRPr lang="en-US" b="1" dirty="0"/>
          </a:p>
          <a:p>
            <a:pPr marL="0" indent="0">
              <a:buNone/>
            </a:pPr>
            <a:r>
              <a:rPr lang="uk-UA" b="1" dirty="0" smtClean="0"/>
              <a:t>З 06 лютого до 03 березня 2023 р.</a:t>
            </a:r>
          </a:p>
          <a:p>
            <a:pPr marL="0" indent="0">
              <a:buNone/>
            </a:pPr>
            <a:r>
              <a:rPr lang="uk-UA" b="1" dirty="0" smtClean="0"/>
              <a:t>Форма навчання дистанційна</a:t>
            </a:r>
            <a:endParaRPr lang="ru-RU" b="1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 flipV="1">
            <a:off x="11220186" y="1512617"/>
            <a:ext cx="135202" cy="178070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8581330"/>
              </p:ext>
            </p:extLst>
          </p:nvPr>
        </p:nvGraphicFramePr>
        <p:xfrm>
          <a:off x="3204936" y="2794000"/>
          <a:ext cx="4211864" cy="3288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Acrobat Document" r:id="rId3" imgW="6857848" imgH="5143314" progId="AcroExch.Document.7">
                  <p:embed/>
                </p:oleObj>
              </mc:Choice>
              <mc:Fallback>
                <p:oleObj name="Acrobat Document" r:id="rId3" imgW="6857848" imgH="514331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04936" y="2794000"/>
                        <a:ext cx="4211864" cy="3288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5846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525440"/>
              </p:ext>
            </p:extLst>
          </p:nvPr>
        </p:nvGraphicFramePr>
        <p:xfrm>
          <a:off x="547967" y="596900"/>
          <a:ext cx="11199533" cy="635969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09386">
                  <a:extLst>
                    <a:ext uri="{9D8B030D-6E8A-4147-A177-3AD203B41FA5}">
                      <a16:colId xmlns:a16="http://schemas.microsoft.com/office/drawing/2014/main" val="136359547"/>
                    </a:ext>
                  </a:extLst>
                </a:gridCol>
                <a:gridCol w="1460235">
                  <a:extLst>
                    <a:ext uri="{9D8B030D-6E8A-4147-A177-3AD203B41FA5}">
                      <a16:colId xmlns:a16="http://schemas.microsoft.com/office/drawing/2014/main" val="2745861614"/>
                    </a:ext>
                  </a:extLst>
                </a:gridCol>
                <a:gridCol w="1611161">
                  <a:extLst>
                    <a:ext uri="{9D8B030D-6E8A-4147-A177-3AD203B41FA5}">
                      <a16:colId xmlns:a16="http://schemas.microsoft.com/office/drawing/2014/main" val="54421021"/>
                    </a:ext>
                  </a:extLst>
                </a:gridCol>
                <a:gridCol w="4754890">
                  <a:extLst>
                    <a:ext uri="{9D8B030D-6E8A-4147-A177-3AD203B41FA5}">
                      <a16:colId xmlns:a16="http://schemas.microsoft.com/office/drawing/2014/main" val="293096271"/>
                    </a:ext>
                  </a:extLst>
                </a:gridCol>
                <a:gridCol w="1205096">
                  <a:extLst>
                    <a:ext uri="{9D8B030D-6E8A-4147-A177-3AD203B41FA5}">
                      <a16:colId xmlns:a16="http://schemas.microsoft.com/office/drawing/2014/main" val="900320908"/>
                    </a:ext>
                  </a:extLst>
                </a:gridCol>
                <a:gridCol w="1558765">
                  <a:extLst>
                    <a:ext uri="{9D8B030D-6E8A-4147-A177-3AD203B41FA5}">
                      <a16:colId xmlns:a16="http://schemas.microsoft.com/office/drawing/2014/main" val="2639688814"/>
                    </a:ext>
                  </a:extLst>
                </a:gridCol>
              </a:tblGrid>
              <a:tr h="673620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№</a:t>
                      </a:r>
                    </a:p>
                    <a:p>
                      <a:r>
                        <a:rPr lang="uk-UA" sz="1200" dirty="0" smtClean="0"/>
                        <a:t>п/п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100" dirty="0" smtClean="0"/>
                        <a:t>Вид</a:t>
                      </a:r>
                    </a:p>
                    <a:p>
                      <a:r>
                        <a:rPr lang="uk-UA" sz="1100" dirty="0" smtClean="0"/>
                        <a:t>документа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Номер документа</a:t>
                      </a:r>
                    </a:p>
                    <a:p>
                      <a:r>
                        <a:rPr lang="uk-UA" sz="1200" dirty="0" smtClean="0"/>
                        <a:t>Дата видачі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700" dirty="0" smtClean="0">
                          <a:solidFill>
                            <a:srgbClr val="C00000"/>
                          </a:solidFill>
                        </a:rPr>
                        <a:t>  </a:t>
                      </a:r>
                      <a:r>
                        <a:rPr lang="uk-UA" sz="1200" dirty="0" smtClean="0">
                          <a:solidFill>
                            <a:schemeClr val="bg1"/>
                          </a:solidFill>
                        </a:rPr>
                        <a:t>Назва курсів або     </a:t>
                      </a:r>
                      <a:r>
                        <a:rPr lang="uk-UA" sz="1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uk-UA" sz="1200" dirty="0" smtClean="0">
                          <a:solidFill>
                            <a:schemeClr val="bg1"/>
                          </a:solidFill>
                        </a:rPr>
                        <a:t>додаткової</a:t>
                      </a:r>
                    </a:p>
                    <a:p>
                      <a:r>
                        <a:rPr lang="uk-UA" sz="1200" dirty="0" smtClean="0">
                          <a:solidFill>
                            <a:schemeClr val="bg1"/>
                          </a:solidFill>
                        </a:rPr>
                        <a:t>      освіти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Кількість годин навчання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Місце навчання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341255"/>
                  </a:ext>
                </a:extLst>
              </a:tr>
              <a:tr h="641543"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1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Сертифікат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VT</a:t>
                      </a:r>
                      <a:r>
                        <a:rPr lang="uk-UA" sz="1700" dirty="0" smtClean="0"/>
                        <a:t>597453</a:t>
                      </a:r>
                    </a:p>
                    <a:p>
                      <a:r>
                        <a:rPr lang="uk-UA" sz="1700" dirty="0" smtClean="0"/>
                        <a:t>10.04.2020</a:t>
                      </a:r>
                      <a:r>
                        <a:rPr lang="uk-UA" sz="1700" baseline="0" dirty="0" smtClean="0"/>
                        <a:t> р.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« Методичні розробки для навчання та розвитку дітей дошкільного віку»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2</a:t>
                      </a:r>
                      <a:r>
                        <a:rPr lang="uk-UA" sz="1700" baseline="0" dirty="0" smtClean="0"/>
                        <a:t> </a:t>
                      </a:r>
                      <a:r>
                        <a:rPr lang="uk-UA" sz="1700" dirty="0" smtClean="0"/>
                        <a:t>години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Сайт</a:t>
                      </a:r>
                    </a:p>
                    <a:p>
                      <a:r>
                        <a:rPr lang="uk-UA" sz="1700" dirty="0" smtClean="0"/>
                        <a:t>«</a:t>
                      </a:r>
                      <a:r>
                        <a:rPr lang="uk-UA" sz="1700" dirty="0" err="1" smtClean="0"/>
                        <a:t>Всеосвіта</a:t>
                      </a:r>
                      <a:r>
                        <a:rPr lang="uk-UA" sz="1700" dirty="0" smtClean="0"/>
                        <a:t>»</a:t>
                      </a:r>
                      <a:endParaRPr lang="ru-RU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1749511"/>
                  </a:ext>
                </a:extLst>
              </a:tr>
              <a:tr h="641543"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2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700" dirty="0" smtClean="0"/>
                        <a:t>Сертифікат</a:t>
                      </a:r>
                      <a:endParaRPr lang="ru-RU" sz="1700" dirty="0" smtClean="0"/>
                    </a:p>
                    <a:p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DY</a:t>
                      </a:r>
                      <a:r>
                        <a:rPr lang="uk-UA" sz="1700" dirty="0" smtClean="0"/>
                        <a:t>145788</a:t>
                      </a:r>
                    </a:p>
                    <a:p>
                      <a:r>
                        <a:rPr lang="uk-UA" sz="1700" dirty="0" smtClean="0"/>
                        <a:t>15.05.2020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«Дистанційне навчання: інструменти для отримання миттєвого зворотного зв</a:t>
                      </a:r>
                      <a:r>
                        <a:rPr lang="en-US" sz="1700" dirty="0" smtClean="0"/>
                        <a:t>’</a:t>
                      </a:r>
                      <a:r>
                        <a:rPr lang="uk-UA" sz="1700" dirty="0" err="1" smtClean="0"/>
                        <a:t>язку</a:t>
                      </a:r>
                      <a:r>
                        <a:rPr lang="uk-UA" sz="1700" dirty="0" smtClean="0"/>
                        <a:t>»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2</a:t>
                      </a:r>
                      <a:r>
                        <a:rPr lang="uk-UA" sz="1700" baseline="0" dirty="0" smtClean="0"/>
                        <a:t> </a:t>
                      </a:r>
                      <a:r>
                        <a:rPr lang="uk-UA" sz="1700" dirty="0" smtClean="0"/>
                        <a:t>години</a:t>
                      </a:r>
                      <a:endParaRPr lang="ru-RU" sz="1700" dirty="0" smtClean="0"/>
                    </a:p>
                    <a:p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Сайт</a:t>
                      </a:r>
                    </a:p>
                    <a:p>
                      <a:r>
                        <a:rPr lang="uk-UA" sz="1700" dirty="0" smtClean="0"/>
                        <a:t>«</a:t>
                      </a:r>
                      <a:r>
                        <a:rPr lang="uk-UA" sz="1700" dirty="0" err="1" smtClean="0"/>
                        <a:t>Всеосвіта</a:t>
                      </a:r>
                      <a:r>
                        <a:rPr lang="uk-UA" sz="1700" dirty="0" smtClean="0"/>
                        <a:t>»</a:t>
                      </a:r>
                      <a:endParaRPr lang="ru-RU" sz="17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623426"/>
                  </a:ext>
                </a:extLst>
              </a:tr>
              <a:tr h="649562"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3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700" dirty="0" smtClean="0"/>
                        <a:t>Сертифікат</a:t>
                      </a:r>
                      <a:endParaRPr lang="ru-RU" sz="1700" dirty="0" smtClean="0"/>
                    </a:p>
                    <a:p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UT</a:t>
                      </a:r>
                      <a:r>
                        <a:rPr lang="uk-UA" sz="1700" dirty="0" smtClean="0"/>
                        <a:t>262629</a:t>
                      </a:r>
                    </a:p>
                    <a:p>
                      <a:r>
                        <a:rPr lang="uk-UA" sz="1700" dirty="0" smtClean="0"/>
                        <a:t>18.05.2020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«</a:t>
                      </a:r>
                      <a:r>
                        <a:rPr lang="uk-UA" sz="1700" dirty="0" err="1" smtClean="0"/>
                        <a:t>Лепбук</a:t>
                      </a:r>
                      <a:r>
                        <a:rPr lang="uk-UA" sz="1700" dirty="0" smtClean="0"/>
                        <a:t>, як інструмент реалізації практичного та творчого навчання»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2 години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Сайт</a:t>
                      </a:r>
                    </a:p>
                    <a:p>
                      <a:r>
                        <a:rPr lang="uk-UA" sz="1700" dirty="0" smtClean="0"/>
                        <a:t>«</a:t>
                      </a:r>
                      <a:r>
                        <a:rPr lang="uk-UA" sz="1700" dirty="0" err="1" smtClean="0"/>
                        <a:t>Всеосвіта</a:t>
                      </a:r>
                      <a:r>
                        <a:rPr lang="uk-UA" sz="1700" dirty="0" smtClean="0"/>
                        <a:t>»</a:t>
                      </a:r>
                      <a:endParaRPr lang="ru-RU" sz="17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119565"/>
                  </a:ext>
                </a:extLst>
              </a:tr>
              <a:tr h="641543"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4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700" dirty="0" smtClean="0"/>
                        <a:t>Сертифікат</a:t>
                      </a:r>
                      <a:endParaRPr lang="ru-RU" sz="1700" dirty="0" smtClean="0"/>
                    </a:p>
                    <a:p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МІ008634</a:t>
                      </a:r>
                    </a:p>
                    <a:p>
                      <a:r>
                        <a:rPr lang="uk-UA" sz="1700" dirty="0" smtClean="0"/>
                        <a:t>26.05.2020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«Як підвищити самооцінку дитини :ефективні ігрові прийоми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2 години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Сайт</a:t>
                      </a:r>
                    </a:p>
                    <a:p>
                      <a:r>
                        <a:rPr lang="uk-UA" sz="1700" dirty="0" smtClean="0"/>
                        <a:t>«</a:t>
                      </a:r>
                      <a:r>
                        <a:rPr lang="uk-UA" sz="1700" dirty="0" err="1" smtClean="0"/>
                        <a:t>Всеосвіта</a:t>
                      </a:r>
                      <a:r>
                        <a:rPr lang="uk-UA" sz="1700" dirty="0" smtClean="0"/>
                        <a:t>»</a:t>
                      </a:r>
                      <a:endParaRPr lang="ru-RU" sz="17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006050"/>
                  </a:ext>
                </a:extLst>
              </a:tr>
              <a:tr h="641543"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5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700" dirty="0" smtClean="0"/>
                        <a:t>Сертифікат</a:t>
                      </a:r>
                      <a:endParaRPr lang="ru-RU" sz="1700" dirty="0" smtClean="0"/>
                    </a:p>
                    <a:p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С</a:t>
                      </a:r>
                      <a:r>
                        <a:rPr lang="en-US" sz="1700" dirty="0" smtClean="0"/>
                        <a:t>S</a:t>
                      </a:r>
                      <a:r>
                        <a:rPr lang="uk-UA" sz="1700" dirty="0" smtClean="0"/>
                        <a:t>731587</a:t>
                      </a:r>
                    </a:p>
                    <a:p>
                      <a:r>
                        <a:rPr lang="uk-UA" sz="1700" dirty="0" smtClean="0"/>
                        <a:t>21.07.2020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« Організація освітнього процесу у закладі дошкільної освіти»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10 годин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Сайт</a:t>
                      </a:r>
                    </a:p>
                    <a:p>
                      <a:r>
                        <a:rPr lang="uk-UA" sz="1700" dirty="0" smtClean="0"/>
                        <a:t>«</a:t>
                      </a:r>
                      <a:r>
                        <a:rPr lang="uk-UA" sz="1700" dirty="0" err="1" smtClean="0"/>
                        <a:t>Всеосвіта</a:t>
                      </a:r>
                      <a:r>
                        <a:rPr lang="uk-UA" sz="1700" dirty="0" smtClean="0"/>
                        <a:t>»</a:t>
                      </a:r>
                      <a:endParaRPr lang="ru-RU" sz="17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909377"/>
                  </a:ext>
                </a:extLst>
              </a:tr>
              <a:tr h="641543"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6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700" dirty="0" smtClean="0"/>
                        <a:t>Сертифікат</a:t>
                      </a:r>
                      <a:endParaRPr lang="ru-RU" sz="1700" dirty="0" smtClean="0"/>
                    </a:p>
                    <a:p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AR</a:t>
                      </a:r>
                      <a:r>
                        <a:rPr lang="uk-UA" sz="1700" dirty="0" smtClean="0"/>
                        <a:t>764085</a:t>
                      </a:r>
                    </a:p>
                    <a:p>
                      <a:r>
                        <a:rPr lang="uk-UA" sz="1700" dirty="0" smtClean="0"/>
                        <a:t>08.02.2021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« Елементи </a:t>
                      </a:r>
                      <a:r>
                        <a:rPr lang="en-US" sz="1700" dirty="0" smtClean="0"/>
                        <a:t>STEM</a:t>
                      </a:r>
                      <a:r>
                        <a:rPr lang="uk-UA" sz="1700" dirty="0" smtClean="0"/>
                        <a:t>- освіти у закладі дошкільної освіти»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2 години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Сайт</a:t>
                      </a:r>
                    </a:p>
                    <a:p>
                      <a:r>
                        <a:rPr lang="uk-UA" sz="1700" dirty="0" smtClean="0"/>
                        <a:t>«</a:t>
                      </a:r>
                      <a:r>
                        <a:rPr lang="uk-UA" sz="1700" dirty="0" err="1" smtClean="0"/>
                        <a:t>Всеосвіта</a:t>
                      </a:r>
                      <a:r>
                        <a:rPr lang="uk-UA" sz="1700" dirty="0" smtClean="0"/>
                        <a:t>»</a:t>
                      </a:r>
                      <a:endParaRPr lang="ru-RU" sz="17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942864"/>
                  </a:ext>
                </a:extLst>
              </a:tr>
              <a:tr h="1539703">
                <a:tc>
                  <a:txBody>
                    <a:bodyPr/>
                    <a:lstStyle/>
                    <a:p>
                      <a:r>
                        <a:rPr lang="uk-UA" dirty="0" smtClean="0"/>
                        <a:t>7</a:t>
                      </a:r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r>
                        <a:rPr lang="uk-UA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Сертифікат</a:t>
                      </a:r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uk-UA" dirty="0" smtClean="0"/>
                        <a:t>Сертифікат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certificate.php</a:t>
                      </a:r>
                      <a:endParaRPr lang="uk-UA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23.02.2023р.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000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https</a:t>
                      </a:r>
                      <a:r>
                        <a:rPr lang="uk-UA" sz="1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://</a:t>
                      </a:r>
                      <a:r>
                        <a:rPr lang="ru-RU" sz="1000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osvita</a:t>
                      </a:r>
                      <a:r>
                        <a:rPr lang="uk-UA" sz="1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.</a:t>
                      </a:r>
                      <a:r>
                        <a:rPr lang="ru-RU" sz="1000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diia</a:t>
                      </a:r>
                      <a:r>
                        <a:rPr lang="uk-UA" sz="1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.</a:t>
                      </a:r>
                      <a:r>
                        <a:rPr lang="ru-RU" sz="1000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gov</a:t>
                      </a:r>
                      <a:r>
                        <a:rPr lang="uk-UA" sz="1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.</a:t>
                      </a:r>
                      <a:r>
                        <a:rPr lang="ru-RU" sz="1000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ua</a:t>
                      </a:r>
                      <a:r>
                        <a:rPr lang="uk-UA" sz="1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/</a:t>
                      </a:r>
                      <a:r>
                        <a:rPr lang="ru-RU" sz="1000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uploads</a:t>
                      </a:r>
                      <a:r>
                        <a:rPr lang="uk-UA" sz="1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/</a:t>
                      </a:r>
                      <a:r>
                        <a:rPr lang="ru-RU" sz="1000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certificate</a:t>
                      </a:r>
                      <a:r>
                        <a:rPr lang="uk-UA" sz="1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/20240902/8</a:t>
                      </a:r>
                      <a:r>
                        <a:rPr lang="ru-RU" sz="1000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gtmSi</a:t>
                      </a:r>
                      <a:r>
                        <a:rPr lang="uk-UA" sz="1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31-</a:t>
                      </a:r>
                      <a:r>
                        <a:rPr lang="ru-RU" sz="1000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itByMq</a:t>
                      </a:r>
                      <a:r>
                        <a:rPr lang="uk-UA" sz="1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8</a:t>
                      </a:r>
                      <a:r>
                        <a:rPr lang="ru-RU" sz="1000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FYRjKOAgjnxBRlWc</a:t>
                      </a:r>
                      <a:r>
                        <a:rPr lang="uk-UA" sz="1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-1725306928.</a:t>
                      </a:r>
                      <a:r>
                        <a:rPr lang="ru-RU" sz="1000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pdf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uk-UA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02.09.2024 р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«Підтримка дітей і педагогів </a:t>
                      </a:r>
                      <a:r>
                        <a:rPr lang="uk-UA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дошкілля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 умовах війни»  журналу Дошкільне виховання</a:t>
                      </a:r>
                    </a:p>
                    <a:p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«Якісне освітнє середовище дитячого садка»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 години</a:t>
                      </a:r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r>
                        <a:rPr lang="uk-UA" dirty="0" smtClean="0"/>
                        <a:t>0,1 кредиту ЄКТС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Журнал </a:t>
                      </a:r>
                    </a:p>
                    <a:p>
                      <a:r>
                        <a:rPr lang="uk-UA" dirty="0" smtClean="0"/>
                        <a:t>Дошкільне виховання</a:t>
                      </a:r>
                    </a:p>
                    <a:p>
                      <a:r>
                        <a:rPr lang="uk-UA" dirty="0" smtClean="0"/>
                        <a:t>Дія Освіта</a:t>
                      </a:r>
                    </a:p>
                    <a:p>
                      <a:r>
                        <a:rPr lang="uk-UA" dirty="0" smtClean="0"/>
                        <a:t>НАДС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883728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10117666" cy="1193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       </a:t>
            </a:r>
            <a:r>
              <a:rPr lang="uk-UA" sz="3200" dirty="0" smtClean="0">
                <a:solidFill>
                  <a:schemeClr val="tx1"/>
                </a:solidFill>
              </a:rPr>
              <a:t>                        Самоосвіта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824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2" y="592151"/>
            <a:ext cx="2647328" cy="185313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2" y="2362772"/>
            <a:ext cx="2300571" cy="2966649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700" y="3923499"/>
            <a:ext cx="1833178" cy="24581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055" y="1705614"/>
            <a:ext cx="2225235" cy="318688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1771612"/>
            <a:ext cx="8473902" cy="158787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                     </a:t>
            </a:r>
            <a:endParaRPr lang="ru-RU" sz="12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22" y="1928966"/>
            <a:ext cx="2348345" cy="3275367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01" y="1642840"/>
            <a:ext cx="1832017" cy="26325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467" y="1259793"/>
            <a:ext cx="1961239" cy="28484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16000" y="379372"/>
            <a:ext cx="726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          </a:t>
            </a:r>
            <a:r>
              <a:rPr lang="uk-UA" sz="36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Самоосвіта</a:t>
            </a:r>
            <a:endParaRPr lang="ru-RU" sz="3600" dirty="0"/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1422981"/>
              </p:ext>
            </p:extLst>
          </p:nvPr>
        </p:nvGraphicFramePr>
        <p:xfrm>
          <a:off x="6777173" y="3923499"/>
          <a:ext cx="1924684" cy="2723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Acrobat Document" r:id="rId10" imgW="5667139" imgH="8019997" progId="AcroExch.Document.7">
                  <p:embed/>
                </p:oleObj>
              </mc:Choice>
              <mc:Fallback>
                <p:oleObj name="Acrobat Document" r:id="rId10" imgW="5667139" imgH="801999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777173" y="3923499"/>
                        <a:ext cx="1924684" cy="27234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0172010"/>
              </p:ext>
            </p:extLst>
          </p:nvPr>
        </p:nvGraphicFramePr>
        <p:xfrm>
          <a:off x="4766563" y="3987799"/>
          <a:ext cx="1924686" cy="2723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Acrobat Document" r:id="rId12" imgW="5667139" imgH="8019997" progId="AcroExch.Document.7">
                  <p:embed/>
                </p:oleObj>
              </mc:Choice>
              <mc:Fallback>
                <p:oleObj name="Acrobat Document" r:id="rId12" imgW="5667139" imgH="801999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766563" y="3987799"/>
                        <a:ext cx="1924686" cy="27234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7055620"/>
              </p:ext>
            </p:extLst>
          </p:nvPr>
        </p:nvGraphicFramePr>
        <p:xfrm>
          <a:off x="2759910" y="3860127"/>
          <a:ext cx="1924685" cy="2723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Acrobat Document" r:id="rId14" imgW="5667139" imgH="8019997" progId="AcroExch.Document.7">
                  <p:embed/>
                </p:oleObj>
              </mc:Choice>
              <mc:Fallback>
                <p:oleObj name="Acrobat Document" r:id="rId14" imgW="5667139" imgH="801999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759910" y="3860127"/>
                        <a:ext cx="1924685" cy="27234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059113"/>
              </p:ext>
            </p:extLst>
          </p:nvPr>
        </p:nvGraphicFramePr>
        <p:xfrm>
          <a:off x="591536" y="3860127"/>
          <a:ext cx="1886179" cy="2668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Acrobat Document" r:id="rId16" imgW="5667139" imgH="8019997" progId="AcroExch.Document.7">
                  <p:embed/>
                </p:oleObj>
              </mc:Choice>
              <mc:Fallback>
                <p:oleObj name="Acrobat Document" r:id="rId16" imgW="5667139" imgH="801999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91536" y="3860127"/>
                        <a:ext cx="1886179" cy="26689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7548553"/>
              </p:ext>
            </p:extLst>
          </p:nvPr>
        </p:nvGraphicFramePr>
        <p:xfrm>
          <a:off x="8556193" y="3860017"/>
          <a:ext cx="1888169" cy="2671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name="Acrobat Document" r:id="rId18" imgW="5667139" imgH="8019997" progId="AcroExch.Document.7">
                  <p:embed/>
                </p:oleObj>
              </mc:Choice>
              <mc:Fallback>
                <p:oleObj name="Acrobat Document" r:id="rId18" imgW="5667139" imgH="801999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556193" y="3860017"/>
                        <a:ext cx="1888169" cy="26717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2148322"/>
              </p:ext>
            </p:extLst>
          </p:nvPr>
        </p:nvGraphicFramePr>
        <p:xfrm>
          <a:off x="9627762" y="297456"/>
          <a:ext cx="2164015" cy="3062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name="Acrobat Document" r:id="rId20" imgW="5667139" imgH="8019997" progId="AcroExch.Document.7">
                  <p:embed/>
                </p:oleObj>
              </mc:Choice>
              <mc:Fallback>
                <p:oleObj name="Acrobat Document" r:id="rId20" imgW="5667139" imgH="801999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627762" y="297456"/>
                        <a:ext cx="2164015" cy="30621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837561"/>
              </p:ext>
            </p:extLst>
          </p:nvPr>
        </p:nvGraphicFramePr>
        <p:xfrm>
          <a:off x="9673426" y="2148355"/>
          <a:ext cx="2386452" cy="171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name="Acrobat Document" r:id="rId22" imgW="8286645" imgH="5943398" progId="AcroExch.Document.7">
                  <p:embed/>
                </p:oleObj>
              </mc:Choice>
              <mc:Fallback>
                <p:oleObj name="Acrobat Document" r:id="rId22" imgW="8286645" imgH="5943398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9673426" y="2148355"/>
                        <a:ext cx="2386452" cy="1711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7057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90500"/>
            <a:ext cx="7369105" cy="660400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/>
              <a:t> </a:t>
            </a:r>
            <a:r>
              <a:rPr lang="uk-UA" b="1" dirty="0" smtClean="0"/>
              <a:t>               </a:t>
            </a:r>
            <a:r>
              <a:rPr lang="en-US" b="1" dirty="0" smtClean="0"/>
              <a:t>         </a:t>
            </a:r>
            <a:r>
              <a:rPr lang="uk-UA" b="1" dirty="0" smtClean="0"/>
              <a:t> </a:t>
            </a:r>
            <a:r>
              <a:rPr lang="uk-UA" dirty="0" smtClean="0">
                <a:solidFill>
                  <a:schemeClr val="tx1"/>
                </a:solidFill>
              </a:rPr>
              <a:t>Мої нагороди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0306" y="1282700"/>
            <a:ext cx="6008594" cy="5283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 smtClean="0"/>
              <a:t>  </a:t>
            </a:r>
            <a:endParaRPr lang="ru-RU" dirty="0"/>
          </a:p>
          <a:p>
            <a:pPr marL="0" indent="0">
              <a:buNone/>
            </a:pPr>
            <a:r>
              <a:rPr lang="uk-UA" dirty="0"/>
              <a:t> </a:t>
            </a:r>
            <a:endParaRPr lang="ru-RU" dirty="0"/>
          </a:p>
          <a:p>
            <a:pPr marL="0" indent="0">
              <a:buNone/>
            </a:pPr>
            <a:r>
              <a:rPr lang="uk-UA" dirty="0"/>
              <a:t>2019 р. Почесна грамота виконавчого комітету Прилуцької міської ради за сумлінну працю, плідну педагогічну діяльність та з нагоди Дня працівників освіти.</a:t>
            </a:r>
            <a:endParaRPr lang="ru-RU" dirty="0"/>
          </a:p>
          <a:p>
            <a:pPr marL="0" indent="0">
              <a:buNone/>
            </a:pPr>
            <a:r>
              <a:rPr lang="uk-UA" dirty="0"/>
              <a:t> </a:t>
            </a:r>
            <a:endParaRPr lang="ru-RU" dirty="0"/>
          </a:p>
          <a:p>
            <a:pPr marL="0" indent="0">
              <a:buNone/>
            </a:pPr>
            <a:r>
              <a:rPr lang="uk-UA" dirty="0"/>
              <a:t>2021 р. Почесна грамота виконавчого комітету Прилуцької міської ради за сумлінну працю, Плідну педагогічну діяльність у справі навчання та виховання підростаючого покоління та з нагоди Міжнародного жіночого </a:t>
            </a:r>
            <a:r>
              <a:rPr lang="uk-UA" dirty="0" smtClean="0"/>
              <a:t>дня.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0" y="1352034"/>
            <a:ext cx="2975253" cy="3784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3046596"/>
            <a:ext cx="2978050" cy="351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07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137" y="279400"/>
            <a:ext cx="7370163" cy="2346860"/>
          </a:xfrm>
        </p:spPr>
        <p:txBody>
          <a:bodyPr>
            <a:normAutofit fontScale="90000"/>
          </a:bodyPr>
          <a:lstStyle/>
          <a:p>
            <a:r>
              <a:rPr lang="uk-UA" sz="2700" dirty="0" smtClean="0">
                <a:solidFill>
                  <a:schemeClr val="tx1"/>
                </a:solidFill>
              </a:rPr>
              <a:t> </a:t>
            </a:r>
            <a:r>
              <a:rPr lang="uk-UA" sz="2800" dirty="0">
                <a:solidFill>
                  <a:schemeClr val="tx1"/>
                </a:solidFill>
              </a:rPr>
              <a:t> </a:t>
            </a:r>
            <a:r>
              <a:rPr lang="uk-UA" sz="2800" dirty="0" smtClean="0">
                <a:solidFill>
                  <a:schemeClr val="tx1"/>
                </a:solidFill>
              </a:rPr>
              <a:t>                                </a:t>
            </a:r>
            <a:r>
              <a:rPr lang="uk-UA" dirty="0" smtClean="0">
                <a:solidFill>
                  <a:prstClr val="black"/>
                </a:solidFill>
              </a:rPr>
              <a:t>Мої нагороди</a:t>
            </a:r>
            <a:br>
              <a:rPr lang="uk-UA" dirty="0" smtClean="0">
                <a:solidFill>
                  <a:prstClr val="black"/>
                </a:solidFill>
              </a:rPr>
            </a:br>
            <a:r>
              <a:rPr lang="uk-UA" sz="2800" b="1" dirty="0" smtClean="0">
                <a:solidFill>
                  <a:schemeClr val="tx1"/>
                </a:solidFill>
              </a:rPr>
              <a:t/>
            </a:r>
            <a:br>
              <a:rPr lang="uk-UA" sz="2800" b="1" dirty="0" smtClean="0">
                <a:solidFill>
                  <a:schemeClr val="tx1"/>
                </a:solidFill>
              </a:rPr>
            </a:br>
            <a:r>
              <a:rPr lang="uk-UA" sz="2800" b="1" dirty="0" smtClean="0">
                <a:solidFill>
                  <a:schemeClr val="tx1"/>
                </a:solidFill>
              </a:rPr>
              <a:t>   </a:t>
            </a:r>
            <a:r>
              <a:rPr lang="uk-UA" sz="2200" dirty="0" smtClean="0">
                <a:solidFill>
                  <a:schemeClr val="tx1"/>
                </a:solidFill>
              </a:rPr>
              <a:t>За </a:t>
            </a:r>
            <a:r>
              <a:rPr lang="uk-UA" sz="2200" dirty="0">
                <a:solidFill>
                  <a:schemeClr val="tx1"/>
                </a:solidFill>
              </a:rPr>
              <a:t>участь у </a:t>
            </a:r>
            <a:r>
              <a:rPr lang="uk-UA" sz="2200" dirty="0" smtClean="0">
                <a:solidFill>
                  <a:schemeClr val="tx1"/>
                </a:solidFill>
              </a:rPr>
              <a:t>Всеукраїнському</a:t>
            </a:r>
            <a:r>
              <a:rPr lang="uk-UA" sz="2200" dirty="0">
                <a:solidFill>
                  <a:schemeClr val="tx1"/>
                </a:solidFill>
              </a:rPr>
              <a:t> </a:t>
            </a:r>
            <a:r>
              <a:rPr lang="uk-UA" sz="2200" dirty="0" smtClean="0">
                <a:solidFill>
                  <a:schemeClr val="tx1"/>
                </a:solidFill>
              </a:rPr>
              <a:t> дистанційному  творчому </a:t>
            </a:r>
            <a:br>
              <a:rPr lang="uk-UA" sz="2200" dirty="0" smtClean="0">
                <a:solidFill>
                  <a:schemeClr val="tx1"/>
                </a:solidFill>
              </a:rPr>
            </a:br>
            <a:r>
              <a:rPr lang="uk-UA" sz="2200" dirty="0" smtClean="0">
                <a:solidFill>
                  <a:schemeClr val="tx1"/>
                </a:solidFill>
              </a:rPr>
              <a:t>     марафоні до</a:t>
            </a:r>
            <a:r>
              <a:rPr lang="uk-UA" sz="2200" dirty="0">
                <a:solidFill>
                  <a:schemeClr val="tx1"/>
                </a:solidFill>
              </a:rPr>
              <a:t> </a:t>
            </a:r>
            <a:r>
              <a:rPr lang="uk-UA" sz="2200" dirty="0" smtClean="0">
                <a:solidFill>
                  <a:schemeClr val="tx1"/>
                </a:solidFill>
              </a:rPr>
              <a:t> Дня  Української Державності</a:t>
            </a:r>
            <a:r>
              <a:rPr lang="uk-UA" sz="2200" dirty="0">
                <a:solidFill>
                  <a:schemeClr val="tx1"/>
                </a:solidFill>
              </a:rPr>
              <a:t> </a:t>
            </a:r>
            <a:r>
              <a:rPr lang="uk-UA" sz="2200" dirty="0" smtClean="0">
                <a:solidFill>
                  <a:schemeClr val="tx1"/>
                </a:solidFill>
              </a:rPr>
              <a:t> 2022 р.</a:t>
            </a:r>
            <a:r>
              <a:rPr lang="uk-UA" sz="27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uk-UA" sz="27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          </a:t>
            </a:r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24100" y="5029200"/>
            <a:ext cx="3653117" cy="1282700"/>
          </a:xfrm>
        </p:spPr>
        <p:txBody>
          <a:bodyPr>
            <a:noAutofit/>
          </a:bodyPr>
          <a:lstStyle/>
          <a:p>
            <a:r>
              <a:rPr lang="uk-UA" sz="1600" dirty="0" smtClean="0">
                <a:solidFill>
                  <a:schemeClr val="tx1"/>
                </a:solidFill>
              </a:rPr>
              <a:t> </a:t>
            </a:r>
            <a:r>
              <a:rPr lang="uk-UA" sz="1800" dirty="0" smtClean="0">
                <a:solidFill>
                  <a:schemeClr val="tx1"/>
                </a:solidFill>
              </a:rPr>
              <a:t>Назва роботи</a:t>
            </a:r>
          </a:p>
          <a:p>
            <a:r>
              <a:rPr lang="uk-UA" sz="1600" dirty="0" smtClean="0">
                <a:solidFill>
                  <a:schemeClr val="tx1"/>
                </a:solidFill>
              </a:rPr>
              <a:t>«ЛЯЛЬКА –ПЕРСОНА СОЛОХА»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952" y="3043771"/>
            <a:ext cx="2447489" cy="3594979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 rot="10800000" flipV="1">
            <a:off x="2133600" y="3352800"/>
            <a:ext cx="3843616" cy="1258888"/>
          </a:xfrm>
        </p:spPr>
        <p:txBody>
          <a:bodyPr>
            <a:normAutofit/>
          </a:bodyPr>
          <a:lstStyle/>
          <a:p>
            <a:r>
              <a:rPr lang="uk-UA" sz="1800" dirty="0" smtClean="0">
                <a:solidFill>
                  <a:schemeClr val="tx1"/>
                </a:solidFill>
              </a:rPr>
              <a:t>  Номінація -</a:t>
            </a:r>
          </a:p>
          <a:p>
            <a:r>
              <a:rPr lang="uk-UA" sz="1800" dirty="0" smtClean="0">
                <a:solidFill>
                  <a:schemeClr val="tx1"/>
                </a:solidFill>
              </a:rPr>
              <a:t> </a:t>
            </a:r>
            <a:r>
              <a:rPr lang="uk-UA" sz="1600" dirty="0" smtClean="0">
                <a:solidFill>
                  <a:schemeClr val="tx1"/>
                </a:solidFill>
              </a:rPr>
              <a:t>ДЕКОРАТИВНО -  УЖИТКОВЕ    МИСТЕЦТВО  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0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441" y="1155621"/>
            <a:ext cx="2616226" cy="3685640"/>
          </a:xfrm>
        </p:spPr>
      </p:pic>
    </p:spTree>
    <p:extLst>
      <p:ext uri="{BB962C8B-B14F-4D97-AF65-F5344CB8AC3E}">
        <p14:creationId xmlns:p14="http://schemas.microsoft.com/office/powerpoint/2010/main" val="3605631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           </a:t>
            </a:r>
            <a:endParaRPr lang="ru-RU" sz="2800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52400" y="762718"/>
            <a:ext cx="5824817" cy="1265977"/>
          </a:xfrm>
        </p:spPr>
        <p:txBody>
          <a:bodyPr>
            <a:normAutofit lnSpcReduction="10000"/>
          </a:bodyPr>
          <a:lstStyle/>
          <a:p>
            <a:r>
              <a:rPr lang="uk-UA" sz="2000" dirty="0" smtClean="0">
                <a:solidFill>
                  <a:schemeClr val="tx1"/>
                </a:solidFill>
              </a:rPr>
              <a:t> За участь в п</a:t>
            </a:r>
            <a:r>
              <a:rPr lang="en-US" sz="2000" dirty="0" smtClean="0">
                <a:solidFill>
                  <a:schemeClr val="tx1"/>
                </a:solidFill>
              </a:rPr>
              <a:t>’</a:t>
            </a:r>
            <a:r>
              <a:rPr lang="uk-UA" sz="2000" dirty="0" err="1" smtClean="0">
                <a:solidFill>
                  <a:schemeClr val="tx1"/>
                </a:solidFill>
              </a:rPr>
              <a:t>ятому</a:t>
            </a:r>
            <a:r>
              <a:rPr lang="uk-UA" sz="2000" dirty="0" smtClean="0">
                <a:solidFill>
                  <a:schemeClr val="tx1"/>
                </a:solidFill>
              </a:rPr>
              <a:t> Всеукраїнському конкурсі образотворчого декоративного</a:t>
            </a:r>
            <a:r>
              <a:rPr lang="uk-UA" sz="2000" dirty="0">
                <a:solidFill>
                  <a:schemeClr val="tx1"/>
                </a:solidFill>
              </a:rPr>
              <a:t> </a:t>
            </a:r>
            <a:r>
              <a:rPr lang="uk-UA" sz="2000" dirty="0" smtClean="0">
                <a:solidFill>
                  <a:schemeClr val="tx1"/>
                </a:solidFill>
              </a:rPr>
              <a:t>ужиткового та сучасного мистецтва « Битва жанрів А</a:t>
            </a:r>
            <a:r>
              <a:rPr lang="en-US" sz="2000" dirty="0" smtClean="0">
                <a:solidFill>
                  <a:schemeClr val="tx1"/>
                </a:solidFill>
              </a:rPr>
              <a:t>RT</a:t>
            </a:r>
            <a:r>
              <a:rPr lang="uk-UA" sz="2000" dirty="0" smtClean="0">
                <a:solidFill>
                  <a:schemeClr val="tx1"/>
                </a:solidFill>
              </a:rPr>
              <a:t>»                                           </a:t>
            </a:r>
            <a:r>
              <a:rPr lang="uk-UA" sz="2000" dirty="0">
                <a:solidFill>
                  <a:schemeClr val="tx1"/>
                </a:solidFill>
              </a:rPr>
              <a:t> </a:t>
            </a:r>
            <a:r>
              <a:rPr lang="uk-UA" sz="2000" dirty="0" smtClean="0">
                <a:solidFill>
                  <a:schemeClr val="tx1"/>
                </a:solidFill>
              </a:rPr>
              <a:t>     </a:t>
            </a:r>
            <a:r>
              <a:rPr lang="uk-UA" sz="1800" dirty="0" smtClean="0">
                <a:solidFill>
                  <a:schemeClr val="tx1"/>
                </a:solidFill>
              </a:rPr>
              <a:t>Конкурсна робота – ВАЗА    Київ 2022р.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2380380"/>
            <a:ext cx="2896356" cy="3961040"/>
          </a:xfrm>
        </p:spPr>
      </p:pic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 rot="10800000" flipH="1" flipV="1">
            <a:off x="1879600" y="36012"/>
            <a:ext cx="6502400" cy="678748"/>
          </a:xfrm>
        </p:spPr>
        <p:txBody>
          <a:bodyPr/>
          <a:lstStyle/>
          <a:p>
            <a:r>
              <a:rPr lang="uk-UA" dirty="0" smtClean="0"/>
              <a:t>                      </a:t>
            </a:r>
            <a:r>
              <a:rPr lang="uk-UA" sz="3200" dirty="0" smtClean="0">
                <a:solidFill>
                  <a:schemeClr val="tx1"/>
                </a:solidFill>
              </a:rPr>
              <a:t> </a:t>
            </a:r>
            <a:r>
              <a:rPr lang="uk-UA" sz="3200" dirty="0">
                <a:solidFill>
                  <a:schemeClr val="tx1"/>
                </a:solidFill>
              </a:rPr>
              <a:t>Мої нагороди</a:t>
            </a:r>
            <a:r>
              <a:rPr lang="uk-UA" sz="3200" dirty="0" smtClean="0"/>
              <a:t> </a:t>
            </a:r>
            <a:endParaRPr lang="ru-RU" sz="3200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192360"/>
            <a:ext cx="38023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ru-RU" alt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AutoShape 2" descr="https://mail.ukr.net/attach/show/16665668071762017688/1"/>
          <p:cNvSpPr>
            <a:spLocks noChangeAspect="1" noChangeArrowheads="1"/>
          </p:cNvSpPr>
          <p:nvPr/>
        </p:nvSpPr>
        <p:spPr bwMode="auto">
          <a:xfrm>
            <a:off x="3517900" y="-2176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" y="-39960"/>
            <a:ext cx="38023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ru-RU" alt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AutoShape 4" descr="https://mail.ukr.net/attach/show/16665668071762017688/1"/>
          <p:cNvSpPr>
            <a:spLocks noChangeAspect="1" noChangeArrowheads="1"/>
          </p:cNvSpPr>
          <p:nvPr/>
        </p:nvSpPr>
        <p:spPr bwMode="auto">
          <a:xfrm>
            <a:off x="36703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48" y="4330700"/>
            <a:ext cx="3348862" cy="2240002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803724"/>
            <a:ext cx="3437796" cy="2360358"/>
          </a:xfrm>
        </p:spPr>
      </p:pic>
    </p:spTree>
    <p:extLst>
      <p:ext uri="{BB962C8B-B14F-4D97-AF65-F5344CB8AC3E}">
        <p14:creationId xmlns:p14="http://schemas.microsoft.com/office/powerpoint/2010/main" val="802885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231900"/>
          </a:xfrm>
        </p:spPr>
        <p:txBody>
          <a:bodyPr>
            <a:normAutofit/>
          </a:bodyPr>
          <a:lstStyle/>
          <a:p>
            <a:r>
              <a:rPr lang="en-US" dirty="0" smtClean="0"/>
              <a:t>          </a:t>
            </a:r>
            <a:r>
              <a:rPr lang="uk-UA" dirty="0" smtClean="0"/>
              <a:t>            </a:t>
            </a:r>
            <a:r>
              <a:rPr lang="uk-UA" dirty="0" smtClean="0">
                <a:solidFill>
                  <a:schemeClr val="tx1"/>
                </a:solidFill>
              </a:rPr>
              <a:t>Мої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uk-UA" sz="3200" dirty="0">
                <a:solidFill>
                  <a:schemeClr val="tx1"/>
                </a:solidFill>
              </a:rPr>
              <a:t>п</a:t>
            </a:r>
            <a:r>
              <a:rPr lang="uk-UA" sz="3200" dirty="0" smtClean="0">
                <a:solidFill>
                  <a:schemeClr val="tx1"/>
                </a:solidFill>
              </a:rPr>
              <a:t>ублікації </a:t>
            </a:r>
            <a:endParaRPr lang="ru-RU" sz="3200" dirty="0">
              <a:solidFill>
                <a:schemeClr val="tx1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4628640"/>
              </p:ext>
            </p:extLst>
          </p:nvPr>
        </p:nvGraphicFramePr>
        <p:xfrm>
          <a:off x="431800" y="761999"/>
          <a:ext cx="10795001" cy="635254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34184">
                  <a:extLst>
                    <a:ext uri="{9D8B030D-6E8A-4147-A177-3AD203B41FA5}">
                      <a16:colId xmlns:a16="http://schemas.microsoft.com/office/drawing/2014/main" val="2617112167"/>
                    </a:ext>
                  </a:extLst>
                </a:gridCol>
                <a:gridCol w="1693680">
                  <a:extLst>
                    <a:ext uri="{9D8B030D-6E8A-4147-A177-3AD203B41FA5}">
                      <a16:colId xmlns:a16="http://schemas.microsoft.com/office/drawing/2014/main" val="1975825822"/>
                    </a:ext>
                  </a:extLst>
                </a:gridCol>
                <a:gridCol w="1975710">
                  <a:extLst>
                    <a:ext uri="{9D8B030D-6E8A-4147-A177-3AD203B41FA5}">
                      <a16:colId xmlns:a16="http://schemas.microsoft.com/office/drawing/2014/main" val="2262562816"/>
                    </a:ext>
                  </a:extLst>
                </a:gridCol>
                <a:gridCol w="3361451">
                  <a:extLst>
                    <a:ext uri="{9D8B030D-6E8A-4147-A177-3AD203B41FA5}">
                      <a16:colId xmlns:a16="http://schemas.microsoft.com/office/drawing/2014/main" val="3130289751"/>
                    </a:ext>
                  </a:extLst>
                </a:gridCol>
                <a:gridCol w="1701306">
                  <a:extLst>
                    <a:ext uri="{9D8B030D-6E8A-4147-A177-3AD203B41FA5}">
                      <a16:colId xmlns:a16="http://schemas.microsoft.com/office/drawing/2014/main" val="2848153893"/>
                    </a:ext>
                  </a:extLst>
                </a:gridCol>
                <a:gridCol w="1428670">
                  <a:extLst>
                    <a:ext uri="{9D8B030D-6E8A-4147-A177-3AD203B41FA5}">
                      <a16:colId xmlns:a16="http://schemas.microsoft.com/office/drawing/2014/main" val="673566558"/>
                    </a:ext>
                  </a:extLst>
                </a:gridCol>
              </a:tblGrid>
              <a:tr h="736601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№</a:t>
                      </a:r>
                    </a:p>
                    <a:p>
                      <a:r>
                        <a:rPr lang="uk-UA" sz="1400" dirty="0" smtClean="0"/>
                        <a:t>п/п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 smtClean="0"/>
                        <a:t>Вид</a:t>
                      </a:r>
                    </a:p>
                    <a:p>
                      <a:r>
                        <a:rPr lang="uk-UA" sz="1400" b="0" dirty="0" smtClean="0"/>
                        <a:t>документа</a:t>
                      </a:r>
                      <a:endParaRPr lang="ru-RU" sz="1400" b="0" dirty="0" smtClean="0"/>
                    </a:p>
                    <a:p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 smtClean="0"/>
                        <a:t>Номер документа</a:t>
                      </a:r>
                    </a:p>
                    <a:p>
                      <a:r>
                        <a:rPr lang="uk-UA" sz="1400" b="0" dirty="0" smtClean="0"/>
                        <a:t>Дата видачі</a:t>
                      </a:r>
                      <a:endParaRPr lang="ru-RU" sz="1400" b="0" dirty="0" smtClean="0"/>
                    </a:p>
                    <a:p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 smtClean="0"/>
                        <a:t>      Назва публікації</a:t>
                      </a:r>
                      <a:endParaRPr lang="ru-RU" sz="1400" b="0" dirty="0" smtClean="0"/>
                    </a:p>
                    <a:p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0" dirty="0" smtClean="0"/>
                        <a:t>Місце публікації</a:t>
                      </a:r>
                      <a:endParaRPr lang="ru-RU" sz="1400" b="0" dirty="0" smtClean="0"/>
                    </a:p>
                    <a:p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 smtClean="0"/>
                        <a:t>Примітка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285966"/>
                  </a:ext>
                </a:extLst>
              </a:tr>
              <a:tr h="113030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0" dirty="0" smtClean="0"/>
                        <a:t>Свідоцтво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SH358198</a:t>
                      </a:r>
                    </a:p>
                    <a:p>
                      <a:r>
                        <a:rPr lang="en-US" b="0" dirty="0" smtClean="0"/>
                        <a:t>12/05/2020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0" dirty="0" smtClean="0"/>
                        <a:t>«Заняття з використанням коректурних таблиць для старшого дошкільного віку»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0" dirty="0" smtClean="0"/>
                        <a:t>Сайт</a:t>
                      </a:r>
                    </a:p>
                    <a:p>
                      <a:r>
                        <a:rPr lang="uk-UA" sz="1800" b="0" dirty="0" smtClean="0"/>
                        <a:t>«</a:t>
                      </a:r>
                      <a:r>
                        <a:rPr lang="uk-UA" sz="1800" b="0" dirty="0" err="1" smtClean="0"/>
                        <a:t>Всеосвіта</a:t>
                      </a:r>
                      <a:r>
                        <a:rPr lang="uk-UA" sz="1800" b="0" dirty="0" smtClean="0"/>
                        <a:t>»</a:t>
                      </a:r>
                      <a:endParaRPr lang="ru-RU" sz="1800" b="0" dirty="0" smtClean="0"/>
                    </a:p>
                    <a:p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0" dirty="0" smtClean="0"/>
                        <a:t>Методична розробка</a:t>
                      </a:r>
                      <a:endParaRPr lang="ru-RU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068120"/>
                  </a:ext>
                </a:extLst>
              </a:tr>
              <a:tr h="104140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0" dirty="0" smtClean="0"/>
                        <a:t>Свідоцтво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0" dirty="0" smtClean="0"/>
                        <a:t>МК900065</a:t>
                      </a:r>
                    </a:p>
                    <a:p>
                      <a:r>
                        <a:rPr lang="uk-UA" b="0" dirty="0" smtClean="0"/>
                        <a:t>19.08.2020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0" dirty="0" smtClean="0"/>
                        <a:t>Інтегрована спортивно-</a:t>
                      </a:r>
                      <a:r>
                        <a:rPr lang="uk-UA" b="0" dirty="0" err="1" smtClean="0"/>
                        <a:t>валеологічна</a:t>
                      </a:r>
                      <a:r>
                        <a:rPr lang="uk-UA" b="0" dirty="0" smtClean="0"/>
                        <a:t> діяльність: «Стежиною </a:t>
                      </a:r>
                      <a:r>
                        <a:rPr lang="uk-UA" b="0" dirty="0" err="1" smtClean="0"/>
                        <a:t>здоров</a:t>
                      </a:r>
                      <a:r>
                        <a:rPr lang="en-US" b="0" dirty="0" smtClean="0"/>
                        <a:t>’</a:t>
                      </a:r>
                      <a:r>
                        <a:rPr lang="uk-UA" b="0" dirty="0" smtClean="0"/>
                        <a:t>я»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0" dirty="0" smtClean="0"/>
                        <a:t>Сайт</a:t>
                      </a:r>
                    </a:p>
                    <a:p>
                      <a:r>
                        <a:rPr lang="uk-UA" sz="1800" b="0" dirty="0" smtClean="0"/>
                        <a:t>«</a:t>
                      </a:r>
                      <a:r>
                        <a:rPr lang="uk-UA" sz="1800" b="0" dirty="0" err="1" smtClean="0"/>
                        <a:t>Всеосвіта</a:t>
                      </a:r>
                      <a:r>
                        <a:rPr lang="uk-UA" sz="1800" b="0" dirty="0" smtClean="0"/>
                        <a:t>»</a:t>
                      </a:r>
                      <a:endParaRPr lang="ru-RU" sz="1800" b="0" dirty="0" smtClean="0"/>
                    </a:p>
                    <a:p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0" dirty="0" smtClean="0"/>
                        <a:t>Методична розробка</a:t>
                      </a:r>
                      <a:endParaRPr lang="ru-RU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900698"/>
                  </a:ext>
                </a:extLst>
              </a:tr>
              <a:tr h="33090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784361"/>
                  </a:ext>
                </a:extLst>
              </a:tr>
              <a:tr h="2123292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Диплом</a:t>
                      </a:r>
                      <a:endParaRPr kumimoji="0" lang="en-US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uk-UA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Свідоцтво</a:t>
                      </a:r>
                      <a:endParaRPr kumimoji="0" lang="ru-RU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V43PP-75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22.02.2024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№ 56/23 С</a:t>
                      </a:r>
                    </a:p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Міжнародний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конкурс </a:t>
                      </a:r>
                      <a:r>
                        <a:rPr kumimoji="0" lang="ru-RU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творчих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робіт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та </a:t>
                      </a:r>
                      <a:r>
                        <a:rPr kumimoji="0" lang="ru-RU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навчально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kumimoji="0" lang="ru-RU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методичних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розробок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вихователів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“</a:t>
                      </a:r>
                      <a:r>
                        <a:rPr kumimoji="0" lang="ru-RU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Професійний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успіх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”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Інтегроване заняття за методикою Н Гавриш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« Зима в лісі»</a:t>
                      </a:r>
                      <a:endParaRPr kumimoji="0" lang="ru-RU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INTERNATIONAL INNOVATION CENTER  “PERSPEKTIVA PLUS”</a:t>
                      </a:r>
                      <a:r>
                        <a:rPr kumimoji="0" lang="uk-UA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CULTURE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EDUCATION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LITERATURE 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Лютий 2024 </a:t>
                      </a:r>
                    </a:p>
                    <a:p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8057826"/>
                  </a:ext>
                </a:extLst>
              </a:tr>
              <a:tr h="35743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643652"/>
                  </a:ext>
                </a:extLst>
              </a:tr>
              <a:tr h="35743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0870950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603" y="1917700"/>
            <a:ext cx="639956" cy="7598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67" y="3111500"/>
            <a:ext cx="655139" cy="7475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074" y="4178188"/>
            <a:ext cx="641832" cy="9108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453" y="5359726"/>
            <a:ext cx="636453" cy="88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405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1424</TotalTime>
  <Words>1161</Words>
  <Application>Microsoft Office PowerPoint</Application>
  <PresentationFormat>Широкоэкранный</PresentationFormat>
  <Paragraphs>337</Paragraphs>
  <Slides>19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Times New Roman</vt:lpstr>
      <vt:lpstr>Trebuchet MS</vt:lpstr>
      <vt:lpstr>Wingdings 3</vt:lpstr>
      <vt:lpstr>Аспект</vt:lpstr>
      <vt:lpstr>Acrobat Document</vt:lpstr>
      <vt:lpstr>                                                                                     Прилуцький заклад дошкільної освіти (ясла-садок)                                                    комбінованого типу № 26                                   Прилуцької міської ради  Чернігівської області  </vt:lpstr>
      <vt:lpstr>            Візитка педагога</vt:lpstr>
      <vt:lpstr>            Відомості про підвищення кваліфікації</vt:lpstr>
      <vt:lpstr>                               Самоосвіта</vt:lpstr>
      <vt:lpstr>                     </vt:lpstr>
      <vt:lpstr>                           Мої нагороди </vt:lpstr>
      <vt:lpstr>                                  Мої нагороди     За участь у Всеукраїнському  дистанційному  творчому       марафоні до  Дня  Української Державності  2022 р.                                  </vt:lpstr>
      <vt:lpstr>           </vt:lpstr>
      <vt:lpstr>                      Мої публікації </vt:lpstr>
      <vt:lpstr>                          Педагогічний вектор:   « Коректурні таблиці Н. Гавриш у сучасній дошкільній освіті» </vt:lpstr>
      <vt:lpstr>Презентация PowerPoint</vt:lpstr>
      <vt:lpstr>                                                                 УЧАСТЬ У РОБОТІ МЕТОДИЧНОЇ СЛУЖБИ  ЗАКЛАДУ ДОШКІЛЬНОЇ ОСВІТИ:  2019-2024 н.р.                                                                       </vt:lpstr>
      <vt:lpstr>                         Фотоколаж   2021-2022 н.р. </vt:lpstr>
      <vt:lpstr>Фотоколаж  2022-2023 н.р.</vt:lpstr>
      <vt:lpstr>    Методичні розробки </vt:lpstr>
      <vt:lpstr>                   Взаємодія з батьками</vt:lpstr>
      <vt:lpstr>           Система заходів з метою поширення                               власного досвіду: 1. Майстер - клас :« Розвиток інтелектуальної та мовленнєвої активності дошкільників         застосовуючи коректурні таблиці Н.Гавриш.» 2. Інформ- кейс. Інформаційно-практична година: «Коректурні таблиці для активного мовлення        дошкільників»  3. Інформ- кейс. Чек-лист : «Коректурні таблиці для активного мовлення дошкільників»  4. Сайт Всеосвіта  https://vseosvita.ua/  5. Особистий блог https://vseosvita.ua/user/id762188 6. Група ЗДО КТ № 26 :  https://www.facebook.com/groups/469566153599151/user/100021264875634 7.  Індивідуальна освітня траєкторія професійного розвитку педагога        https://fs06.vseosvita.ua/o/0601zhkb-3e28.docx            8. Підсумкова самооцінка власної професійної діяльності педагогічного працівника за професійним стандартом     « Вихователь закладу дошкільної освіти» https://fs06.vseosvita.ua/o/0601zicw-48fa.docx                                         майстер-клас 2022-2023 н.р.                                    інформаційно-практична година 2023-2024 н.р  </vt:lpstr>
      <vt:lpstr>Громадська діяльність педагога </vt:lpstr>
      <vt:lpstr>             Нормативні документи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172</cp:revision>
  <dcterms:created xsi:type="dcterms:W3CDTF">2022-10-23T14:18:21Z</dcterms:created>
  <dcterms:modified xsi:type="dcterms:W3CDTF">2024-10-03T11:52:41Z</dcterms:modified>
</cp:coreProperties>
</file>