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Тема:</a:t>
            </a:r>
            <a:r>
              <a:rPr lang="uk-UA" dirty="0"/>
              <a:t> Основні середовища існування та адаптації до них організмів.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957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4104456" cy="6336704"/>
          </a:xfrm>
        </p:spPr>
        <p:txBody>
          <a:bodyPr/>
          <a:lstStyle/>
          <a:p>
            <a:r>
              <a:rPr lang="ru-RU" dirty="0"/>
              <a:t>Шляхи </a:t>
            </a:r>
            <a:r>
              <a:rPr lang="ru-RU" dirty="0" err="1"/>
              <a:t>адаптації</a:t>
            </a:r>
            <a:r>
              <a:rPr lang="ru-RU" dirty="0"/>
              <a:t> до умов </a:t>
            </a:r>
            <a:r>
              <a:rPr lang="ru-RU" dirty="0" err="1"/>
              <a:t>існування</a:t>
            </a:r>
            <a:r>
              <a:rPr lang="ru-RU" dirty="0"/>
              <a:t> в наземно-</a:t>
            </a:r>
            <a:r>
              <a:rPr lang="ru-RU" dirty="0" err="1"/>
              <a:t>повітряному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є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різноманітними</a:t>
            </a:r>
            <a:r>
              <a:rPr lang="ru-RU" dirty="0"/>
              <a:t>. </a:t>
            </a:r>
            <a:r>
              <a:rPr lang="ru-RU" dirty="0" err="1"/>
              <a:t>Літаючі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виробляють</a:t>
            </a:r>
            <a:r>
              <a:rPr lang="ru-RU" dirty="0"/>
              <a:t> </a:t>
            </a:r>
            <a:r>
              <a:rPr lang="ru-RU" dirty="0" err="1"/>
              <a:t>вигідну</a:t>
            </a:r>
            <a:r>
              <a:rPr lang="ru-RU" dirty="0"/>
              <a:t> </a:t>
            </a:r>
            <a:r>
              <a:rPr lang="ru-RU" dirty="0" err="1"/>
              <a:t>аеродинамічну</a:t>
            </a:r>
            <a:r>
              <a:rPr lang="ru-RU" dirty="0"/>
              <a:t> форму </a:t>
            </a:r>
            <a:r>
              <a:rPr lang="ru-RU" dirty="0" err="1"/>
              <a:t>тіла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Бігаючі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стрибаючі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добре </a:t>
            </a:r>
            <a:r>
              <a:rPr lang="ru-RU" dirty="0" err="1"/>
              <a:t>розвинені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8381"/>
            <a:ext cx="3862734" cy="221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415" y="3356992"/>
            <a:ext cx="3906697" cy="259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32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5400600" cy="6192688"/>
          </a:xfrm>
        </p:spPr>
        <p:txBody>
          <a:bodyPr/>
          <a:lstStyle/>
          <a:p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активно </a:t>
            </a:r>
            <a:r>
              <a:rPr lang="ru-RU" dirty="0" err="1"/>
              <a:t>рухатися</a:t>
            </a:r>
            <a:r>
              <a:rPr lang="ru-RU" dirty="0"/>
              <a:t>, </a:t>
            </a:r>
            <a:r>
              <a:rPr lang="ru-RU" dirty="0" err="1"/>
              <a:t>виробляють</a:t>
            </a:r>
            <a:r>
              <a:rPr lang="ru-RU" dirty="0"/>
              <a:t> </a:t>
            </a:r>
            <a:r>
              <a:rPr lang="ru-RU" dirty="0" err="1"/>
              <a:t>пасивні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, </a:t>
            </a:r>
            <a:r>
              <a:rPr lang="ru-RU" dirty="0" err="1"/>
              <a:t>накопичуючи</a:t>
            </a:r>
            <a:r>
              <a:rPr lang="ru-RU" dirty="0"/>
              <a:t> </a:t>
            </a:r>
            <a:r>
              <a:rPr lang="ru-RU" dirty="0" err="1"/>
              <a:t>отруйні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тощо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Важливими</a:t>
            </a:r>
            <a:r>
              <a:rPr lang="ru-RU" dirty="0" smtClean="0"/>
              <a:t> </a:t>
            </a:r>
            <a:r>
              <a:rPr lang="ru-RU" dirty="0"/>
              <a:t>є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поведінкові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, які,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стають</a:t>
            </a:r>
            <a:r>
              <a:rPr lang="ru-RU" dirty="0"/>
              <a:t> причиною </a:t>
            </a:r>
            <a:r>
              <a:rPr lang="ru-RU" dirty="0" err="1"/>
              <a:t>міграцій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уникати</a:t>
            </a:r>
            <a:r>
              <a:rPr lang="ru-RU" dirty="0"/>
              <a:t> </a:t>
            </a:r>
            <a:r>
              <a:rPr lang="ru-RU" dirty="0" err="1"/>
              <a:t>несприятливих</a:t>
            </a:r>
            <a:r>
              <a:rPr lang="ru-RU" dirty="0"/>
              <a:t> умов </a:t>
            </a:r>
            <a:r>
              <a:rPr lang="ru-RU" dirty="0" err="1"/>
              <a:t>існування</a:t>
            </a:r>
            <a:r>
              <a:rPr lang="ru-RU" dirty="0"/>
              <a:t> в </a:t>
            </a:r>
            <a:r>
              <a:rPr lang="ru-RU" dirty="0" err="1"/>
              <a:t>конкретній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74162"/>
            <a:ext cx="3577760" cy="202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005"/>
            <a:ext cx="2963907" cy="222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24" y="4005064"/>
            <a:ext cx="3330103" cy="197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88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4464496" cy="6480720"/>
          </a:xfrm>
        </p:spPr>
        <p:txBody>
          <a:bodyPr>
            <a:normAutofit/>
          </a:bodyPr>
          <a:lstStyle/>
          <a:p>
            <a:r>
              <a:rPr lang="ru-RU" dirty="0" err="1"/>
              <a:t>Адаптацію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до наземно-</a:t>
            </a:r>
            <a:r>
              <a:rPr lang="ru-RU" dirty="0" err="1"/>
              <a:t>повітряного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добре видно на </a:t>
            </a:r>
            <a:r>
              <a:rPr lang="ru-RU" dirty="0" err="1"/>
              <a:t>прикладі</a:t>
            </a:r>
            <a:r>
              <a:rPr lang="ru-RU" dirty="0"/>
              <a:t> дерев, таких як дуб </a:t>
            </a:r>
            <a:r>
              <a:rPr lang="ru-RU" dirty="0" err="1"/>
              <a:t>або</a:t>
            </a:r>
            <a:r>
              <a:rPr lang="ru-RU" dirty="0"/>
              <a:t> липа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Ці</a:t>
            </a:r>
            <a:r>
              <a:rPr lang="ru-RU" dirty="0"/>
              <a:t> дерева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морфологічні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.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поділене</a:t>
            </a:r>
            <a:r>
              <a:rPr lang="ru-RU" dirty="0"/>
              <a:t> на </a:t>
            </a:r>
            <a:r>
              <a:rPr lang="ru-RU" dirty="0" err="1"/>
              <a:t>органи</a:t>
            </a:r>
            <a:r>
              <a:rPr lang="ru-RU" dirty="0"/>
              <a:t> — </a:t>
            </a:r>
            <a:r>
              <a:rPr lang="ru-RU" dirty="0" err="1"/>
              <a:t>корінь</a:t>
            </a:r>
            <a:r>
              <a:rPr lang="ru-RU" dirty="0"/>
              <a:t> і </a:t>
            </a:r>
            <a:r>
              <a:rPr lang="ru-RU" dirty="0" err="1"/>
              <a:t>пагін</a:t>
            </a:r>
            <a:r>
              <a:rPr lang="ru-RU" dirty="0"/>
              <a:t>, які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Корінь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мінеральне</a:t>
            </a:r>
            <a:r>
              <a:rPr lang="ru-RU" dirty="0"/>
              <a:t> </a:t>
            </a:r>
            <a:r>
              <a:rPr lang="ru-RU" dirty="0" err="1"/>
              <a:t>живлення</a:t>
            </a:r>
            <a:r>
              <a:rPr lang="ru-RU" dirty="0"/>
              <a:t>, а </a:t>
            </a:r>
            <a:r>
              <a:rPr lang="ru-RU" dirty="0" err="1"/>
              <a:t>пагін</a:t>
            </a:r>
            <a:r>
              <a:rPr lang="ru-RU" dirty="0"/>
              <a:t> — фотосинтез.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10" y="476672"/>
            <a:ext cx="349375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73" y="3697497"/>
            <a:ext cx="3436922" cy="231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33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4320480" cy="6408712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дерев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механічних</a:t>
            </a:r>
            <a:r>
              <a:rPr lang="ru-RU" dirty="0"/>
              <a:t> тканин,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протидіяти</a:t>
            </a:r>
            <a:r>
              <a:rPr lang="ru-RU" dirty="0"/>
              <a:t> </a:t>
            </a:r>
            <a:r>
              <a:rPr lang="ru-RU" dirty="0" err="1"/>
              <a:t>силі</a:t>
            </a:r>
            <a:r>
              <a:rPr lang="ru-RU" dirty="0"/>
              <a:t> </a:t>
            </a:r>
            <a:r>
              <a:rPr lang="ru-RU" dirty="0" err="1"/>
              <a:t>тяжіння</a:t>
            </a:r>
            <a:r>
              <a:rPr lang="ru-RU" dirty="0"/>
              <a:t> та </a:t>
            </a:r>
            <a:r>
              <a:rPr lang="ru-RU" dirty="0" err="1"/>
              <a:t>захищають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механічних</a:t>
            </a:r>
            <a:r>
              <a:rPr lang="ru-RU" dirty="0"/>
              <a:t> </a:t>
            </a:r>
            <a:r>
              <a:rPr lang="ru-RU" dirty="0" err="1"/>
              <a:t>пошкоджень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вони </a:t>
            </a:r>
            <a:r>
              <a:rPr lang="ru-RU" dirty="0" err="1"/>
              <a:t>мають</a:t>
            </a:r>
            <a:r>
              <a:rPr lang="ru-RU" dirty="0"/>
              <a:t> і </a:t>
            </a:r>
            <a:r>
              <a:rPr lang="ru-RU" dirty="0" err="1"/>
              <a:t>фізіолого-біохімічні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Так</a:t>
            </a:r>
            <a:r>
              <a:rPr lang="ru-RU" dirty="0"/>
              <a:t>, </a:t>
            </a:r>
            <a:r>
              <a:rPr lang="ru-RU" dirty="0" err="1"/>
              <a:t>скидання</a:t>
            </a:r>
            <a:r>
              <a:rPr lang="ru-RU" dirty="0"/>
              <a:t> </a:t>
            </a:r>
            <a:r>
              <a:rPr lang="ru-RU" dirty="0" err="1"/>
              <a:t>листя</a:t>
            </a:r>
            <a:r>
              <a:rPr lang="ru-RU" dirty="0"/>
              <a:t> </a:t>
            </a:r>
            <a:r>
              <a:rPr lang="ru-RU" dirty="0" err="1"/>
              <a:t>восени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і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сніголамів</a:t>
            </a:r>
            <a:r>
              <a:rPr lang="ru-RU" dirty="0"/>
              <a:t> через </a:t>
            </a:r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снігу</a:t>
            </a:r>
            <a:r>
              <a:rPr lang="ru-RU" dirty="0"/>
              <a:t> в кронах.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9507"/>
            <a:ext cx="3599072" cy="229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29" y="3717032"/>
            <a:ext cx="4125467" cy="257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964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208912" cy="6408712"/>
          </a:xfrm>
        </p:spPr>
        <p:txBody>
          <a:bodyPr/>
          <a:lstStyle/>
          <a:p>
            <a:r>
              <a:rPr lang="ru-RU" b="1" dirty="0" err="1"/>
              <a:t>Ґрунтове</a:t>
            </a:r>
            <a:r>
              <a:rPr lang="ru-RU" b="1" dirty="0"/>
              <a:t> </a:t>
            </a:r>
            <a:r>
              <a:rPr lang="ru-RU" b="1" dirty="0" err="1"/>
              <a:t>середовище</a:t>
            </a:r>
            <a:r>
              <a:rPr lang="ru-RU" b="1" dirty="0"/>
              <a:t> </a:t>
            </a:r>
            <a:r>
              <a:rPr lang="ru-RU" b="1" dirty="0" err="1"/>
              <a:t>існування</a:t>
            </a:r>
            <a:r>
              <a:rPr lang="ru-RU" b="1" dirty="0"/>
              <a:t> </a:t>
            </a:r>
            <a:r>
              <a:rPr lang="ru-RU" dirty="0"/>
              <a:t>є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специфічним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мінливе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наземно-</a:t>
            </a:r>
            <a:r>
              <a:rPr lang="ru-RU" dirty="0" err="1"/>
              <a:t>повітряне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Але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є </a:t>
            </a:r>
            <a:r>
              <a:rPr lang="ru-RU" dirty="0" err="1"/>
              <a:t>найщільнішим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. </a:t>
            </a:r>
            <a:r>
              <a:rPr lang="ru-RU" dirty="0" err="1"/>
              <a:t>Організми</a:t>
            </a:r>
            <a:r>
              <a:rPr lang="ru-RU" dirty="0"/>
              <a:t>, які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,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рити</a:t>
            </a:r>
            <a:r>
              <a:rPr lang="ru-RU" dirty="0"/>
              <a:t> ходи, як </a:t>
            </a:r>
            <a:r>
              <a:rPr lang="ru-RU" dirty="0" err="1"/>
              <a:t>кріт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вовчок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протискатися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частками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, як </a:t>
            </a:r>
            <a:r>
              <a:rPr lang="ru-RU" dirty="0" err="1"/>
              <a:t>дощовий</a:t>
            </a:r>
            <a:r>
              <a:rPr lang="ru-RU" dirty="0"/>
              <a:t> </a:t>
            </a:r>
            <a:r>
              <a:rPr lang="ru-RU" dirty="0" err="1"/>
              <a:t>черв'як</a:t>
            </a:r>
            <a:r>
              <a:rPr lang="ru-RU" dirty="0"/>
              <a:t>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31166"/>
            <a:ext cx="3060041" cy="229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02" y="317048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13559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454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7467600" cy="4873752"/>
          </a:xfrm>
        </p:spPr>
        <p:txBody>
          <a:bodyPr/>
          <a:lstStyle/>
          <a:p>
            <a:r>
              <a:rPr lang="ru-RU" b="1" dirty="0"/>
              <a:t>На </a:t>
            </a:r>
            <a:r>
              <a:rPr lang="ru-RU" b="1" dirty="0" err="1"/>
              <a:t>життєдіяльність</a:t>
            </a:r>
            <a:r>
              <a:rPr lang="ru-RU" b="1" dirty="0"/>
              <a:t> </a:t>
            </a:r>
            <a:r>
              <a:rPr lang="ru-RU" b="1" dirty="0" err="1"/>
              <a:t>мешканців</a:t>
            </a:r>
            <a:r>
              <a:rPr lang="ru-RU" b="1" dirty="0"/>
              <a:t> </a:t>
            </a:r>
            <a:r>
              <a:rPr lang="ru-RU" b="1" dirty="0" err="1"/>
              <a:t>ґрунтів</a:t>
            </a:r>
            <a:r>
              <a:rPr lang="ru-RU" b="1" dirty="0"/>
              <a:t> </a:t>
            </a:r>
            <a:r>
              <a:rPr lang="ru-RU" b="1" dirty="0" err="1"/>
              <a:t>впливають</a:t>
            </a:r>
            <a:r>
              <a:rPr lang="ru-RU" b="1" dirty="0"/>
              <a:t>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фактори</a:t>
            </a:r>
            <a:r>
              <a:rPr lang="ru-RU" b="1" dirty="0"/>
              <a:t>, як </a:t>
            </a:r>
            <a:endParaRPr lang="ru-RU" b="1" dirty="0" smtClean="0"/>
          </a:p>
          <a:p>
            <a:r>
              <a:rPr lang="ru-RU" dirty="0" smtClean="0"/>
              <a:t>склад </a:t>
            </a:r>
            <a:r>
              <a:rPr lang="ru-RU" dirty="0" err="1"/>
              <a:t>ґрунту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/>
              <a:t>щільність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зволоженість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/>
              <a:t>жорстких</a:t>
            </a:r>
            <a:r>
              <a:rPr lang="ru-RU" dirty="0"/>
              <a:t> </a:t>
            </a:r>
            <a:r>
              <a:rPr lang="ru-RU" dirty="0" err="1"/>
              <a:t>прошарків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/>
              <a:t>ґрунтових</a:t>
            </a:r>
            <a:r>
              <a:rPr lang="ru-RU" dirty="0"/>
              <a:t> вод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9806"/>
            <a:ext cx="3524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90" y="3933056"/>
            <a:ext cx="3473862" cy="231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65104"/>
            <a:ext cx="4320524" cy="158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741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7328" y="394356"/>
            <a:ext cx="7529264" cy="5925272"/>
          </a:xfrm>
        </p:spPr>
        <p:txBody>
          <a:bodyPr/>
          <a:lstStyle/>
          <a:p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адаптуються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виникненню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для </a:t>
            </a:r>
            <a:r>
              <a:rPr lang="ru-RU" dirty="0" err="1"/>
              <a:t>риття</a:t>
            </a:r>
            <a:r>
              <a:rPr lang="ru-RU" dirty="0"/>
              <a:t> </a:t>
            </a:r>
            <a:r>
              <a:rPr lang="ru-RU" dirty="0" err="1"/>
              <a:t>ходів</a:t>
            </a:r>
            <a:r>
              <a:rPr lang="ru-RU" dirty="0"/>
              <a:t>, </a:t>
            </a:r>
            <a:r>
              <a:rPr lang="ru-RU" dirty="0" err="1"/>
              <a:t>зміні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й </a:t>
            </a:r>
            <a:r>
              <a:rPr lang="ru-RU" dirty="0" err="1"/>
              <a:t>утворенню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покривів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У них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 роль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чуттів</a:t>
            </a:r>
            <a:r>
              <a:rPr lang="ru-RU" dirty="0"/>
              <a:t>. </a:t>
            </a:r>
            <a:r>
              <a:rPr lang="ru-RU" dirty="0" err="1"/>
              <a:t>Зір</a:t>
            </a:r>
            <a:r>
              <a:rPr lang="ru-RU" dirty="0"/>
              <a:t> </a:t>
            </a:r>
            <a:r>
              <a:rPr lang="ru-RU" dirty="0" err="1"/>
              <a:t>утрачає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А от слух і </a:t>
            </a:r>
            <a:r>
              <a:rPr lang="ru-RU" dirty="0" err="1"/>
              <a:t>дотикова</a:t>
            </a:r>
            <a:r>
              <a:rPr lang="ru-RU" dirty="0"/>
              <a:t> </a:t>
            </a:r>
            <a:r>
              <a:rPr lang="ru-RU" dirty="0" err="1"/>
              <a:t>чутливість</a:t>
            </a:r>
            <a:r>
              <a:rPr lang="ru-RU" dirty="0"/>
              <a:t> </a:t>
            </a:r>
            <a:r>
              <a:rPr lang="ru-RU" dirty="0" err="1"/>
              <a:t>виходять</a:t>
            </a:r>
            <a:r>
              <a:rPr lang="ru-RU" dirty="0"/>
              <a:t> на перший план.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39" y="3065922"/>
            <a:ext cx="3384376" cy="254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3284020" cy="225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586035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Кріт</a:t>
            </a:r>
            <a:r>
              <a:rPr lang="ru-RU" i="1" dirty="0"/>
              <a:t> і </a:t>
            </a:r>
            <a:r>
              <a:rPr lang="ru-RU" i="1" dirty="0" err="1"/>
              <a:t>сліпак</a:t>
            </a:r>
            <a:r>
              <a:rPr lang="ru-RU" i="1" dirty="0"/>
              <a:t> </a:t>
            </a:r>
            <a:r>
              <a:rPr lang="ru-RU" i="1" dirty="0" err="1"/>
              <a:t>живуть</a:t>
            </a:r>
            <a:r>
              <a:rPr lang="ru-RU" i="1" dirty="0"/>
              <a:t> </a:t>
            </a:r>
            <a:r>
              <a:rPr lang="ru-RU" i="1" dirty="0" err="1"/>
              <a:t>під</a:t>
            </a:r>
            <a:r>
              <a:rPr lang="ru-RU" i="1" dirty="0"/>
              <a:t> землею і </a:t>
            </a:r>
            <a:r>
              <a:rPr lang="ru-RU" i="1" dirty="0" err="1"/>
              <a:t>риють</a:t>
            </a:r>
            <a:r>
              <a:rPr lang="ru-RU" i="1" dirty="0"/>
              <a:t> </a:t>
            </a:r>
            <a:r>
              <a:rPr lang="ru-RU" i="1" dirty="0" err="1"/>
              <a:t>довгі</a:t>
            </a:r>
            <a:r>
              <a:rPr lang="ru-RU" i="1" dirty="0"/>
              <a:t> </a:t>
            </a:r>
            <a:r>
              <a:rPr lang="ru-RU" i="1" dirty="0" err="1"/>
              <a:t>підземні</a:t>
            </a:r>
            <a:r>
              <a:rPr lang="ru-RU" i="1" dirty="0"/>
              <a:t> ходи. Форма </a:t>
            </a:r>
            <a:r>
              <a:rPr lang="ru-RU" i="1" dirty="0" err="1"/>
              <a:t>тіла</a:t>
            </a:r>
            <a:r>
              <a:rPr lang="ru-RU" i="1" dirty="0"/>
              <a:t> в них схожа. А от </a:t>
            </a:r>
            <a:r>
              <a:rPr lang="ru-RU" i="1" dirty="0" err="1"/>
              <a:t>спосіб</a:t>
            </a:r>
            <a:r>
              <a:rPr lang="ru-RU" i="1" dirty="0"/>
              <a:t> </a:t>
            </a:r>
            <a:r>
              <a:rPr lang="ru-RU" i="1" dirty="0" err="1"/>
              <a:t>рихлення</a:t>
            </a:r>
            <a:r>
              <a:rPr lang="ru-RU" i="1" dirty="0"/>
              <a:t> </a:t>
            </a:r>
            <a:r>
              <a:rPr lang="ru-RU" i="1" dirty="0" err="1"/>
              <a:t>ґрунту</a:t>
            </a:r>
            <a:r>
              <a:rPr lang="ru-RU" i="1" dirty="0"/>
              <a:t> для </a:t>
            </a:r>
            <a:r>
              <a:rPr lang="ru-RU" i="1" dirty="0" err="1"/>
              <a:t>риття</a:t>
            </a:r>
            <a:r>
              <a:rPr lang="ru-RU" i="1" dirty="0"/>
              <a:t> </a:t>
            </a:r>
            <a:r>
              <a:rPr lang="ru-RU" i="1" dirty="0" err="1"/>
              <a:t>ходів</a:t>
            </a:r>
            <a:r>
              <a:rPr lang="ru-RU" i="1" dirty="0"/>
              <a:t> у </a:t>
            </a:r>
            <a:r>
              <a:rPr lang="ru-RU" i="1" dirty="0" err="1"/>
              <a:t>цих</a:t>
            </a:r>
            <a:r>
              <a:rPr lang="ru-RU" i="1" dirty="0"/>
              <a:t> </a:t>
            </a:r>
            <a:r>
              <a:rPr lang="ru-RU" i="1" dirty="0" err="1"/>
              <a:t>тварин</a:t>
            </a:r>
            <a:r>
              <a:rPr lang="ru-RU" i="1" dirty="0"/>
              <a:t> </a:t>
            </a:r>
            <a:r>
              <a:rPr lang="ru-RU" i="1" dirty="0" err="1"/>
              <a:t>різний</a:t>
            </a:r>
            <a:r>
              <a:rPr lang="ru-RU" i="1" dirty="0"/>
              <a:t>. </a:t>
            </a:r>
            <a:r>
              <a:rPr lang="ru-RU" i="1" dirty="0" err="1"/>
              <a:t>Кріт</a:t>
            </a:r>
            <a:r>
              <a:rPr lang="ru-RU" i="1" dirty="0"/>
              <a:t> </a:t>
            </a:r>
            <a:r>
              <a:rPr lang="ru-RU" i="1" dirty="0" err="1"/>
              <a:t>використовує</a:t>
            </a:r>
            <a:r>
              <a:rPr lang="ru-RU" i="1" dirty="0"/>
              <a:t> для </a:t>
            </a:r>
            <a:r>
              <a:rPr lang="ru-RU" i="1" dirty="0" err="1"/>
              <a:t>цього</a:t>
            </a:r>
            <a:r>
              <a:rPr lang="ru-RU" i="1" dirty="0"/>
              <a:t> </a:t>
            </a:r>
            <a:r>
              <a:rPr lang="ru-RU" i="1" dirty="0" err="1"/>
              <a:t>свої</a:t>
            </a:r>
            <a:r>
              <a:rPr lang="ru-RU" i="1" dirty="0"/>
              <a:t> </a:t>
            </a:r>
            <a:r>
              <a:rPr lang="ru-RU" i="1" dirty="0" err="1"/>
              <a:t>передні</a:t>
            </a:r>
            <a:r>
              <a:rPr lang="ru-RU" i="1" dirty="0"/>
              <a:t> </a:t>
            </a:r>
            <a:r>
              <a:rPr lang="ru-RU" i="1" dirty="0" err="1"/>
              <a:t>лапи</a:t>
            </a:r>
            <a:r>
              <a:rPr lang="ru-RU" i="1" dirty="0"/>
              <a:t>, а </a:t>
            </a:r>
            <a:r>
              <a:rPr lang="ru-RU" i="1" dirty="0" err="1"/>
              <a:t>сліпак</a:t>
            </a:r>
            <a:r>
              <a:rPr lang="ru-RU" i="1" dirty="0"/>
              <a:t> — </a:t>
            </a:r>
            <a:r>
              <a:rPr lang="ru-RU" i="1" dirty="0" err="1"/>
              <a:t>різці</a:t>
            </a:r>
            <a:r>
              <a:rPr lang="ru-RU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874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4608512" cy="6480720"/>
          </a:xfrm>
        </p:spPr>
        <p:txBody>
          <a:bodyPr/>
          <a:lstStyle/>
          <a:p>
            <a:r>
              <a:rPr lang="ru-RU" dirty="0"/>
              <a:t>Добре </a:t>
            </a:r>
            <a:r>
              <a:rPr lang="ru-RU" dirty="0" err="1"/>
              <a:t>пристосованими</a:t>
            </a:r>
            <a:r>
              <a:rPr lang="ru-RU" dirty="0"/>
              <a:t> до </a:t>
            </a:r>
            <a:r>
              <a:rPr lang="ru-RU" dirty="0" err="1"/>
              <a:t>життя</a:t>
            </a:r>
            <a:r>
              <a:rPr lang="ru-RU" dirty="0"/>
              <a:t> у </a:t>
            </a:r>
            <a:r>
              <a:rPr lang="ru-RU" dirty="0" err="1"/>
              <a:t>ґрунті</a:t>
            </a:r>
            <a:r>
              <a:rPr lang="ru-RU" dirty="0"/>
              <a:t> </a:t>
            </a:r>
            <a:r>
              <a:rPr lang="ru-RU" dirty="0" err="1"/>
              <a:t>організмами</a:t>
            </a:r>
            <a:r>
              <a:rPr lang="ru-RU" dirty="0"/>
              <a:t> є </a:t>
            </a:r>
            <a:r>
              <a:rPr lang="ru-RU" dirty="0" err="1"/>
              <a:t>гриби</a:t>
            </a:r>
            <a:r>
              <a:rPr lang="ru-RU" dirty="0"/>
              <a:t> та </a:t>
            </a:r>
            <a:r>
              <a:rPr lang="ru-RU" dirty="0" err="1"/>
              <a:t>грибоподібні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Їхнє</a:t>
            </a:r>
            <a:r>
              <a:rPr lang="ru-RU" dirty="0"/>
              <a:t> </a:t>
            </a:r>
            <a:r>
              <a:rPr lang="ru-RU" i="1" dirty="0" err="1"/>
              <a:t>тіло</a:t>
            </a:r>
            <a:r>
              <a:rPr lang="ru-RU" i="1" dirty="0"/>
              <a:t> представлено </a:t>
            </a:r>
            <a:r>
              <a:rPr lang="ru-RU" i="1" dirty="0" err="1"/>
              <a:t>міцелієм</a:t>
            </a:r>
            <a:r>
              <a:rPr lang="ru-RU" i="1" dirty="0"/>
              <a:t> і є </a:t>
            </a:r>
            <a:r>
              <a:rPr lang="ru-RU" i="1" dirty="0" err="1"/>
              <a:t>дуже</a:t>
            </a:r>
            <a:r>
              <a:rPr lang="ru-RU" i="1" dirty="0"/>
              <a:t> </a:t>
            </a:r>
            <a:r>
              <a:rPr lang="ru-RU" i="1" dirty="0" err="1"/>
              <a:t>розгалуженою</a:t>
            </a:r>
            <a:r>
              <a:rPr lang="ru-RU" i="1" dirty="0"/>
              <a:t> структурою, яка </a:t>
            </a:r>
            <a:r>
              <a:rPr lang="ru-RU" i="1" dirty="0" err="1"/>
              <a:t>складається</a:t>
            </a:r>
            <a:r>
              <a:rPr lang="ru-RU" i="1" dirty="0"/>
              <a:t> з </a:t>
            </a:r>
            <a:r>
              <a:rPr lang="ru-RU" i="1" dirty="0" err="1"/>
              <a:t>великої</a:t>
            </a:r>
            <a:r>
              <a:rPr lang="ru-RU" i="1" dirty="0"/>
              <a:t> </a:t>
            </a:r>
            <a:r>
              <a:rPr lang="ru-RU" i="1" dirty="0" err="1"/>
              <a:t>кількості</a:t>
            </a:r>
            <a:r>
              <a:rPr lang="ru-RU" i="1" dirty="0"/>
              <a:t> тоненьких ниток — </a:t>
            </a:r>
            <a:r>
              <a:rPr lang="ru-RU" i="1" dirty="0" err="1"/>
              <a:t>гіф</a:t>
            </a:r>
            <a:r>
              <a:rPr lang="ru-RU" i="1" dirty="0"/>
              <a:t>. </a:t>
            </a:r>
            <a:endParaRPr lang="ru-RU" i="1" dirty="0" smtClean="0"/>
          </a:p>
          <a:p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/>
              <a:t>структура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поверхня</a:t>
            </a:r>
            <a:r>
              <a:rPr lang="ru-RU" dirty="0"/>
              <a:t>/</a:t>
            </a:r>
            <a:r>
              <a:rPr lang="ru-RU" dirty="0" err="1"/>
              <a:t>об'єм</a:t>
            </a:r>
            <a:r>
              <a:rPr lang="ru-RU" dirty="0"/>
              <a:t> і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організмам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добувати</a:t>
            </a:r>
            <a:r>
              <a:rPr lang="ru-RU" dirty="0"/>
              <a:t> з </a:t>
            </a:r>
            <a:r>
              <a:rPr lang="ru-RU" dirty="0" err="1"/>
              <a:t>ґрунту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поживні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16" y="487962"/>
            <a:ext cx="3637185" cy="210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75" y="3068960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79" y="3645024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500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7467600" cy="4873752"/>
          </a:xfrm>
        </p:spPr>
        <p:txBody>
          <a:bodyPr/>
          <a:lstStyle/>
          <a:p>
            <a:r>
              <a:rPr lang="ru-RU" dirty="0"/>
              <a:t>Схожу </a:t>
            </a:r>
            <a:r>
              <a:rPr lang="ru-RU" dirty="0" err="1"/>
              <a:t>адаптацію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.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корені</a:t>
            </a:r>
            <a:r>
              <a:rPr lang="ru-RU" dirty="0"/>
              <a:t> </a:t>
            </a:r>
            <a:r>
              <a:rPr lang="ru-RU" dirty="0" err="1"/>
              <a:t>вкриті</a:t>
            </a:r>
            <a:r>
              <a:rPr lang="ru-RU" dirty="0"/>
              <a:t> великою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кореневих</a:t>
            </a:r>
            <a:r>
              <a:rPr lang="ru-RU" dirty="0"/>
              <a:t> </a:t>
            </a:r>
            <a:r>
              <a:rPr lang="ru-RU" dirty="0" err="1"/>
              <a:t>волосків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легко </a:t>
            </a:r>
            <a:r>
              <a:rPr lang="ru-RU" dirty="0" err="1"/>
              <a:t>видобувати</a:t>
            </a:r>
            <a:r>
              <a:rPr lang="ru-RU" dirty="0"/>
              <a:t> з </a:t>
            </a:r>
            <a:r>
              <a:rPr lang="ru-RU" dirty="0" err="1"/>
              <a:t>ґрунту</a:t>
            </a:r>
            <a:r>
              <a:rPr lang="ru-RU" dirty="0"/>
              <a:t> </a:t>
            </a:r>
            <a:r>
              <a:rPr lang="ru-RU" dirty="0" err="1"/>
              <a:t>потрібну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вологи</a:t>
            </a:r>
            <a:r>
              <a:rPr lang="ru-RU" dirty="0"/>
              <a:t> і </a:t>
            </a:r>
            <a:r>
              <a:rPr lang="ru-RU" dirty="0" err="1"/>
              <a:t>мінеральних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765199" cy="218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46" y="4581128"/>
            <a:ext cx="3614707" cy="202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45" y="2481262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13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4536504" cy="6336704"/>
          </a:xfrm>
        </p:spPr>
        <p:txBody>
          <a:bodyPr>
            <a:normAutofit lnSpcReduction="10000"/>
          </a:bodyPr>
          <a:lstStyle/>
          <a:p>
            <a:r>
              <a:rPr lang="ru-RU" b="1" i="1" dirty="0" err="1"/>
              <a:t>Унікальним</a:t>
            </a:r>
            <a:r>
              <a:rPr lang="ru-RU" b="1" i="1" dirty="0"/>
              <a:t> </a:t>
            </a:r>
            <a:r>
              <a:rPr lang="ru-RU" b="1" i="1" dirty="0" err="1"/>
              <a:t>середовищем</a:t>
            </a:r>
            <a:r>
              <a:rPr lang="ru-RU" b="1" i="1" dirty="0"/>
              <a:t> </a:t>
            </a:r>
            <a:r>
              <a:rPr lang="ru-RU" b="1" i="1" dirty="0" err="1"/>
              <a:t>існування</a:t>
            </a:r>
            <a:r>
              <a:rPr lang="ru-RU" b="1" i="1" dirty="0"/>
              <a:t> є </a:t>
            </a:r>
            <a:r>
              <a:rPr lang="ru-RU" b="1" i="1" dirty="0" err="1"/>
              <a:t>мангрові</a:t>
            </a:r>
            <a:r>
              <a:rPr lang="ru-RU" b="1" i="1" dirty="0"/>
              <a:t> </a:t>
            </a:r>
            <a:r>
              <a:rPr lang="ru-RU" b="1" i="1" dirty="0" err="1"/>
              <a:t>ліси</a:t>
            </a:r>
            <a:r>
              <a:rPr lang="ru-RU" b="1" i="1" dirty="0"/>
              <a:t>. </a:t>
            </a:r>
            <a:endParaRPr lang="ru-RU" b="1" i="1" dirty="0" smtClean="0"/>
          </a:p>
          <a:p>
            <a:r>
              <a:rPr lang="ru-RU" i="1" dirty="0" smtClean="0"/>
              <a:t>Вони </a:t>
            </a:r>
            <a:r>
              <a:rPr lang="ru-RU" i="1" dirty="0" err="1"/>
              <a:t>розташовані</a:t>
            </a:r>
            <a:r>
              <a:rPr lang="ru-RU" i="1" dirty="0"/>
              <a:t> на </a:t>
            </a:r>
            <a:r>
              <a:rPr lang="ru-RU" i="1" dirty="0" err="1"/>
              <a:t>межі</a:t>
            </a:r>
            <a:r>
              <a:rPr lang="ru-RU" i="1" dirty="0"/>
              <a:t> суходолу й океану і </a:t>
            </a:r>
            <a:r>
              <a:rPr lang="ru-RU" i="1" dirty="0" err="1"/>
              <a:t>затоплюються</a:t>
            </a:r>
            <a:r>
              <a:rPr lang="ru-RU" i="1" dirty="0"/>
              <a:t> </a:t>
            </a:r>
            <a:r>
              <a:rPr lang="ru-RU" i="1" dirty="0" err="1"/>
              <a:t>солоною</a:t>
            </a:r>
            <a:r>
              <a:rPr lang="ru-RU" i="1" dirty="0"/>
              <a:t> водою </a:t>
            </a:r>
            <a:r>
              <a:rPr lang="ru-RU" i="1" dirty="0" err="1"/>
              <a:t>під</a:t>
            </a:r>
            <a:r>
              <a:rPr lang="ru-RU" i="1" dirty="0"/>
              <a:t> час </a:t>
            </a:r>
            <a:r>
              <a:rPr lang="ru-RU" i="1" dirty="0" err="1"/>
              <a:t>припливів</a:t>
            </a:r>
            <a:r>
              <a:rPr lang="ru-RU" i="1" dirty="0"/>
              <a:t>. Тому деревам у </a:t>
            </a:r>
            <a:r>
              <a:rPr lang="ru-RU" i="1" dirty="0" err="1"/>
              <a:t>цих</a:t>
            </a:r>
            <a:r>
              <a:rPr lang="ru-RU" i="1" dirty="0"/>
              <a:t> </a:t>
            </a:r>
            <a:r>
              <a:rPr lang="ru-RU" i="1" dirty="0" err="1"/>
              <a:t>лісах</a:t>
            </a:r>
            <a:r>
              <a:rPr lang="ru-RU" i="1" dirty="0"/>
              <a:t> </a:t>
            </a:r>
            <a:r>
              <a:rPr lang="ru-RU" i="1" dirty="0" err="1"/>
              <a:t>довелося</a:t>
            </a:r>
            <a:r>
              <a:rPr lang="ru-RU" i="1" dirty="0"/>
              <a:t> </a:t>
            </a:r>
            <a:r>
              <a:rPr lang="ru-RU" i="1" dirty="0" err="1"/>
              <a:t>виробити</a:t>
            </a:r>
            <a:r>
              <a:rPr lang="ru-RU" i="1" dirty="0"/>
              <a:t> </a:t>
            </a:r>
            <a:r>
              <a:rPr lang="ru-RU" i="1" dirty="0" err="1"/>
              <a:t>унікальні</a:t>
            </a:r>
            <a:r>
              <a:rPr lang="ru-RU" i="1" dirty="0"/>
              <a:t> </a:t>
            </a:r>
            <a:r>
              <a:rPr lang="ru-RU" i="1" dirty="0" err="1"/>
              <a:t>адаптації</a:t>
            </a:r>
            <a:r>
              <a:rPr lang="ru-RU" i="1" dirty="0"/>
              <a:t>. </a:t>
            </a:r>
            <a:r>
              <a:rPr lang="ru-RU" i="1" dirty="0" err="1"/>
              <a:t>Різні</a:t>
            </a:r>
            <a:r>
              <a:rPr lang="ru-RU" i="1" dirty="0"/>
              <a:t> </a:t>
            </a:r>
            <a:r>
              <a:rPr lang="ru-RU" i="1" dirty="0" err="1"/>
              <a:t>види</a:t>
            </a:r>
            <a:r>
              <a:rPr lang="ru-RU" i="1" dirty="0"/>
              <a:t> </a:t>
            </a:r>
            <a:r>
              <a:rPr lang="ru-RU" i="1" dirty="0" err="1"/>
              <a:t>використовують</a:t>
            </a:r>
            <a:r>
              <a:rPr lang="ru-RU" i="1" dirty="0"/>
              <a:t> </a:t>
            </a:r>
            <a:r>
              <a:rPr lang="ru-RU" i="1" dirty="0" err="1"/>
              <a:t>різні</a:t>
            </a:r>
            <a:r>
              <a:rPr lang="ru-RU" i="1" dirty="0"/>
              <a:t> </a:t>
            </a:r>
            <a:r>
              <a:rPr lang="ru-RU" i="1" dirty="0" err="1"/>
              <a:t>способи</a:t>
            </a:r>
            <a:r>
              <a:rPr lang="ru-RU" i="1" dirty="0"/>
              <a:t> </a:t>
            </a:r>
            <a:r>
              <a:rPr lang="ru-RU" i="1" dirty="0" err="1"/>
              <a:t>пристосування</a:t>
            </a:r>
            <a:r>
              <a:rPr lang="ru-RU" i="1" dirty="0"/>
              <a:t>, але </a:t>
            </a:r>
            <a:r>
              <a:rPr lang="ru-RU" i="1" dirty="0" err="1"/>
              <a:t>всі</a:t>
            </a:r>
            <a:r>
              <a:rPr lang="ru-RU" i="1" dirty="0"/>
              <a:t> вони </a:t>
            </a:r>
            <a:r>
              <a:rPr lang="ru-RU" i="1" dirty="0" err="1"/>
              <a:t>здатні</a:t>
            </a:r>
            <a:r>
              <a:rPr lang="ru-RU" i="1" dirty="0"/>
              <a:t> </a:t>
            </a:r>
            <a:r>
              <a:rPr lang="ru-RU" i="1" dirty="0" err="1"/>
              <a:t>витримувати</a:t>
            </a:r>
            <a:r>
              <a:rPr lang="ru-RU" i="1" dirty="0"/>
              <a:t> </a:t>
            </a:r>
            <a:r>
              <a:rPr lang="ru-RU" i="1" dirty="0" err="1"/>
              <a:t>тимчасове</a:t>
            </a:r>
            <a:r>
              <a:rPr lang="ru-RU" i="1" dirty="0"/>
              <a:t> </a:t>
            </a:r>
            <a:r>
              <a:rPr lang="ru-RU" i="1" dirty="0" err="1"/>
              <a:t>затоплення</a:t>
            </a:r>
            <a:r>
              <a:rPr lang="ru-RU" i="1" dirty="0"/>
              <a:t>, </a:t>
            </a:r>
            <a:r>
              <a:rPr lang="ru-RU" i="1" dirty="0" err="1"/>
              <a:t>високу</a:t>
            </a:r>
            <a:r>
              <a:rPr lang="ru-RU" i="1" dirty="0"/>
              <a:t> </a:t>
            </a:r>
            <a:r>
              <a:rPr lang="ru-RU" i="1" dirty="0" err="1"/>
              <a:t>солоність</a:t>
            </a:r>
            <a:r>
              <a:rPr lang="ru-RU" i="1" dirty="0"/>
              <a:t> </a:t>
            </a:r>
            <a:r>
              <a:rPr lang="ru-RU" i="1" dirty="0" err="1"/>
              <a:t>середовища</a:t>
            </a:r>
            <a:r>
              <a:rPr lang="ru-RU" i="1" dirty="0"/>
              <a:t> і </a:t>
            </a:r>
            <a:r>
              <a:rPr lang="ru-RU" i="1" dirty="0" err="1"/>
              <a:t>дефіцит</a:t>
            </a:r>
            <a:r>
              <a:rPr lang="ru-RU" i="1" dirty="0"/>
              <a:t> </a:t>
            </a:r>
            <a:r>
              <a:rPr lang="ru-RU" i="1" dirty="0" err="1"/>
              <a:t>кисню</a:t>
            </a:r>
            <a:r>
              <a:rPr lang="ru-RU" i="1" dirty="0"/>
              <a:t> в </a:t>
            </a:r>
            <a:r>
              <a:rPr lang="ru-RU" i="1" dirty="0" err="1"/>
              <a:t>ґрунті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3181895" cy="211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3325341" cy="199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130" y="4488101"/>
            <a:ext cx="3037879" cy="202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16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Єдність</a:t>
            </a:r>
            <a:r>
              <a:rPr lang="ru-RU" b="1" dirty="0"/>
              <a:t> </a:t>
            </a:r>
            <a:r>
              <a:rPr lang="ru-RU" b="1" dirty="0" err="1"/>
              <a:t>організмів</a:t>
            </a:r>
            <a:r>
              <a:rPr lang="ru-RU" b="1" dirty="0"/>
              <a:t> і </a:t>
            </a:r>
            <a:r>
              <a:rPr lang="ru-RU" b="1" dirty="0" err="1"/>
              <a:t>середовища</a:t>
            </a:r>
            <a:r>
              <a:rPr lang="ru-RU" b="1" dirty="0"/>
              <a:t> </a:t>
            </a:r>
            <a:r>
              <a:rPr lang="ru-RU" b="1" dirty="0" err="1"/>
              <a:t>існування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4896544" cy="5616624"/>
          </a:xfrm>
        </p:spPr>
        <p:txBody>
          <a:bodyPr>
            <a:normAutofit fontScale="92500"/>
          </a:bodyPr>
          <a:lstStyle/>
          <a:p>
            <a:r>
              <a:rPr lang="ru-RU" dirty="0"/>
              <a:t>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існувати</a:t>
            </a:r>
            <a:r>
              <a:rPr lang="ru-RU" dirty="0"/>
              <a:t> сам по </a:t>
            </a:r>
            <a:r>
              <a:rPr lang="ru-RU" dirty="0" err="1"/>
              <a:t>собі</a:t>
            </a:r>
            <a:r>
              <a:rPr lang="ru-RU" dirty="0"/>
              <a:t>, </a:t>
            </a:r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живе</a:t>
            </a:r>
            <a:r>
              <a:rPr lang="ru-RU" dirty="0"/>
              <a:t>. </a:t>
            </a:r>
            <a:r>
              <a:rPr lang="ru-RU" b="1" dirty="0" err="1"/>
              <a:t>Організм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складна </a:t>
            </a:r>
            <a:r>
              <a:rPr lang="ru-RU" dirty="0" err="1"/>
              <a:t>відкрита</a:t>
            </a:r>
            <a:r>
              <a:rPr lang="ru-RU" dirty="0"/>
              <a:t> система,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 </a:t>
            </a:r>
            <a:r>
              <a:rPr lang="ru-RU" dirty="0" err="1"/>
              <a:t>величезною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отримує</a:t>
            </a:r>
            <a:r>
              <a:rPr lang="ru-RU" dirty="0"/>
              <a:t> з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для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та </a:t>
            </a:r>
            <a:r>
              <a:rPr lang="ru-RU" dirty="0" err="1"/>
              <a:t>енергію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сам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, а 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змінювати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778" y="627248"/>
            <a:ext cx="3162845" cy="217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38" y="2996952"/>
            <a:ext cx="2891111" cy="192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81" y="506487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22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4392488" cy="6336704"/>
          </a:xfrm>
        </p:spPr>
        <p:txBody>
          <a:bodyPr>
            <a:normAutofit lnSpcReduction="10000"/>
          </a:bodyPr>
          <a:lstStyle/>
          <a:p>
            <a:r>
              <a:rPr lang="ru-RU" i="1" dirty="0" err="1"/>
              <a:t>Наявність</a:t>
            </a:r>
            <a:r>
              <a:rPr lang="ru-RU" i="1" dirty="0"/>
              <a:t> </a:t>
            </a:r>
            <a:r>
              <a:rPr lang="ru-RU" i="1" dirty="0"/>
              <a:t> </a:t>
            </a:r>
            <a:r>
              <a:rPr lang="ru-RU" i="1" dirty="0" err="1" smtClean="0"/>
              <a:t>взаємних</a:t>
            </a:r>
            <a:r>
              <a:rPr lang="ru-RU" i="1" dirty="0" smtClean="0"/>
              <a:t> </a:t>
            </a:r>
            <a:r>
              <a:rPr lang="ru-RU" i="1" dirty="0" err="1"/>
              <a:t>зв'язків</a:t>
            </a:r>
            <a:r>
              <a:rPr lang="ru-RU" i="1" dirty="0"/>
              <a:t> </a:t>
            </a:r>
            <a:r>
              <a:rPr lang="ru-RU" i="1" dirty="0" err="1"/>
              <a:t>між</a:t>
            </a:r>
            <a:r>
              <a:rPr lang="ru-RU" i="1" dirty="0"/>
              <a:t> </a:t>
            </a:r>
            <a:r>
              <a:rPr lang="ru-RU" i="1" dirty="0" err="1"/>
              <a:t>організмом</a:t>
            </a:r>
            <a:r>
              <a:rPr lang="ru-RU" i="1" dirty="0"/>
              <a:t> і </a:t>
            </a:r>
            <a:r>
              <a:rPr lang="ru-RU" i="1" dirty="0" err="1"/>
              <a:t>середовищем</a:t>
            </a:r>
            <a:r>
              <a:rPr lang="ru-RU" i="1" dirty="0"/>
              <a:t>, які </a:t>
            </a:r>
            <a:r>
              <a:rPr lang="ru-RU" i="1" dirty="0" err="1"/>
              <a:t>зумовлюють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єдність</a:t>
            </a:r>
            <a:r>
              <a:rPr lang="ru-RU" i="1" dirty="0"/>
              <a:t>, </a:t>
            </a:r>
            <a:r>
              <a:rPr lang="ru-RU" b="1" i="1" dirty="0" err="1"/>
              <a:t>називають</a:t>
            </a:r>
            <a:r>
              <a:rPr lang="ru-RU" b="1" i="1" dirty="0"/>
              <a:t> правилом (</a:t>
            </a:r>
            <a:r>
              <a:rPr lang="ru-RU" b="1" i="1" dirty="0" err="1"/>
              <a:t>або</a:t>
            </a:r>
            <a:r>
              <a:rPr lang="ru-RU" b="1" i="1" dirty="0"/>
              <a:t> законом) </a:t>
            </a:r>
            <a:r>
              <a:rPr lang="ru-RU" b="1" i="1" dirty="0" err="1"/>
              <a:t>єдності</a:t>
            </a:r>
            <a:r>
              <a:rPr lang="ru-RU" b="1" i="1" dirty="0"/>
              <a:t> </a:t>
            </a:r>
            <a:r>
              <a:rPr lang="ru-RU" b="1" i="1" dirty="0" err="1"/>
              <a:t>організму</a:t>
            </a:r>
            <a:r>
              <a:rPr lang="ru-RU" b="1" i="1" dirty="0"/>
              <a:t> й </a:t>
            </a:r>
            <a:r>
              <a:rPr lang="ru-RU" b="1" i="1" dirty="0" err="1"/>
              <a:t>середовища</a:t>
            </a:r>
            <a:r>
              <a:rPr lang="ru-RU" b="1" i="1" dirty="0"/>
              <a:t> </a:t>
            </a:r>
            <a:r>
              <a:rPr lang="ru-RU" b="1" i="1" dirty="0" err="1"/>
              <a:t>існування</a:t>
            </a:r>
            <a:r>
              <a:rPr lang="ru-RU" b="1" i="1" dirty="0"/>
              <a:t>.</a:t>
            </a:r>
          </a:p>
          <a:p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єдність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середовищах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Але </a:t>
            </a:r>
            <a:r>
              <a:rPr lang="ru-RU" dirty="0"/>
              <a:t>в кожного з них є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, тому </a:t>
            </a:r>
            <a:r>
              <a:rPr lang="ru-RU" dirty="0" err="1"/>
              <a:t>взаємозв'язки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середовищами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для них </a:t>
            </a:r>
            <a:r>
              <a:rPr lang="ru-RU" dirty="0" err="1"/>
              <a:t>риси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015208" cy="26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663537" cy="254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98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4824536" cy="6552728"/>
          </a:xfrm>
        </p:spPr>
        <p:txBody>
          <a:bodyPr>
            <a:normAutofit/>
          </a:bodyPr>
          <a:lstStyle/>
          <a:p>
            <a:r>
              <a:rPr lang="ru-RU" b="1" dirty="0" err="1"/>
              <a:t>Водне</a:t>
            </a:r>
            <a:r>
              <a:rPr lang="ru-RU" b="1" dirty="0"/>
              <a:t> </a:t>
            </a:r>
            <a:r>
              <a:rPr lang="ru-RU" b="1" dirty="0" err="1"/>
              <a:t>середовище</a:t>
            </a:r>
            <a:r>
              <a:rPr lang="ru-RU" b="1" dirty="0"/>
              <a:t> </a:t>
            </a:r>
            <a:r>
              <a:rPr lang="ru-RU" b="1" dirty="0" err="1"/>
              <a:t>існування</a:t>
            </a:r>
            <a:r>
              <a:rPr lang="ru-RU" b="1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усю</a:t>
            </a:r>
            <a:r>
              <a:rPr lang="ru-RU" dirty="0"/>
              <a:t> </a:t>
            </a:r>
            <a:r>
              <a:rPr lang="ru-RU" dirty="0" err="1"/>
              <a:t>гідросферу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 </a:t>
            </a:r>
            <a:r>
              <a:rPr lang="ru-RU" i="1" dirty="0" err="1"/>
              <a:t>Саме</a:t>
            </a:r>
            <a:r>
              <a:rPr lang="ru-RU" i="1" dirty="0"/>
              <a:t>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середовище</a:t>
            </a:r>
            <a:r>
              <a:rPr lang="ru-RU" i="1" dirty="0"/>
              <a:t> </a:t>
            </a:r>
            <a:r>
              <a:rPr lang="ru-RU" i="1" dirty="0" err="1"/>
              <a:t>вважають</a:t>
            </a:r>
            <a:r>
              <a:rPr lang="ru-RU" i="1" dirty="0"/>
              <a:t> </a:t>
            </a:r>
            <a:r>
              <a:rPr lang="ru-RU" i="1" dirty="0" err="1"/>
              <a:t>місцем</a:t>
            </a:r>
            <a:r>
              <a:rPr lang="ru-RU" i="1" dirty="0"/>
              <a:t> </a:t>
            </a:r>
            <a:r>
              <a:rPr lang="ru-RU" i="1" dirty="0" err="1"/>
              <a:t>зародження</a:t>
            </a:r>
            <a:r>
              <a:rPr lang="ru-RU" i="1" dirty="0"/>
              <a:t> </a:t>
            </a:r>
            <a:r>
              <a:rPr lang="ru-RU" i="1" dirty="0" err="1"/>
              <a:t>життя</a:t>
            </a:r>
            <a:r>
              <a:rPr lang="ru-RU" i="1" dirty="0"/>
              <a:t> на </a:t>
            </a:r>
            <a:r>
              <a:rPr lang="ru-RU" i="1" dirty="0" err="1"/>
              <a:t>планеті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 </a:t>
            </a:r>
            <a:r>
              <a:rPr lang="ru-RU" dirty="0" err="1"/>
              <a:t>Воно</a:t>
            </a:r>
            <a:r>
              <a:rPr lang="ru-RU" dirty="0"/>
              <a:t> є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сталим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температурних</a:t>
            </a:r>
            <a:r>
              <a:rPr lang="ru-RU" dirty="0"/>
              <a:t> </a:t>
            </a:r>
            <a:r>
              <a:rPr lang="ru-RU" dirty="0" err="1"/>
              <a:t>коливань</a:t>
            </a:r>
            <a:r>
              <a:rPr lang="ru-RU" dirty="0"/>
              <a:t>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щільність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організмам</a:t>
            </a:r>
            <a:r>
              <a:rPr lang="ru-RU" dirty="0"/>
              <a:t> </a:t>
            </a:r>
            <a:r>
              <a:rPr lang="ru-RU" dirty="0" err="1"/>
              <a:t>виростати</a:t>
            </a:r>
            <a:r>
              <a:rPr lang="ru-RU" dirty="0"/>
              <a:t> до великих </a:t>
            </a:r>
            <a:r>
              <a:rPr lang="ru-RU" dirty="0" err="1"/>
              <a:t>розмірів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законом </a:t>
            </a:r>
            <a:r>
              <a:rPr lang="ru-RU" dirty="0" err="1"/>
              <a:t>Архімеда</a:t>
            </a:r>
            <a:r>
              <a:rPr lang="ru-RU" dirty="0"/>
              <a:t>, на них </a:t>
            </a:r>
            <a:r>
              <a:rPr lang="ru-RU" dirty="0" err="1"/>
              <a:t>діє</a:t>
            </a:r>
            <a:r>
              <a:rPr lang="ru-RU" dirty="0"/>
              <a:t> сила, </a:t>
            </a:r>
            <a:r>
              <a:rPr lang="ru-RU" dirty="0" err="1"/>
              <a:t>спрямована</a:t>
            </a:r>
            <a:r>
              <a:rPr lang="ru-RU" dirty="0"/>
              <a:t> </a:t>
            </a:r>
            <a:r>
              <a:rPr lang="ru-RU" dirty="0" err="1"/>
              <a:t>вгору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на </a:t>
            </a:r>
            <a:r>
              <a:rPr lang="ru-RU" dirty="0" err="1"/>
              <a:t>опорні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79" y="265391"/>
            <a:ext cx="3465735" cy="259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161" y="3688169"/>
            <a:ext cx="3365653" cy="223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70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7848872" cy="6336704"/>
          </a:xfrm>
        </p:spPr>
        <p:txBody>
          <a:bodyPr/>
          <a:lstStyle/>
          <a:p>
            <a:r>
              <a:rPr lang="ru-RU" dirty="0" err="1"/>
              <a:t>Організми</a:t>
            </a:r>
            <a:r>
              <a:rPr lang="ru-RU" dirty="0"/>
              <a:t> у водному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активно </a:t>
            </a:r>
            <a:r>
              <a:rPr lang="ru-RU" dirty="0" err="1"/>
              <a:t>плавати</a:t>
            </a:r>
            <a:r>
              <a:rPr lang="ru-RU" dirty="0"/>
              <a:t>, </a:t>
            </a:r>
            <a:r>
              <a:rPr lang="ru-RU" dirty="0" err="1"/>
              <a:t>пасивно</a:t>
            </a:r>
            <a:r>
              <a:rPr lang="ru-RU" dirty="0"/>
              <a:t> </a:t>
            </a:r>
            <a:r>
              <a:rPr lang="ru-RU" dirty="0" err="1"/>
              <a:t>парити</a:t>
            </a:r>
            <a:r>
              <a:rPr lang="ru-RU" dirty="0"/>
              <a:t> у </a:t>
            </a:r>
            <a:r>
              <a:rPr lang="ru-RU" dirty="0" err="1"/>
              <a:t>товщі</a:t>
            </a:r>
            <a:r>
              <a:rPr lang="ru-RU" dirty="0"/>
              <a:t> води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мешкати</a:t>
            </a:r>
            <a:r>
              <a:rPr lang="ru-RU" dirty="0"/>
              <a:t> на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/>
              <a:t>На </a:t>
            </a:r>
            <a:r>
              <a:rPr lang="ru-RU" b="1" dirty="0" err="1"/>
              <a:t>життєдіяльність</a:t>
            </a:r>
            <a:r>
              <a:rPr lang="ru-RU" b="1" dirty="0"/>
              <a:t> </a:t>
            </a:r>
            <a:r>
              <a:rPr lang="ru-RU" b="1" dirty="0" err="1"/>
              <a:t>організмів</a:t>
            </a:r>
            <a:r>
              <a:rPr lang="ru-RU" b="1" dirty="0"/>
              <a:t> у </a:t>
            </a:r>
            <a:r>
              <a:rPr lang="ru-RU" b="1" dirty="0" err="1"/>
              <a:t>цьому</a:t>
            </a:r>
            <a:r>
              <a:rPr lang="ru-RU" b="1" dirty="0"/>
              <a:t> </a:t>
            </a:r>
            <a:r>
              <a:rPr lang="ru-RU" b="1" dirty="0" err="1"/>
              <a:t>середовищі</a:t>
            </a:r>
            <a:r>
              <a:rPr lang="ru-RU" b="1" dirty="0"/>
              <a:t> </a:t>
            </a:r>
            <a:r>
              <a:rPr lang="ru-RU" b="1" dirty="0" err="1"/>
              <a:t>істотно</a:t>
            </a:r>
            <a:r>
              <a:rPr lang="ru-RU" b="1" dirty="0"/>
              <a:t> </a:t>
            </a:r>
            <a:r>
              <a:rPr lang="ru-RU" b="1" dirty="0" err="1"/>
              <a:t>впливають</a:t>
            </a:r>
            <a:r>
              <a:rPr lang="ru-RU" b="1" dirty="0"/>
              <a:t>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фактори</a:t>
            </a:r>
            <a:r>
              <a:rPr lang="ru-RU" b="1" dirty="0"/>
              <a:t>, як </a:t>
            </a:r>
            <a:endParaRPr lang="ru-RU" b="1" dirty="0" smtClean="0"/>
          </a:p>
          <a:p>
            <a:r>
              <a:rPr lang="ru-RU" dirty="0" err="1" smtClean="0"/>
              <a:t>солоність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мінеральних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 </a:t>
            </a:r>
            <a:r>
              <a:rPr lang="ru-RU" dirty="0" err="1"/>
              <a:t>доступній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льодового</a:t>
            </a:r>
            <a:r>
              <a:rPr lang="ru-RU" dirty="0"/>
              <a:t> </a:t>
            </a:r>
            <a:r>
              <a:rPr lang="ru-RU" dirty="0" err="1"/>
              <a:t>покриву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насиченість</a:t>
            </a:r>
            <a:r>
              <a:rPr lang="ru-RU" dirty="0" smtClean="0"/>
              <a:t> </a:t>
            </a:r>
            <a:r>
              <a:rPr lang="ru-RU" dirty="0"/>
              <a:t>води киснем.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128"/>
            <a:ext cx="3674714" cy="183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94" y="4869160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40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4032448" cy="6336704"/>
          </a:xfrm>
        </p:spPr>
        <p:txBody>
          <a:bodyPr/>
          <a:lstStyle/>
          <a:p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 </a:t>
            </a:r>
            <a:r>
              <a:rPr lang="ru-RU" dirty="0" err="1"/>
              <a:t>адаптуються</a:t>
            </a:r>
            <a:r>
              <a:rPr lang="ru-RU" dirty="0"/>
              <a:t> до умов </a:t>
            </a:r>
            <a:r>
              <a:rPr lang="ru-RU" dirty="0" err="1"/>
              <a:t>середовища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Активно </a:t>
            </a:r>
            <a:r>
              <a:rPr lang="ru-RU" dirty="0" err="1"/>
              <a:t>плаваючі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обтічну</a:t>
            </a:r>
            <a:r>
              <a:rPr lang="ru-RU" dirty="0"/>
              <a:t> форму </a:t>
            </a:r>
            <a:r>
              <a:rPr lang="ru-RU" dirty="0" err="1"/>
              <a:t>тіла</a:t>
            </a:r>
            <a:r>
              <a:rPr lang="ru-RU" dirty="0"/>
              <a:t>, у сидячих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дрейфуючих</a:t>
            </a:r>
            <a:r>
              <a:rPr lang="ru-RU" dirty="0"/>
              <a:t> форм </a:t>
            </a:r>
            <a:r>
              <a:rPr lang="ru-RU" dirty="0" err="1"/>
              <a:t>симетрія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є </a:t>
            </a:r>
            <a:r>
              <a:rPr lang="ru-RU" dirty="0" err="1"/>
              <a:t>радіальною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Ті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на </a:t>
            </a:r>
            <a:r>
              <a:rPr lang="ru-RU" dirty="0" err="1"/>
              <a:t>дні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сплощене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і </a:t>
            </a:r>
            <a:r>
              <a:rPr lang="ru-RU" dirty="0" err="1"/>
              <a:t>вміють</a:t>
            </a:r>
            <a:r>
              <a:rPr lang="ru-RU" dirty="0"/>
              <a:t> </a:t>
            </a:r>
            <a:r>
              <a:rPr lang="ru-RU" dirty="0" err="1"/>
              <a:t>гарно</a:t>
            </a:r>
            <a:r>
              <a:rPr lang="ru-RU" dirty="0"/>
              <a:t> </a:t>
            </a:r>
            <a:r>
              <a:rPr lang="ru-RU" dirty="0" err="1"/>
              <a:t>маскуватися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115287" cy="231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244" y="2754025"/>
            <a:ext cx="3440782" cy="214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288" y="489845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61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640960" cy="4176464"/>
          </a:xfrm>
        </p:spPr>
        <p:txBody>
          <a:bodyPr>
            <a:normAutofit/>
          </a:bodyPr>
          <a:lstStyle/>
          <a:p>
            <a:r>
              <a:rPr lang="ru-RU" b="1" dirty="0" err="1"/>
              <a:t>Цікаві</a:t>
            </a:r>
            <a:r>
              <a:rPr lang="ru-RU" b="1" dirty="0"/>
              <a:t> </a:t>
            </a:r>
            <a:r>
              <a:rPr lang="ru-RU" b="1" dirty="0" err="1"/>
              <a:t>адаптації</a:t>
            </a:r>
            <a:r>
              <a:rPr lang="ru-RU" b="1" dirty="0"/>
              <a:t> до </a:t>
            </a:r>
            <a:r>
              <a:rPr lang="ru-RU" b="1" dirty="0" err="1"/>
              <a:t>життя</a:t>
            </a:r>
            <a:r>
              <a:rPr lang="ru-RU" b="1" dirty="0"/>
              <a:t> у водному </a:t>
            </a:r>
            <a:r>
              <a:rPr lang="ru-RU" b="1" dirty="0" err="1"/>
              <a:t>середовищі</a:t>
            </a:r>
            <a:r>
              <a:rPr lang="ru-RU" b="1" dirty="0"/>
              <a:t> </a:t>
            </a:r>
            <a:r>
              <a:rPr lang="ru-RU" b="1" dirty="0" err="1"/>
              <a:t>виробляють</a:t>
            </a:r>
            <a:r>
              <a:rPr lang="ru-RU" b="1" dirty="0"/>
              <a:t> </a:t>
            </a:r>
            <a:r>
              <a:rPr lang="ru-RU" b="1" dirty="0" err="1"/>
              <a:t>рослини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dirty="0" smtClean="0"/>
              <a:t>Для </a:t>
            </a:r>
            <a:r>
              <a:rPr lang="ru-RU" dirty="0"/>
              <a:t>них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важливим</a:t>
            </a:r>
            <a:r>
              <a:rPr lang="ru-RU" dirty="0"/>
              <a:t> фактором </a:t>
            </a:r>
            <a:r>
              <a:rPr lang="ru-RU" dirty="0" err="1"/>
              <a:t>існування</a:t>
            </a:r>
            <a:r>
              <a:rPr lang="ru-RU" dirty="0"/>
              <a:t> є </a:t>
            </a:r>
            <a:r>
              <a:rPr lang="ru-RU" dirty="0" err="1"/>
              <a:t>сонячне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, яке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енергією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фотосинтезу. </a:t>
            </a:r>
            <a:endParaRPr lang="ru-RU" dirty="0" smtClean="0"/>
          </a:p>
          <a:p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/>
              <a:t>адаптація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водоростям</a:t>
            </a:r>
            <a:r>
              <a:rPr lang="ru-RU" dirty="0"/>
              <a:t> </a:t>
            </a:r>
            <a:r>
              <a:rPr lang="ru-RU" dirty="0" err="1"/>
              <a:t>існувати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глибинах</a:t>
            </a:r>
            <a:r>
              <a:rPr lang="ru-RU" dirty="0"/>
              <a:t> і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698" y="3140968"/>
            <a:ext cx="4104456" cy="343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33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280920" cy="6120680"/>
          </a:xfrm>
        </p:spPr>
        <p:txBody>
          <a:bodyPr/>
          <a:lstStyle/>
          <a:p>
            <a:r>
              <a:rPr lang="ru-RU" b="1" dirty="0"/>
              <a:t>Наземно-</a:t>
            </a:r>
            <a:r>
              <a:rPr lang="ru-RU" b="1" dirty="0" err="1"/>
              <a:t>повітряне</a:t>
            </a:r>
            <a:r>
              <a:rPr lang="ru-RU" b="1" dirty="0"/>
              <a:t> </a:t>
            </a:r>
            <a:r>
              <a:rPr lang="ru-RU" b="1" dirty="0" err="1"/>
              <a:t>середовище</a:t>
            </a:r>
            <a:r>
              <a:rPr lang="ru-RU" b="1" dirty="0"/>
              <a:t> </a:t>
            </a:r>
            <a:r>
              <a:rPr lang="ru-RU" dirty="0"/>
              <a:t>є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різноманітним</a:t>
            </a:r>
            <a:r>
              <a:rPr lang="ru-RU" dirty="0"/>
              <a:t> за </a:t>
            </a:r>
            <a:r>
              <a:rPr lang="ru-RU" dirty="0" err="1"/>
              <a:t>сукупністю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.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різняться</a:t>
            </a:r>
            <a:r>
              <a:rPr lang="ru-RU" dirty="0"/>
              <a:t> </a:t>
            </a:r>
            <a:r>
              <a:rPr lang="ru-RU" dirty="0" err="1"/>
              <a:t>температурний</a:t>
            </a:r>
            <a:r>
              <a:rPr lang="ru-RU" dirty="0"/>
              <a:t> режим,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зволоженості</a:t>
            </a:r>
            <a:r>
              <a:rPr lang="ru-RU" dirty="0"/>
              <a:t> та </a:t>
            </a:r>
            <a:r>
              <a:rPr lang="ru-RU" dirty="0" err="1"/>
              <a:t>рельєф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місцевостях</a:t>
            </a:r>
            <a:r>
              <a:rPr lang="ru-RU" dirty="0"/>
              <a:t>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/>
              <a:t>різкі</a:t>
            </a:r>
            <a:r>
              <a:rPr lang="ru-RU" dirty="0"/>
              <a:t> </a:t>
            </a:r>
            <a:r>
              <a:rPr lang="ru-RU" dirty="0" err="1"/>
              <a:t>сезонні</a:t>
            </a:r>
            <a:r>
              <a:rPr lang="ru-RU" dirty="0"/>
              <a:t> </a:t>
            </a:r>
            <a:r>
              <a:rPr lang="ru-RU" dirty="0" err="1"/>
              <a:t>коливання</a:t>
            </a:r>
            <a:r>
              <a:rPr lang="ru-RU" dirty="0"/>
              <a:t> умов (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регіонах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континентальним</a:t>
            </a:r>
            <a:r>
              <a:rPr lang="ru-RU" dirty="0"/>
              <a:t> </a:t>
            </a:r>
            <a:r>
              <a:rPr lang="ru-RU" dirty="0" err="1"/>
              <a:t>кліматом</a:t>
            </a:r>
            <a:r>
              <a:rPr lang="ru-RU" dirty="0"/>
              <a:t>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4257636" cy="23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29" y="2996952"/>
            <a:ext cx="3449511" cy="231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57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7601272" cy="6213304"/>
          </a:xfrm>
        </p:spPr>
        <p:txBody>
          <a:bodyPr/>
          <a:lstStyle/>
          <a:p>
            <a:r>
              <a:rPr lang="ru-RU" dirty="0" err="1"/>
              <a:t>Організми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вести </a:t>
            </a:r>
            <a:r>
              <a:rPr lang="ru-RU" dirty="0" err="1"/>
              <a:t>прикріплений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активно </a:t>
            </a:r>
            <a:r>
              <a:rPr lang="ru-RU" dirty="0" err="1"/>
              <a:t>рухатися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літати</a:t>
            </a:r>
            <a:r>
              <a:rPr lang="ru-RU" dirty="0"/>
              <a:t> </a:t>
            </a:r>
            <a:endParaRPr lang="ru-RU" dirty="0"/>
          </a:p>
          <a:p>
            <a:r>
              <a:rPr lang="ru-RU" dirty="0" smtClean="0"/>
              <a:t>На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життєдіяльність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, як </a:t>
            </a:r>
            <a:r>
              <a:rPr lang="ru-RU" dirty="0" err="1"/>
              <a:t>освітленість</a:t>
            </a:r>
            <a:r>
              <a:rPr lang="ru-RU" dirty="0"/>
              <a:t>, </a:t>
            </a:r>
            <a:r>
              <a:rPr lang="ru-RU" dirty="0" err="1"/>
              <a:t>клімат</a:t>
            </a:r>
            <a:r>
              <a:rPr lang="ru-RU" dirty="0"/>
              <a:t>, </a:t>
            </a:r>
            <a:r>
              <a:rPr lang="ru-RU" dirty="0" err="1"/>
              <a:t>сезонні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погоди,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доступної</a:t>
            </a:r>
            <a:r>
              <a:rPr lang="ru-RU" dirty="0"/>
              <a:t> води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2" y="3357672"/>
            <a:ext cx="3650240" cy="242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32" y="2924943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32" y="4941168"/>
            <a:ext cx="3058244" cy="169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341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</TotalTime>
  <Words>894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Тема: Основні середовища існування та адаптації до них організмів.</vt:lpstr>
      <vt:lpstr>Єдність організмів і середовища існування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Основні середовища існування та адаптації до них організмів.</dc:title>
  <dc:creator>Admin</dc:creator>
  <cp:lastModifiedBy>Admin</cp:lastModifiedBy>
  <cp:revision>3</cp:revision>
  <dcterms:created xsi:type="dcterms:W3CDTF">2020-09-29T12:59:39Z</dcterms:created>
  <dcterms:modified xsi:type="dcterms:W3CDTF">2020-09-29T13:26:40Z</dcterms:modified>
</cp:coreProperties>
</file>