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4" r:id="rId7"/>
    <p:sldId id="266" r:id="rId8"/>
    <p:sldId id="267" r:id="rId9"/>
    <p:sldId id="268" r:id="rId10"/>
    <p:sldId id="273" r:id="rId11"/>
    <p:sldId id="269" r:id="rId12"/>
    <p:sldId id="270" r:id="rId13"/>
    <p:sldId id="271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9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83EF-6962-4CB7-8B81-7838CE54A5FA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DE9-2A53-443B-830B-E63B2306942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80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83EF-6962-4CB7-8B81-7838CE54A5FA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DE9-2A53-443B-830B-E63B2306942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777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83EF-6962-4CB7-8B81-7838CE54A5FA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DE9-2A53-443B-830B-E63B2306942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38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83EF-6962-4CB7-8B81-7838CE54A5FA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DE9-2A53-443B-830B-E63B2306942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382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83EF-6962-4CB7-8B81-7838CE54A5FA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DE9-2A53-443B-830B-E63B2306942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55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83EF-6962-4CB7-8B81-7838CE54A5FA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DE9-2A53-443B-830B-E63B2306942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921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83EF-6962-4CB7-8B81-7838CE54A5FA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DE9-2A53-443B-830B-E63B2306942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04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83EF-6962-4CB7-8B81-7838CE54A5FA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DE9-2A53-443B-830B-E63B2306942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18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83EF-6962-4CB7-8B81-7838CE54A5FA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DE9-2A53-443B-830B-E63B2306942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28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83EF-6962-4CB7-8B81-7838CE54A5FA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DE9-2A53-443B-830B-E63B2306942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984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83EF-6962-4CB7-8B81-7838CE54A5FA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DE9-2A53-443B-830B-E63B2306942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0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483EF-6962-4CB7-8B81-7838CE54A5FA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B2DE9-2A53-443B-830B-E63B2306942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73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772400" cy="1181993"/>
          </a:xfrm>
        </p:spPr>
        <p:txBody>
          <a:bodyPr>
            <a:noAutofit/>
          </a:bodyPr>
          <a:lstStyle/>
          <a:p>
            <a:r>
              <a:rPr lang="ru-RU" sz="7200" dirty="0" err="1" smtClean="0"/>
              <a:t>Ліпіди</a:t>
            </a:r>
            <a:r>
              <a:rPr lang="ru-RU" sz="7200" dirty="0" smtClean="0"/>
              <a:t>.</a:t>
            </a:r>
            <a:br>
              <a:rPr lang="ru-RU" sz="7200" dirty="0" smtClean="0"/>
            </a:br>
            <a:r>
              <a:rPr lang="ru-RU" sz="7200" dirty="0" smtClean="0"/>
              <a:t>Будова та </a:t>
            </a:r>
            <a:r>
              <a:rPr lang="ru-RU" sz="7200" dirty="0" err="1" smtClean="0"/>
              <a:t>біологічна</a:t>
            </a:r>
            <a:r>
              <a:rPr lang="ru-RU" sz="7200" dirty="0" smtClean="0"/>
              <a:t> роль</a:t>
            </a:r>
            <a:endParaRPr lang="ru-RU" sz="7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45024"/>
            <a:ext cx="4903913" cy="3056312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4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3" descr="C:\Users\User\Desktop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4680520" cy="6082278"/>
          </a:xfrm>
          <a:prstGeom prst="rect">
            <a:avLst/>
          </a:prstGeom>
          <a:noFill/>
          <a:effectLst>
            <a:glow rad="228600">
              <a:schemeClr val="bg1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88" y="188640"/>
            <a:ext cx="3456384" cy="3456384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lumMod val="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77073"/>
            <a:ext cx="3047305" cy="240987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lumMod val="75000"/>
                <a:alpha val="86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60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Функції ліпідів: </a:t>
            </a:r>
            <a:r>
              <a:rPr lang="uk-UA" b="1" dirty="0" smtClean="0">
                <a:solidFill>
                  <a:srgbClr val="002060"/>
                </a:solidFill>
              </a:rPr>
              <a:t>регуляторна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      </a:t>
            </a:r>
            <a:r>
              <a:rPr lang="ru-RU" dirty="0" err="1" smtClean="0"/>
              <a:t>Стероїди</a:t>
            </a:r>
            <a:endParaRPr lang="ru-RU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600" dirty="0" smtClean="0"/>
              <a:t>хо­лестерин </a:t>
            </a:r>
            <a:r>
              <a:rPr lang="ru-RU" sz="3600" dirty="0" err="1" smtClean="0"/>
              <a:t>синтезується</a:t>
            </a:r>
            <a:r>
              <a:rPr lang="ru-RU" sz="3600" dirty="0" smtClean="0"/>
              <a:t> у </a:t>
            </a:r>
            <a:r>
              <a:rPr lang="ru-RU" sz="3600" dirty="0" err="1" smtClean="0"/>
              <a:t>печінці</a:t>
            </a:r>
            <a:r>
              <a:rPr lang="ru-RU" sz="3600" dirty="0" smtClean="0"/>
              <a:t> і входить до складу </a:t>
            </a:r>
            <a:r>
              <a:rPr lang="ru-RU" sz="3600" dirty="0" err="1" smtClean="0"/>
              <a:t>жовчі</a:t>
            </a:r>
            <a:endParaRPr lang="ru-RU" sz="36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4026024" cy="3528392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lumMod val="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960440" cy="3816424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lumMod val="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40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 smtClean="0"/>
              <a:t>Стероїдну</a:t>
            </a:r>
            <a:r>
              <a:rPr lang="ru-RU" dirty="0" smtClean="0"/>
              <a:t> природу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статеві</a:t>
            </a:r>
            <a:r>
              <a:rPr lang="ru-RU" dirty="0" smtClean="0"/>
              <a:t> </a:t>
            </a:r>
            <a:r>
              <a:rPr lang="ru-RU" dirty="0" err="1" smtClean="0"/>
              <a:t>гормони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– </a:t>
            </a:r>
            <a:r>
              <a:rPr lang="ru-RU" b="1" dirty="0" err="1" smtClean="0"/>
              <a:t>естрогени</a:t>
            </a:r>
            <a:r>
              <a:rPr lang="ru-RU" dirty="0" smtClean="0"/>
              <a:t> (</a:t>
            </a:r>
            <a:r>
              <a:rPr lang="ru-RU" dirty="0" err="1" smtClean="0"/>
              <a:t>жіночі</a:t>
            </a:r>
            <a:r>
              <a:rPr lang="ru-RU" dirty="0" smtClean="0"/>
              <a:t>)  та </a:t>
            </a:r>
            <a:r>
              <a:rPr lang="ru-RU" b="1" dirty="0" err="1" smtClean="0"/>
              <a:t>андрогени</a:t>
            </a:r>
            <a:r>
              <a:rPr lang="ru-RU" dirty="0" smtClean="0"/>
              <a:t> (</a:t>
            </a:r>
            <a:r>
              <a:rPr lang="ru-RU" dirty="0" err="1" smtClean="0"/>
              <a:t>чоловічі</a:t>
            </a:r>
            <a:r>
              <a:rPr lang="ru-RU" dirty="0" smtClean="0"/>
              <a:t>), </a:t>
            </a:r>
            <a:r>
              <a:rPr lang="ru-RU" dirty="0" err="1" smtClean="0"/>
              <a:t>гормони</a:t>
            </a:r>
            <a:r>
              <a:rPr lang="ru-RU" dirty="0" smtClean="0"/>
              <a:t> </a:t>
            </a:r>
            <a:r>
              <a:rPr lang="ru-RU" b="1" dirty="0" err="1" smtClean="0"/>
              <a:t>надниркових</a:t>
            </a:r>
            <a:r>
              <a:rPr lang="ru-RU" b="1" dirty="0" smtClean="0"/>
              <a:t> </a:t>
            </a:r>
            <a:r>
              <a:rPr lang="ru-RU" b="1" dirty="0" err="1" smtClean="0"/>
              <a:t>залоз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кортикостероїди</a:t>
            </a:r>
            <a:r>
              <a:rPr lang="ru-RU" dirty="0" smtClean="0"/>
              <a:t>), </a:t>
            </a:r>
            <a:r>
              <a:rPr lang="ru-RU" dirty="0" err="1" smtClean="0"/>
              <a:t>ві­таміни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D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81126"/>
            <a:ext cx="2754610" cy="1891389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lumMod val="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912" y="4458065"/>
            <a:ext cx="3960440" cy="2145816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lumMod val="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256" y="2381126"/>
            <a:ext cx="4016288" cy="1876425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lumMod val="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83426"/>
            <a:ext cx="2736304" cy="2191224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lumMod val="75000"/>
                <a:alpha val="56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20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Функції ліпідів: </a:t>
            </a:r>
            <a:r>
              <a:rPr lang="uk-UA" dirty="0" smtClean="0">
                <a:solidFill>
                  <a:srgbClr val="002060"/>
                </a:solidFill>
              </a:rPr>
              <a:t>БУДІВЕЛЬНА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424936" cy="4536504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lumMod val="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33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ВИСНОВОК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dirty="0" err="1"/>
              <a:t>Отже</a:t>
            </a:r>
            <a:r>
              <a:rPr lang="ru-RU" sz="5400" dirty="0"/>
              <a:t>, </a:t>
            </a:r>
            <a:r>
              <a:rPr lang="ru-RU" sz="5400" dirty="0" err="1"/>
              <a:t>ліпіди</a:t>
            </a:r>
            <a:r>
              <a:rPr lang="ru-RU" sz="5400" dirty="0"/>
              <a:t> в </a:t>
            </a:r>
            <a:r>
              <a:rPr lang="ru-RU" sz="5400" dirty="0" err="1"/>
              <a:t>біосистемах</a:t>
            </a:r>
            <a:r>
              <a:rPr lang="ru-RU" sz="5400" dirty="0"/>
              <a:t> </a:t>
            </a:r>
            <a:r>
              <a:rPr lang="ru-RU" sz="5400" dirty="0" err="1"/>
              <a:t>здійснюють</a:t>
            </a:r>
            <a:r>
              <a:rPr lang="ru-RU" sz="5400" dirty="0"/>
              <a:t> </a:t>
            </a:r>
            <a:r>
              <a:rPr lang="ru-RU" sz="5400" dirty="0" err="1"/>
              <a:t>енергетичну</a:t>
            </a:r>
            <a:r>
              <a:rPr lang="ru-RU" sz="5400" dirty="0"/>
              <a:t>, </a:t>
            </a:r>
            <a:r>
              <a:rPr lang="ru-RU" sz="5400" dirty="0" err="1" smtClean="0"/>
              <a:t>структурну</a:t>
            </a:r>
            <a:r>
              <a:rPr lang="ru-RU" sz="5400" dirty="0" smtClean="0"/>
              <a:t>, </a:t>
            </a:r>
            <a:r>
              <a:rPr lang="ru-RU" sz="5400" dirty="0" err="1" smtClean="0"/>
              <a:t>захисну</a:t>
            </a:r>
            <a:r>
              <a:rPr lang="ru-RU" sz="5400" dirty="0"/>
              <a:t>, </a:t>
            </a:r>
            <a:r>
              <a:rPr lang="ru-RU" sz="5400" dirty="0" err="1"/>
              <a:t>регуляторну</a:t>
            </a:r>
            <a:r>
              <a:rPr lang="ru-RU" sz="5400" dirty="0"/>
              <a:t>, </a:t>
            </a:r>
            <a:r>
              <a:rPr lang="ru-RU" sz="5400" dirty="0" err="1"/>
              <a:t>водоутворювальну</a:t>
            </a:r>
            <a:r>
              <a:rPr lang="ru-RU" sz="5400" dirty="0"/>
              <a:t>, </a:t>
            </a:r>
            <a:r>
              <a:rPr lang="ru-RU" sz="5400" dirty="0" err="1"/>
              <a:t>резервну</a:t>
            </a:r>
            <a:r>
              <a:rPr lang="ru-RU" sz="5400" dirty="0"/>
              <a:t> </a:t>
            </a:r>
            <a:r>
              <a:rPr lang="ru-RU" sz="5400" dirty="0" err="1"/>
              <a:t>функції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3669489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ПОМІРКУЙТЕ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1124744"/>
            <a:ext cx="5544616" cy="597666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err="1"/>
              <a:t>Ксерофіли</a:t>
            </a:r>
            <a:r>
              <a:rPr lang="ru-RU" dirty="0"/>
              <a:t> – </a:t>
            </a:r>
            <a:r>
              <a:rPr lang="ru-RU" dirty="0" err="1"/>
              <a:t>наземні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пристосувалися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життя</a:t>
            </a:r>
            <a:r>
              <a:rPr lang="ru-RU" dirty="0"/>
              <a:t> в </a:t>
            </a:r>
            <a:r>
              <a:rPr lang="ru-RU" dirty="0" err="1"/>
              <a:t>безводних</a:t>
            </a:r>
            <a:r>
              <a:rPr lang="ru-RU" dirty="0"/>
              <a:t> </a:t>
            </a:r>
            <a:r>
              <a:rPr lang="ru-RU" dirty="0" err="1" smtClean="0"/>
              <a:t>місцевостях</a:t>
            </a:r>
            <a:r>
              <a:rPr lang="ru-RU" dirty="0" smtClean="0"/>
              <a:t> (</a:t>
            </a:r>
            <a:r>
              <a:rPr lang="ru-RU" dirty="0" err="1" smtClean="0"/>
              <a:t>пустелях</a:t>
            </a:r>
            <a:r>
              <a:rPr lang="ru-RU" dirty="0"/>
              <a:t>, </a:t>
            </a:r>
            <a:r>
              <a:rPr lang="ru-RU" dirty="0" err="1"/>
              <a:t>напівпустелях</a:t>
            </a:r>
            <a:r>
              <a:rPr lang="ru-RU" dirty="0"/>
              <a:t>, сухих степах). </a:t>
            </a:r>
            <a:r>
              <a:rPr lang="ru-RU" dirty="0" smtClean="0"/>
              <a:t>Прикладом </a:t>
            </a:r>
            <a:r>
              <a:rPr lang="ru-RU" dirty="0"/>
              <a:t>таких </a:t>
            </a:r>
            <a:r>
              <a:rPr lang="ru-RU" dirty="0" err="1"/>
              <a:t>тварин</a:t>
            </a:r>
            <a:r>
              <a:rPr lang="ru-RU" dirty="0"/>
              <a:t> є </a:t>
            </a:r>
            <a:r>
              <a:rPr lang="ru-RU" dirty="0" err="1"/>
              <a:t>одногорбий</a:t>
            </a:r>
            <a:r>
              <a:rPr lang="ru-RU" dirty="0"/>
              <a:t> </a:t>
            </a:r>
            <a:r>
              <a:rPr lang="ru-RU" dirty="0" err="1" smtClean="0"/>
              <a:t>верблюд,тушканчики</a:t>
            </a:r>
            <a:r>
              <a:rPr lang="ru-RU" dirty="0"/>
              <a:t>, </a:t>
            </a:r>
            <a:r>
              <a:rPr lang="ru-RU" dirty="0" err="1"/>
              <a:t>американський</a:t>
            </a:r>
            <a:r>
              <a:rPr lang="ru-RU" dirty="0"/>
              <a:t> </a:t>
            </a:r>
            <a:r>
              <a:rPr lang="ru-RU" dirty="0" err="1"/>
              <a:t>кенгуровий</a:t>
            </a:r>
            <a:r>
              <a:rPr lang="ru-RU" dirty="0"/>
              <a:t> </a:t>
            </a:r>
            <a:r>
              <a:rPr lang="ru-RU" dirty="0" err="1" smtClean="0"/>
              <a:t>пацюк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/>
              <a:t>Одні</a:t>
            </a:r>
            <a:r>
              <a:rPr lang="ru-RU" dirty="0"/>
              <a:t> з них </a:t>
            </a:r>
            <a:r>
              <a:rPr lang="ru-RU" dirty="0" err="1"/>
              <a:t>задовольняються</a:t>
            </a:r>
            <a:r>
              <a:rPr lang="ru-RU" dirty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запасами </a:t>
            </a:r>
            <a:r>
              <a:rPr lang="ru-RU" dirty="0"/>
              <a:t>води,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в </a:t>
            </a:r>
            <a:r>
              <a:rPr lang="ru-RU" dirty="0" err="1"/>
              <a:t>їжі</a:t>
            </a:r>
            <a:r>
              <a:rPr lang="ru-RU" dirty="0"/>
              <a:t>,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 smtClean="0"/>
              <a:t>успішно</a:t>
            </a:r>
            <a:r>
              <a:rPr lang="ru-RU" dirty="0" smtClean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метаболічну</a:t>
            </a:r>
            <a:r>
              <a:rPr lang="ru-RU" dirty="0"/>
              <a:t> воду.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метаболічний</a:t>
            </a:r>
            <a:r>
              <a:rPr lang="ru-RU" dirty="0" smtClean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 води </a:t>
            </a:r>
            <a:r>
              <a:rPr lang="ru-RU" dirty="0"/>
              <a:t>з жирів? У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полягають</a:t>
            </a:r>
            <a:r>
              <a:rPr lang="ru-RU" dirty="0"/>
              <a:t> </a:t>
            </a:r>
            <a:r>
              <a:rPr lang="ru-RU" dirty="0" err="1" smtClean="0"/>
              <a:t>переваги</a:t>
            </a:r>
            <a:r>
              <a:rPr lang="ru-RU" dirty="0" smtClean="0"/>
              <a:t> жирів </a:t>
            </a:r>
            <a:r>
              <a:rPr lang="ru-RU" dirty="0"/>
              <a:t>як </a:t>
            </a:r>
            <a:r>
              <a:rPr lang="ru-RU" dirty="0" err="1"/>
              <a:t>джерела</a:t>
            </a:r>
            <a:r>
              <a:rPr lang="ru-RU" dirty="0"/>
              <a:t> води перед </a:t>
            </a:r>
            <a:r>
              <a:rPr lang="ru-RU" dirty="0" err="1"/>
              <a:t>вуглеводами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324577"/>
            <a:ext cx="3121228" cy="2077035"/>
          </a:xfrm>
          <a:prstGeom prst="rect">
            <a:avLst/>
          </a:prstGeom>
          <a:effectLst>
            <a:glow rad="127000">
              <a:schemeClr val="bg1">
                <a:lumMod val="75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454" y="3933056"/>
            <a:ext cx="3121228" cy="2484475"/>
          </a:xfrm>
          <a:prstGeom prst="rect">
            <a:avLst/>
          </a:prstGeom>
          <a:effectLst>
            <a:glow rad="127000">
              <a:schemeClr val="bg1">
                <a:lumMod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78630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ЛІПІДИ (</a:t>
            </a:r>
            <a:r>
              <a:rPr lang="ru-RU" sz="4800" dirty="0" err="1" smtClean="0"/>
              <a:t>від</a:t>
            </a:r>
            <a:r>
              <a:rPr lang="ru-RU" sz="4800" dirty="0" smtClean="0"/>
              <a:t> </a:t>
            </a:r>
            <a:r>
              <a:rPr lang="ru-RU" sz="4800" dirty="0" err="1" smtClean="0"/>
              <a:t>грец</a:t>
            </a:r>
            <a:r>
              <a:rPr lang="ru-RU" sz="4800" dirty="0" smtClean="0"/>
              <a:t>. </a:t>
            </a:r>
            <a:r>
              <a:rPr lang="ru-RU" sz="4800" dirty="0" err="1" smtClean="0"/>
              <a:t>ліпос</a:t>
            </a:r>
            <a:r>
              <a:rPr lang="ru-RU" sz="4800" dirty="0" smtClean="0"/>
              <a:t> – жир) </a:t>
            </a:r>
            <a:endParaRPr lang="ru-RU" sz="4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err="1"/>
              <a:t>ц</a:t>
            </a:r>
            <a:r>
              <a:rPr lang="ru-RU" dirty="0" err="1" smtClean="0"/>
              <a:t>е</a:t>
            </a:r>
            <a:r>
              <a:rPr lang="ru-RU" dirty="0" smtClean="0"/>
              <a:t> </a:t>
            </a:r>
            <a:r>
              <a:rPr lang="ru-RU" dirty="0" err="1" smtClean="0"/>
              <a:t>різноманітні</a:t>
            </a:r>
            <a:r>
              <a:rPr lang="ru-RU" dirty="0" smtClean="0"/>
              <a:t> за </a:t>
            </a:r>
            <a:r>
              <a:rPr lang="ru-RU" dirty="0" err="1" smtClean="0"/>
              <a:t>хімічним</a:t>
            </a:r>
            <a:r>
              <a:rPr lang="ru-RU" dirty="0" smtClean="0"/>
              <a:t> складом </a:t>
            </a:r>
            <a:r>
              <a:rPr lang="ru-RU" dirty="0" err="1" smtClean="0"/>
              <a:t>біоорганічні</a:t>
            </a:r>
            <a:r>
              <a:rPr lang="ru-RU" dirty="0" smtClean="0"/>
              <a:t> </a:t>
            </a:r>
            <a:r>
              <a:rPr lang="ru-RU" dirty="0" err="1" smtClean="0"/>
              <a:t>сполуки</a:t>
            </a:r>
            <a:r>
              <a:rPr lang="ru-RU" dirty="0" smtClean="0"/>
              <a:t> живого, </a:t>
            </a:r>
            <a:r>
              <a:rPr lang="ru-RU" dirty="0" err="1" smtClean="0"/>
              <a:t>спільною</a:t>
            </a:r>
            <a:r>
              <a:rPr lang="ru-RU" dirty="0" smtClean="0"/>
              <a:t> </a:t>
            </a:r>
            <a:r>
              <a:rPr lang="ru-RU" dirty="0" err="1" smtClean="0"/>
              <a:t>ознакою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є </a:t>
            </a:r>
            <a:r>
              <a:rPr lang="ru-RU" dirty="0" err="1" smtClean="0"/>
              <a:t>їхня</a:t>
            </a:r>
            <a:r>
              <a:rPr lang="ru-RU" dirty="0" smtClean="0"/>
              <a:t> </a:t>
            </a:r>
            <a:r>
              <a:rPr lang="ru-RU" dirty="0" err="1" smtClean="0"/>
              <a:t>неполярність</a:t>
            </a:r>
            <a:r>
              <a:rPr lang="ru-RU" dirty="0" smtClean="0"/>
              <a:t>, через </a:t>
            </a:r>
            <a:r>
              <a:rPr lang="ru-RU" dirty="0" err="1" smtClean="0"/>
              <a:t>що</a:t>
            </a:r>
            <a:r>
              <a:rPr lang="ru-RU" dirty="0"/>
              <a:t> </a:t>
            </a:r>
            <a:r>
              <a:rPr lang="ru-RU" dirty="0" smtClean="0"/>
              <a:t>вони </a:t>
            </a:r>
            <a:r>
              <a:rPr lang="ru-RU" dirty="0" err="1" smtClean="0"/>
              <a:t>розчиняються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в </a:t>
            </a:r>
            <a:r>
              <a:rPr lang="ru-RU" dirty="0" err="1" smtClean="0"/>
              <a:t>неполярних</a:t>
            </a:r>
            <a:r>
              <a:rPr lang="ru-RU" dirty="0" smtClean="0"/>
              <a:t> </a:t>
            </a:r>
            <a:r>
              <a:rPr lang="ru-RU" dirty="0" err="1" smtClean="0"/>
              <a:t>розчинниках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87081"/>
            <a:ext cx="4464496" cy="2800869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39489"/>
            <a:ext cx="3168352" cy="2448461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31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/>
              <a:t>Фізичні властивості ліпідів</a:t>
            </a:r>
            <a:endParaRPr lang="ru-RU" sz="5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444" y="3690137"/>
            <a:ext cx="3024336" cy="2808312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16" y="1412776"/>
            <a:ext cx="2699792" cy="1833582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lumMod val="75000"/>
                <a:alpha val="9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412776"/>
            <a:ext cx="5184576" cy="5121651"/>
          </a:xfrm>
          <a:prstGeom prst="rect">
            <a:avLst/>
          </a:prstGeom>
          <a:effectLst>
            <a:glow rad="127000">
              <a:schemeClr val="bg1">
                <a:lumMod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9074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893" y="731496"/>
            <a:ext cx="4474840" cy="316835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800" dirty="0" err="1" smtClean="0"/>
              <a:t>Ліпіди</a:t>
            </a:r>
            <a:r>
              <a:rPr lang="ru-RU" sz="4800" dirty="0" smtClean="0"/>
              <a:t> </a:t>
            </a:r>
            <a:r>
              <a:rPr lang="ru-RU" sz="4800" dirty="0" err="1" smtClean="0"/>
              <a:t>гідрофобні</a:t>
            </a:r>
            <a:r>
              <a:rPr lang="ru-RU" sz="4800" dirty="0" smtClean="0"/>
              <a:t>, але добре </a:t>
            </a:r>
            <a:r>
              <a:rPr lang="ru-RU" sz="4800" dirty="0" err="1" smtClean="0"/>
              <a:t>розчиняються</a:t>
            </a:r>
            <a:r>
              <a:rPr lang="ru-RU" sz="4800" dirty="0" smtClean="0"/>
              <a:t> в </a:t>
            </a:r>
            <a:r>
              <a:rPr lang="ru-RU" sz="4800" b="1" dirty="0" err="1" smtClean="0"/>
              <a:t>не</a:t>
            </a:r>
            <a:r>
              <a:rPr lang="ru-RU" sz="4800" dirty="0" err="1" smtClean="0"/>
              <a:t>полярних</a:t>
            </a:r>
            <a:r>
              <a:rPr lang="ru-RU" sz="4800" dirty="0" smtClean="0"/>
              <a:t> </a:t>
            </a:r>
            <a:r>
              <a:rPr lang="ru-RU" sz="4800" dirty="0" err="1" smtClean="0"/>
              <a:t>розчинниках</a:t>
            </a:r>
            <a:r>
              <a:rPr lang="ru-RU" sz="4800" dirty="0" smtClean="0"/>
              <a:t>:</a:t>
            </a:r>
          </a:p>
          <a:p>
            <a:pPr marL="0" indent="0" algn="ctr">
              <a:buNone/>
            </a:pPr>
            <a:r>
              <a:rPr lang="ru-RU" sz="4800" dirty="0" err="1" smtClean="0"/>
              <a:t>бензені</a:t>
            </a:r>
            <a:r>
              <a:rPr lang="ru-RU" sz="4800" dirty="0" smtClean="0"/>
              <a:t>, </a:t>
            </a:r>
            <a:r>
              <a:rPr lang="ru-RU" sz="4800" dirty="0" err="1" smtClean="0"/>
              <a:t>хлороформі</a:t>
            </a:r>
            <a:r>
              <a:rPr lang="ru-RU" sz="4800" dirty="0" smtClean="0"/>
              <a:t>, </a:t>
            </a:r>
            <a:r>
              <a:rPr lang="ru-RU" sz="4800" dirty="0" err="1" smtClean="0"/>
              <a:t>ацетоні</a:t>
            </a:r>
            <a:endParaRPr lang="ru-RU" sz="4800" dirty="0"/>
          </a:p>
        </p:txBody>
      </p:sp>
      <p:pic>
        <p:nvPicPr>
          <p:cNvPr id="5123" name="Picture 3" descr="C:\Users\User\Desktop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03384"/>
            <a:ext cx="8220446" cy="2844624"/>
          </a:xfrm>
          <a:prstGeom prst="rect">
            <a:avLst/>
          </a:prstGeom>
          <a:noFill/>
          <a:effectLst>
            <a:glow rad="228600">
              <a:schemeClr val="bg1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382" y="699091"/>
            <a:ext cx="3649011" cy="2801918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lumMod val="75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7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err="1" smtClean="0"/>
              <a:t>Серед</a:t>
            </a:r>
            <a:r>
              <a:rPr lang="ru-RU" sz="4800" dirty="0" smtClean="0"/>
              <a:t> </a:t>
            </a:r>
            <a:r>
              <a:rPr lang="ru-RU" sz="4800" dirty="0" err="1" smtClean="0"/>
              <a:t>ліпідів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розрізняють</a:t>
            </a:r>
            <a:r>
              <a:rPr lang="ru-RU" sz="4800" dirty="0" smtClean="0"/>
              <a:t> </a:t>
            </a:r>
            <a:r>
              <a:rPr lang="ru-RU" sz="4800" b="1" dirty="0" err="1" smtClean="0">
                <a:solidFill>
                  <a:srgbClr val="002060"/>
                </a:solidFill>
              </a:rPr>
              <a:t>прості</a:t>
            </a:r>
            <a:r>
              <a:rPr lang="ru-RU" sz="4800" dirty="0" smtClean="0"/>
              <a:t> та </a:t>
            </a:r>
            <a:r>
              <a:rPr lang="ru-RU" sz="4800" b="1" dirty="0" err="1" smtClean="0">
                <a:solidFill>
                  <a:srgbClr val="002060"/>
                </a:solidFill>
              </a:rPr>
              <a:t>складні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5719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u="sng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Прості</a:t>
            </a:r>
            <a:r>
              <a:rPr lang="ru-RU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u="sng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ліпіди</a:t>
            </a:r>
            <a:r>
              <a:rPr lang="ru-RU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 err="1"/>
              <a:t>з</a:t>
            </a:r>
            <a:r>
              <a:rPr lang="ru-RU" dirty="0" err="1" smtClean="0"/>
              <a:t>алишок</a:t>
            </a:r>
            <a:r>
              <a:rPr lang="ru-RU" dirty="0" smtClean="0"/>
              <a:t> </a:t>
            </a:r>
            <a:r>
              <a:rPr lang="ru-RU" dirty="0" err="1" smtClean="0"/>
              <a:t>жирних</a:t>
            </a:r>
            <a:r>
              <a:rPr lang="ru-RU" dirty="0" smtClean="0"/>
              <a:t> кислот (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альдегідів</a:t>
            </a:r>
            <a:r>
              <a:rPr lang="ru-RU" dirty="0" smtClean="0"/>
              <a:t>) + Спирт (</a:t>
            </a:r>
            <a:r>
              <a:rPr lang="ru-RU" dirty="0" err="1" smtClean="0"/>
              <a:t>наприклад</a:t>
            </a:r>
            <a:r>
              <a:rPr lang="ru-RU" dirty="0" smtClean="0"/>
              <a:t> </a:t>
            </a:r>
            <a:r>
              <a:rPr lang="ru-RU" dirty="0" err="1" smtClean="0"/>
              <a:t>жири</a:t>
            </a:r>
            <a:r>
              <a:rPr lang="ru-RU" dirty="0" smtClean="0"/>
              <a:t>, воски)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b="1" u="sng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Складні</a:t>
            </a:r>
            <a:r>
              <a:rPr lang="ru-RU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u="sng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ліпіди</a:t>
            </a:r>
            <a:r>
              <a:rPr lang="ru-RU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сполуки</a:t>
            </a:r>
            <a:r>
              <a:rPr lang="ru-RU" dirty="0" smtClean="0"/>
              <a:t> </a:t>
            </a:r>
            <a:r>
              <a:rPr lang="ru-RU" dirty="0" err="1" smtClean="0"/>
              <a:t>ліпідів</a:t>
            </a:r>
            <a:r>
              <a:rPr lang="ru-RU" dirty="0" smtClean="0"/>
              <a:t> з </a:t>
            </a:r>
            <a:r>
              <a:rPr lang="ru-RU" dirty="0" err="1" smtClean="0"/>
              <a:t>вугле­водами</a:t>
            </a:r>
            <a:r>
              <a:rPr lang="ru-RU" dirty="0" smtClean="0"/>
              <a:t> (</a:t>
            </a:r>
            <a:r>
              <a:rPr lang="ru-RU" dirty="0" err="1" smtClean="0">
                <a:solidFill>
                  <a:srgbClr val="002060"/>
                </a:solidFill>
              </a:rPr>
              <a:t>гліколіпіди</a:t>
            </a:r>
            <a:r>
              <a:rPr lang="ru-RU" dirty="0" smtClean="0"/>
              <a:t>), </a:t>
            </a:r>
            <a:r>
              <a:rPr lang="ru-RU" dirty="0" err="1" smtClean="0"/>
              <a:t>похідними</a:t>
            </a:r>
            <a:r>
              <a:rPr lang="ru-RU" dirty="0" smtClean="0"/>
              <a:t> </a:t>
            </a:r>
            <a:r>
              <a:rPr lang="ru-RU" dirty="0" err="1" smtClean="0"/>
              <a:t>ортофосфатної</a:t>
            </a:r>
            <a:r>
              <a:rPr lang="ru-RU" dirty="0" smtClean="0"/>
              <a:t> </a:t>
            </a:r>
            <a:r>
              <a:rPr lang="ru-RU" dirty="0" err="1" smtClean="0"/>
              <a:t>кислоти</a:t>
            </a:r>
            <a:r>
              <a:rPr lang="ru-RU" dirty="0" smtClean="0"/>
              <a:t> (</a:t>
            </a:r>
            <a:r>
              <a:rPr lang="ru-RU" dirty="0" err="1" smtClean="0">
                <a:solidFill>
                  <a:srgbClr val="002060"/>
                </a:solidFill>
              </a:rPr>
              <a:t>фосфоліпіди</a:t>
            </a:r>
            <a:r>
              <a:rPr lang="ru-RU" dirty="0" smtClean="0"/>
              <a:t>), </a:t>
            </a:r>
            <a:r>
              <a:rPr lang="ru-RU" dirty="0" err="1" smtClean="0"/>
              <a:t>комплекси</a:t>
            </a:r>
            <a:r>
              <a:rPr lang="ru-RU" dirty="0" smtClean="0"/>
              <a:t> </a:t>
            </a:r>
            <a:r>
              <a:rPr lang="ru-RU" dirty="0" err="1" smtClean="0"/>
              <a:t>ліпідів</a:t>
            </a:r>
            <a:r>
              <a:rPr lang="ru-RU" dirty="0" smtClean="0"/>
              <a:t> з </a:t>
            </a:r>
            <a:r>
              <a:rPr lang="ru-RU" dirty="0" err="1" smtClean="0"/>
              <a:t>білками</a:t>
            </a:r>
            <a:r>
              <a:rPr lang="ru-RU" dirty="0" smtClean="0"/>
              <a:t> (</a:t>
            </a:r>
            <a:r>
              <a:rPr lang="ru-RU" dirty="0" err="1" smtClean="0">
                <a:solidFill>
                  <a:srgbClr val="002060"/>
                </a:solidFill>
              </a:rPr>
              <a:t>ліпопротеїди</a:t>
            </a:r>
            <a:r>
              <a:rPr lang="ru-RU" dirty="0" smtClean="0"/>
              <a:t>)</a:t>
            </a:r>
          </a:p>
          <a:p>
            <a:endParaRPr lang="uk-UA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2088232" cy="2054006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74694"/>
            <a:ext cx="4032448" cy="2088232"/>
          </a:xfrm>
          <a:prstGeom prst="rect">
            <a:avLst/>
          </a:prstGeom>
          <a:noFill/>
          <a:ln>
            <a:noFill/>
          </a:ln>
          <a:effectLst>
            <a:glow rad="139700">
              <a:schemeClr val="bg1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85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Функції ліпідів: </a:t>
            </a:r>
            <a:r>
              <a:rPr lang="uk-UA" dirty="0" smtClean="0">
                <a:solidFill>
                  <a:srgbClr val="002060"/>
                </a:solidFill>
              </a:rPr>
              <a:t>ЕНЕРГЕТИЧНА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800" dirty="0" smtClean="0"/>
              <a:t>1 г жиру = 38,9 кДж </a:t>
            </a:r>
            <a:r>
              <a:rPr lang="ru-RU" sz="4800" dirty="0" err="1" smtClean="0"/>
              <a:t>енергії</a:t>
            </a:r>
            <a:endParaRPr lang="ru-RU" sz="4800" dirty="0" smtClean="0"/>
          </a:p>
          <a:p>
            <a:pPr marL="0" indent="0" algn="ctr">
              <a:buNone/>
            </a:pPr>
            <a:endParaRPr lang="uk-UA" sz="4800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uk-UA" sz="6000" dirty="0" smtClean="0"/>
              <a:t>1 г жиру = 1,1 г води</a:t>
            </a:r>
            <a:endParaRPr lang="ru-RU" sz="6000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2" y="2132856"/>
            <a:ext cx="2705100" cy="1685925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12" y="4157845"/>
            <a:ext cx="2376264" cy="1364746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500" y="2276872"/>
            <a:ext cx="5252348" cy="324036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06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ru-RU" dirty="0" err="1" smtClean="0"/>
              <a:t>ліпідів</a:t>
            </a:r>
            <a:r>
              <a:rPr lang="ru-RU" dirty="0" smtClean="0"/>
              <a:t>: ЗАХИСНА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77072"/>
            <a:ext cx="3541762" cy="2577153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lumMod val="75000"/>
                <a:alpha val="93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04" y="4077072"/>
            <a:ext cx="4667250" cy="2508126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27958"/>
            <a:ext cx="3744416" cy="2452823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94736"/>
            <a:ext cx="3096344" cy="2319269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04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/>
              <a:t>Функції</a:t>
            </a:r>
            <a:r>
              <a:rPr lang="ru-RU" sz="4000" dirty="0" smtClean="0"/>
              <a:t> </a:t>
            </a:r>
            <a:r>
              <a:rPr lang="ru-RU" sz="4000" dirty="0" err="1" smtClean="0"/>
              <a:t>ліпідів</a:t>
            </a:r>
            <a:r>
              <a:rPr lang="ru-RU" sz="4000" dirty="0" smtClean="0"/>
              <a:t>: </a:t>
            </a:r>
            <a:r>
              <a:rPr lang="ru-RU" sz="4000" b="1" dirty="0" smtClean="0">
                <a:solidFill>
                  <a:srgbClr val="002060"/>
                </a:solidFill>
              </a:rPr>
              <a:t>ТЕПЛОІЗОЛЯЦІЙНА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45024"/>
            <a:ext cx="4765501" cy="2859301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168352" cy="2135446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98373"/>
            <a:ext cx="3384376" cy="2264455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lumMod val="75000"/>
                <a:alpha val="9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550" y="1196752"/>
            <a:ext cx="2736304" cy="2068137"/>
          </a:xfrm>
          <a:prstGeom prst="rect">
            <a:avLst/>
          </a:prstGeom>
          <a:noFill/>
          <a:ln>
            <a:noFill/>
          </a:ln>
          <a:effectLst>
            <a:glow rad="139700">
              <a:schemeClr val="bg1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78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жирової тканини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err="1" smtClean="0"/>
              <a:t>Біла</a:t>
            </a:r>
            <a:r>
              <a:rPr lang="ru-RU" b="1" dirty="0" smtClean="0"/>
              <a:t> </a:t>
            </a:r>
            <a:r>
              <a:rPr lang="ru-RU" b="1" dirty="0" err="1" smtClean="0"/>
              <a:t>жирова</a:t>
            </a:r>
            <a:r>
              <a:rPr lang="ru-RU" b="1" dirty="0" smtClean="0"/>
              <a:t> </a:t>
            </a:r>
            <a:r>
              <a:rPr lang="ru-RU" dirty="0" smtClean="0"/>
              <a:t>тканина </a:t>
            </a:r>
            <a:r>
              <a:rPr lang="ru-RU" dirty="0" err="1" smtClean="0"/>
              <a:t>виконує</a:t>
            </a:r>
            <a:r>
              <a:rPr lang="ru-RU" dirty="0" smtClean="0"/>
              <a:t> </a:t>
            </a:r>
            <a:r>
              <a:rPr lang="ru-RU" dirty="0" err="1" smtClean="0"/>
              <a:t>енергетичну</a:t>
            </a:r>
            <a:r>
              <a:rPr lang="ru-RU" dirty="0" smtClean="0"/>
              <a:t>, </a:t>
            </a:r>
            <a:r>
              <a:rPr lang="ru-RU" dirty="0" err="1" smtClean="0"/>
              <a:t>захисну</a:t>
            </a:r>
            <a:r>
              <a:rPr lang="ru-RU" dirty="0" smtClean="0"/>
              <a:t>, </a:t>
            </a:r>
            <a:r>
              <a:rPr lang="ru-RU" dirty="0" err="1" smtClean="0"/>
              <a:t>теплоізоляційну</a:t>
            </a:r>
            <a:r>
              <a:rPr lang="ru-RU" dirty="0" smtClean="0"/>
              <a:t>, </a:t>
            </a:r>
            <a:r>
              <a:rPr lang="ru-RU" dirty="0" err="1" smtClean="0"/>
              <a:t>резервну</a:t>
            </a:r>
            <a:endParaRPr lang="ru-RU" dirty="0" smtClean="0"/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endParaRPr lang="uk-UA" dirty="0" smtClean="0"/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b="1" dirty="0" smtClean="0"/>
              <a:t>Бура </a:t>
            </a:r>
            <a:r>
              <a:rPr lang="ru-RU" b="1" dirty="0" err="1" smtClean="0"/>
              <a:t>жирова</a:t>
            </a:r>
            <a:r>
              <a:rPr lang="ru-RU" b="1" dirty="0" smtClean="0"/>
              <a:t> </a:t>
            </a:r>
            <a:r>
              <a:rPr lang="ru-RU" dirty="0" smtClean="0"/>
              <a:t>тканина добре </a:t>
            </a:r>
            <a:r>
              <a:rPr lang="ru-RU" dirty="0" err="1" smtClean="0"/>
              <a:t>розвинена</a:t>
            </a:r>
            <a:r>
              <a:rPr lang="ru-RU" dirty="0" smtClean="0"/>
              <a:t> в </a:t>
            </a:r>
            <a:r>
              <a:rPr lang="ru-RU" b="1" dirty="0" err="1" smtClean="0"/>
              <a:t>новонароджених</a:t>
            </a:r>
            <a:r>
              <a:rPr lang="ru-RU" dirty="0" smtClean="0"/>
              <a:t> – </a:t>
            </a:r>
            <a:r>
              <a:rPr lang="ru-RU" dirty="0" err="1" smtClean="0"/>
              <a:t>бере</a:t>
            </a:r>
            <a:r>
              <a:rPr lang="ru-RU" dirty="0" smtClean="0"/>
              <a:t> участь у </a:t>
            </a:r>
            <a:r>
              <a:rPr lang="ru-RU" dirty="0" err="1" smtClean="0"/>
              <a:t>терморегуляції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 descr="C:\Users\User\Desktop\72305738_437486292.pdf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655743"/>
            <a:ext cx="4248472" cy="2532002"/>
          </a:xfrm>
          <a:prstGeom prst="rect">
            <a:avLst/>
          </a:prstGeom>
          <a:noFill/>
          <a:effectLst>
            <a:glow rad="228600">
              <a:schemeClr val="bg1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63620"/>
            <a:ext cx="3240360" cy="2524125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81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rgbClr val="000000"/>
      </a:dk1>
      <a:lt1>
        <a:srgbClr val="92D050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284</Words>
  <Application>Microsoft Office PowerPoint</Application>
  <PresentationFormat>Екран (4:3)</PresentationFormat>
  <Paragraphs>63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Ліпіди. Будова та біологічна роль</vt:lpstr>
      <vt:lpstr>ЛІПІДИ (від грец. ліпос – жир) </vt:lpstr>
      <vt:lpstr>Фізичні властивості ліпідів</vt:lpstr>
      <vt:lpstr>Презентація PowerPoint</vt:lpstr>
      <vt:lpstr>Серед ліпідів розрізняють прості та складні</vt:lpstr>
      <vt:lpstr>Функції ліпідів: ЕНЕРГЕТИЧНА</vt:lpstr>
      <vt:lpstr>Функції ліпідів: ЗАХИСНА </vt:lpstr>
      <vt:lpstr>Функції ліпідів: ТЕПЛОІЗОЛЯЦІЙНА</vt:lpstr>
      <vt:lpstr>Види жирової тканини </vt:lpstr>
      <vt:lpstr>Презентація PowerPoint</vt:lpstr>
      <vt:lpstr>Функції ліпідів: регуляторна</vt:lpstr>
      <vt:lpstr>Презентація PowerPoint</vt:lpstr>
      <vt:lpstr>Функції ліпідів: БУДІВЕЛЬНА</vt:lpstr>
      <vt:lpstr>ВИСНОВОК</vt:lpstr>
      <vt:lpstr>ПОМІРКУЙТЕ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Ліпіди. Будова та біологічна роль</dc:title>
  <dc:creator>Закликовська А.В.</dc:creator>
  <cp:lastModifiedBy>Закликовська А.В.</cp:lastModifiedBy>
  <cp:revision>19</cp:revision>
  <dcterms:created xsi:type="dcterms:W3CDTF">2019-11-11T18:11:42Z</dcterms:created>
  <dcterms:modified xsi:type="dcterms:W3CDTF">2020-05-27T13:04:29Z</dcterms:modified>
</cp:coreProperties>
</file>