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60" r:id="rId15"/>
    <p:sldId id="261" r:id="rId16"/>
    <p:sldId id="284" r:id="rId17"/>
    <p:sldId id="285" r:id="rId18"/>
    <p:sldId id="264" r:id="rId19"/>
    <p:sldId id="265" r:id="rId20"/>
    <p:sldId id="263" r:id="rId21"/>
    <p:sldId id="266" r:id="rId22"/>
    <p:sldId id="28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23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F410-E098-4CD0-851B-1A3D78621FF7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AD25-EE5F-438C-86E0-445147776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F410-E098-4CD0-851B-1A3D78621FF7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AD25-EE5F-438C-86E0-445147776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F410-E098-4CD0-851B-1A3D78621FF7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AD25-EE5F-438C-86E0-445147776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F410-E098-4CD0-851B-1A3D78621FF7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AD25-EE5F-438C-86E0-445147776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F410-E098-4CD0-851B-1A3D78621FF7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AD25-EE5F-438C-86E0-445147776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F410-E098-4CD0-851B-1A3D78621FF7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AD25-EE5F-438C-86E0-445147776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F410-E098-4CD0-851B-1A3D78621FF7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AD25-EE5F-438C-86E0-445147776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F410-E098-4CD0-851B-1A3D78621FF7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AD25-EE5F-438C-86E0-445147776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F410-E098-4CD0-851B-1A3D78621FF7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AD25-EE5F-438C-86E0-445147776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F410-E098-4CD0-851B-1A3D78621FF7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AD25-EE5F-438C-86E0-445147776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F410-E098-4CD0-851B-1A3D78621FF7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AD25-EE5F-438C-86E0-445147776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8F410-E098-4CD0-851B-1A3D78621FF7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FAD25-EE5F-438C-86E0-445147776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6953"/>
            <a:ext cx="7308304" cy="475104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499992" y="476672"/>
            <a:ext cx="43388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>
                <a:latin typeface="Comic Sans MS" panose="030F0702030302020204" pitchFamily="66" charset="0"/>
              </a:rPr>
              <a:t>Екологічна</a:t>
            </a:r>
            <a:r>
              <a:rPr lang="ru-RU" sz="3200" dirty="0">
                <a:latin typeface="Comic Sans MS" panose="030F0702030302020204" pitchFamily="66" charset="0"/>
              </a:rPr>
              <a:t> </a:t>
            </a:r>
            <a:r>
              <a:rPr lang="ru-RU" sz="3200" dirty="0" err="1">
                <a:latin typeface="Comic Sans MS" panose="030F0702030302020204" pitchFamily="66" charset="0"/>
              </a:rPr>
              <a:t>ніша</a:t>
            </a:r>
            <a:r>
              <a:rPr lang="ru-RU" sz="3200" dirty="0">
                <a:latin typeface="Comic Sans MS" panose="030F0702030302020204" pitchFamily="66" charset="0"/>
              </a:rPr>
              <a:t> як </a:t>
            </a:r>
            <a:r>
              <a:rPr lang="ru-RU" sz="3200" dirty="0" err="1">
                <a:latin typeface="Comic Sans MS" panose="030F0702030302020204" pitchFamily="66" charset="0"/>
              </a:rPr>
              <a:t>наслідок</a:t>
            </a:r>
            <a:r>
              <a:rPr lang="ru-RU" sz="3200" dirty="0">
                <a:latin typeface="Comic Sans MS" panose="030F0702030302020204" pitchFamily="66" charset="0"/>
              </a:rPr>
              <a:t> </a:t>
            </a:r>
            <a:r>
              <a:rPr lang="ru-RU" sz="3200" dirty="0" err="1">
                <a:latin typeface="Comic Sans MS" panose="030F0702030302020204" pitchFamily="66" charset="0"/>
              </a:rPr>
              <a:t>адаптацій</a:t>
            </a:r>
            <a:r>
              <a:rPr lang="ru-RU" sz="3200" dirty="0">
                <a:latin typeface="Comic Sans MS" panose="030F0702030302020204" pitchFamily="66" charset="0"/>
              </a:rPr>
              <a:t> </a:t>
            </a:r>
            <a:r>
              <a:rPr lang="ru-RU" sz="3200" dirty="0" err="1">
                <a:latin typeface="Comic Sans MS" panose="030F0702030302020204" pitchFamily="66" charset="0"/>
              </a:rPr>
              <a:t>організмів</a:t>
            </a:r>
            <a:r>
              <a:rPr lang="ru-RU" sz="3200" dirty="0">
                <a:latin typeface="Comic Sans MS" panose="030F0702030302020204" pitchFamily="66" charset="0"/>
              </a:rPr>
              <a:t> </a:t>
            </a:r>
            <a:r>
              <a:rPr lang="ru-RU" sz="3200" dirty="0" err="1">
                <a:latin typeface="Comic Sans MS" panose="030F0702030302020204" pitchFamily="66" charset="0"/>
              </a:rPr>
              <a:t>певного</a:t>
            </a:r>
            <a:r>
              <a:rPr lang="ru-RU" sz="3200" dirty="0">
                <a:latin typeface="Comic Sans MS" panose="030F0702030302020204" pitchFamily="66" charset="0"/>
              </a:rPr>
              <a:t> виду до </a:t>
            </a:r>
            <a:r>
              <a:rPr lang="ru-RU" sz="3200" dirty="0" err="1">
                <a:latin typeface="Comic Sans MS" panose="030F0702030302020204" pitchFamily="66" charset="0"/>
              </a:rPr>
              <a:t>існування</a:t>
            </a:r>
            <a:r>
              <a:rPr lang="ru-RU" sz="3200" dirty="0">
                <a:latin typeface="Comic Sans MS" panose="030F0702030302020204" pitchFamily="66" charset="0"/>
              </a:rPr>
              <a:t> в </a:t>
            </a:r>
            <a:r>
              <a:rPr lang="ru-RU" sz="3200" dirty="0" err="1">
                <a:latin typeface="Comic Sans MS" panose="030F0702030302020204" pitchFamily="66" charset="0"/>
              </a:rPr>
              <a:t>екосистемі</a:t>
            </a:r>
            <a:endParaRPr lang="ru-RU" sz="32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тографии лесных животных, которые едят с ру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400" y="3934825"/>
            <a:ext cx="2726399" cy="278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9358"/>
            <a:ext cx="8229600" cy="10668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dirty="0" err="1">
                <a:latin typeface="Comic Sans MS" panose="030F0702030302020204" pitchFamily="66" charset="0"/>
              </a:rPr>
              <a:t>Трофічна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 smtClean="0">
                <a:latin typeface="Comic Sans MS" panose="030F0702030302020204" pitchFamily="66" charset="0"/>
              </a:rPr>
              <a:t>ніша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434" y="1447479"/>
            <a:ext cx="8199365" cy="2067006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ru-RU" dirty="0" err="1" smtClean="0">
                <a:latin typeface="Comic Sans MS" panose="030F0702030302020204" pitchFamily="66" charset="0"/>
              </a:rPr>
              <a:t>Трофічна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ніша</a:t>
            </a:r>
            <a:r>
              <a:rPr lang="ru-RU" dirty="0">
                <a:latin typeface="Comic Sans MS" panose="030F0702030302020204" pitchFamily="66" charset="0"/>
              </a:rPr>
              <a:t> виду </a:t>
            </a:r>
            <a:r>
              <a:rPr lang="ru-RU" dirty="0" err="1">
                <a:latin typeface="Comic Sans MS" panose="030F0702030302020204" pitchFamily="66" charset="0"/>
              </a:rPr>
              <a:t>визначається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особливостями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його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харчування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водночас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різні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види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можуть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займати</a:t>
            </a:r>
            <a:r>
              <a:rPr lang="ru-RU" dirty="0">
                <a:latin typeface="Comic Sans MS" panose="030F0702030302020204" pitchFamily="66" charset="0"/>
              </a:rPr>
              <a:t> те </a:t>
            </a:r>
            <a:r>
              <a:rPr lang="ru-RU" dirty="0" err="1">
                <a:latin typeface="Comic Sans MS" panose="030F0702030302020204" pitchFamily="66" charset="0"/>
              </a:rPr>
              <a:t>саме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місце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проживання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8"/>
          <a:stretch/>
        </p:blipFill>
        <p:spPr bwMode="auto">
          <a:xfrm>
            <a:off x="487434" y="3695806"/>
            <a:ext cx="3161101" cy="2489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В природі чим харчуються єжи, що їдять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041" y="4784169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44184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424936" cy="244827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000" dirty="0" smtClean="0">
                <a:latin typeface="Comic Sans MS" panose="030F0702030302020204" pitchFamily="66" charset="0"/>
              </a:rPr>
              <a:t>І лось</a:t>
            </a:r>
            <a:r>
              <a:rPr lang="ru-RU" sz="3000" dirty="0">
                <a:latin typeface="Comic Sans MS" panose="030F0702030302020204" pitchFamily="66" charset="0"/>
              </a:rPr>
              <a:t>, і </a:t>
            </a:r>
            <a:r>
              <a:rPr lang="ru-RU" sz="3000" dirty="0" err="1">
                <a:latin typeface="Comic Sans MS" panose="030F0702030302020204" pitchFamily="66" charset="0"/>
              </a:rPr>
              <a:t>білка</a:t>
            </a:r>
            <a:r>
              <a:rPr lang="ru-RU" sz="3000" dirty="0">
                <a:latin typeface="Comic Sans MS" panose="030F0702030302020204" pitchFamily="66" charset="0"/>
              </a:rPr>
              <a:t> </a:t>
            </a:r>
            <a:r>
              <a:rPr lang="ru-RU" sz="3000" dirty="0" err="1">
                <a:latin typeface="Comic Sans MS" panose="030F0702030302020204" pitchFamily="66" charset="0"/>
              </a:rPr>
              <a:t>мешкають</a:t>
            </a:r>
            <a:r>
              <a:rPr lang="ru-RU" sz="3000" dirty="0">
                <a:latin typeface="Comic Sans MS" panose="030F0702030302020204" pitchFamily="66" charset="0"/>
              </a:rPr>
              <a:t> у </a:t>
            </a:r>
            <a:r>
              <a:rPr lang="ru-RU" sz="3000" dirty="0" err="1" smtClean="0">
                <a:latin typeface="Comic Sans MS" panose="030F0702030302020204" pitchFamily="66" charset="0"/>
              </a:rPr>
              <a:t>мішаному</a:t>
            </a:r>
            <a:r>
              <a:rPr lang="ru-RU" sz="3000" dirty="0" smtClean="0">
                <a:latin typeface="Comic Sans MS" panose="030F0702030302020204" pitchFamily="66" charset="0"/>
              </a:rPr>
              <a:t> </a:t>
            </a:r>
            <a:r>
              <a:rPr lang="ru-RU" sz="3000" dirty="0" err="1">
                <a:latin typeface="Comic Sans MS" panose="030F0702030302020204" pitchFamily="66" charset="0"/>
              </a:rPr>
              <a:t>лісі</a:t>
            </a:r>
            <a:r>
              <a:rPr lang="ru-RU" sz="3000" dirty="0">
                <a:latin typeface="Comic Sans MS" panose="030F0702030302020204" pitchFamily="66" charset="0"/>
              </a:rPr>
              <a:t>, але </a:t>
            </a:r>
            <a:r>
              <a:rPr lang="ru-RU" sz="3000" dirty="0" err="1">
                <a:latin typeface="Comic Sans MS" panose="030F0702030302020204" pitchFamily="66" charset="0"/>
              </a:rPr>
              <a:t>мають</a:t>
            </a:r>
            <a:r>
              <a:rPr lang="ru-RU" sz="3000" dirty="0">
                <a:latin typeface="Comic Sans MS" panose="030F0702030302020204" pitchFamily="66" charset="0"/>
              </a:rPr>
              <a:t> </a:t>
            </a:r>
            <a:r>
              <a:rPr lang="ru-RU" sz="3000" dirty="0" err="1">
                <a:latin typeface="Comic Sans MS" panose="030F0702030302020204" pitchFamily="66" charset="0"/>
              </a:rPr>
              <a:t>різні</a:t>
            </a:r>
            <a:r>
              <a:rPr lang="ru-RU" sz="3000" dirty="0">
                <a:latin typeface="Comic Sans MS" panose="030F0702030302020204" pitchFamily="66" charset="0"/>
              </a:rPr>
              <a:t> </a:t>
            </a:r>
            <a:r>
              <a:rPr lang="ru-RU" sz="3000" dirty="0" err="1">
                <a:latin typeface="Comic Sans MS" panose="030F0702030302020204" pitchFamily="66" charset="0"/>
              </a:rPr>
              <a:t>екологічні</a:t>
            </a:r>
            <a:r>
              <a:rPr lang="ru-RU" sz="3000" dirty="0">
                <a:latin typeface="Comic Sans MS" panose="030F0702030302020204" pitchFamily="66" charset="0"/>
              </a:rPr>
              <a:t> </a:t>
            </a:r>
            <a:r>
              <a:rPr lang="ru-RU" sz="3000" dirty="0" err="1">
                <a:latin typeface="Comic Sans MS" panose="030F0702030302020204" pitchFamily="66" charset="0"/>
              </a:rPr>
              <a:t>ніші</a:t>
            </a:r>
            <a:r>
              <a:rPr lang="ru-RU" sz="3000" dirty="0">
                <a:latin typeface="Comic Sans MS" panose="030F0702030302020204" pitchFamily="66" charset="0"/>
              </a:rPr>
              <a:t>. </a:t>
            </a:r>
            <a:r>
              <a:rPr lang="ru-RU" sz="3000" dirty="0" err="1">
                <a:latin typeface="Comic Sans MS" panose="030F0702030302020204" pitchFamily="66" charset="0"/>
              </a:rPr>
              <a:t>Білка</a:t>
            </a:r>
            <a:r>
              <a:rPr lang="ru-RU" sz="3000" dirty="0">
                <a:latin typeface="Comic Sans MS" panose="030F0702030302020204" pitchFamily="66" charset="0"/>
              </a:rPr>
              <a:t> </a:t>
            </a:r>
            <a:r>
              <a:rPr lang="ru-RU" sz="3000" dirty="0" err="1">
                <a:latin typeface="Comic Sans MS" panose="030F0702030302020204" pitchFamily="66" charset="0"/>
              </a:rPr>
              <a:t>живе</a:t>
            </a:r>
            <a:r>
              <a:rPr lang="ru-RU" sz="3000" dirty="0">
                <a:latin typeface="Comic Sans MS" panose="030F0702030302020204" pitchFamily="66" charset="0"/>
              </a:rPr>
              <a:t> в кронах дерев і </a:t>
            </a:r>
            <a:r>
              <a:rPr lang="ru-RU" sz="3000" dirty="0" err="1">
                <a:latin typeface="Comic Sans MS" panose="030F0702030302020204" pitchFamily="66" charset="0"/>
              </a:rPr>
              <a:t>харчується</a:t>
            </a:r>
            <a:r>
              <a:rPr lang="ru-RU" sz="3000" dirty="0">
                <a:latin typeface="Comic Sans MS" panose="030F0702030302020204" pitchFamily="66" charset="0"/>
              </a:rPr>
              <a:t> </a:t>
            </a:r>
            <a:r>
              <a:rPr lang="ru-RU" sz="3000" dirty="0" err="1">
                <a:latin typeface="Comic Sans MS" panose="030F0702030302020204" pitchFamily="66" charset="0"/>
              </a:rPr>
              <a:t>насінням</a:t>
            </a:r>
            <a:r>
              <a:rPr lang="ru-RU" sz="3000" dirty="0">
                <a:latin typeface="Comic Sans MS" panose="030F0702030302020204" pitchFamily="66" charset="0"/>
              </a:rPr>
              <a:t> та плодами, а от лось живиться </a:t>
            </a:r>
            <a:r>
              <a:rPr lang="ru-RU" sz="3000" dirty="0" err="1">
                <a:latin typeface="Comic Sans MS" panose="030F0702030302020204" pitchFamily="66" charset="0"/>
              </a:rPr>
              <a:t>зеленими</a:t>
            </a:r>
            <a:r>
              <a:rPr lang="ru-RU" sz="3000" dirty="0">
                <a:latin typeface="Comic Sans MS" panose="030F0702030302020204" pitchFamily="66" charset="0"/>
              </a:rPr>
              <a:t> </a:t>
            </a:r>
            <a:r>
              <a:rPr lang="ru-RU" sz="3000" dirty="0" err="1">
                <a:latin typeface="Comic Sans MS" panose="030F0702030302020204" pitchFamily="66" charset="0"/>
              </a:rPr>
              <a:t>рослинами</a:t>
            </a:r>
            <a:r>
              <a:rPr lang="ru-RU" sz="3000" dirty="0">
                <a:latin typeface="Comic Sans MS" panose="030F0702030302020204" pitchFamily="66" charset="0"/>
              </a:rPr>
              <a:t> </a:t>
            </a:r>
            <a:r>
              <a:rPr lang="ru-RU" sz="3000" dirty="0" err="1">
                <a:latin typeface="Comic Sans MS" panose="030F0702030302020204" pitchFamily="66" charset="0"/>
              </a:rPr>
              <a:t>підпокровного</a:t>
            </a:r>
            <a:r>
              <a:rPr lang="ru-RU" sz="3000" dirty="0">
                <a:latin typeface="Comic Sans MS" panose="030F0702030302020204" pitchFamily="66" charset="0"/>
              </a:rPr>
              <a:t> простору.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3960440" cy="3020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785" y="3717032"/>
            <a:ext cx="4266679" cy="28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77368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606560" cy="172819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800" dirty="0" err="1">
                <a:latin typeface="Comic Sans MS" panose="030F0702030302020204" pitchFamily="66" charset="0"/>
              </a:rPr>
              <a:t>Ще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більш</a:t>
            </a:r>
            <a:r>
              <a:rPr lang="ru-RU" sz="2800" dirty="0">
                <a:latin typeface="Comic Sans MS" panose="030F0702030302020204" pitchFamily="66" charset="0"/>
              </a:rPr>
              <a:t> тонкий </a:t>
            </a:r>
            <a:r>
              <a:rPr lang="ru-RU" sz="2800" dirty="0" err="1">
                <a:latin typeface="Comic Sans MS" panose="030F0702030302020204" pitchFamily="66" charset="0"/>
              </a:rPr>
              <a:t>поділ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трофічних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ніш</a:t>
            </a:r>
            <a:r>
              <a:rPr lang="ru-RU" sz="2800" dirty="0">
                <a:latin typeface="Comic Sans MS" panose="030F0702030302020204" pitchFamily="66" charset="0"/>
              </a:rPr>
              <a:t> на тому самому </a:t>
            </a:r>
            <a:r>
              <a:rPr lang="ru-RU" sz="2800" dirty="0" err="1">
                <a:latin typeface="Comic Sans MS" panose="030F0702030302020204" pitchFamily="66" charset="0"/>
              </a:rPr>
              <a:t>місці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проживання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спостерігається</a:t>
            </a:r>
            <a:r>
              <a:rPr lang="ru-RU" sz="2800" dirty="0">
                <a:latin typeface="Comic Sans MS" panose="030F0702030302020204" pitchFamily="66" charset="0"/>
              </a:rPr>
              <a:t> в </a:t>
            </a:r>
            <a:r>
              <a:rPr lang="ru-RU" sz="2800" dirty="0" err="1">
                <a:latin typeface="Comic Sans MS" panose="030F0702030302020204" pitchFamily="66" charset="0"/>
              </a:rPr>
              <a:t>близькоспоріднених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видів</a:t>
            </a:r>
            <a:r>
              <a:rPr lang="ru-RU" sz="2800" dirty="0">
                <a:latin typeface="Comic Sans MS" panose="030F0702030302020204" pitchFamily="66" charset="0"/>
              </a:rPr>
              <a:t>. Прикладом є </a:t>
            </a:r>
            <a:r>
              <a:rPr lang="ru-RU" sz="2800" dirty="0" err="1">
                <a:latin typeface="Comic Sans MS" panose="030F0702030302020204" pitchFamily="66" charset="0"/>
              </a:rPr>
              <a:t>харчова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спеціалізація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травоїдних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копитних</a:t>
            </a:r>
            <a:r>
              <a:rPr lang="ru-RU" sz="2800" dirty="0">
                <a:latin typeface="Comic Sans MS" panose="030F0702030302020204" pitchFamily="66" charset="0"/>
              </a:rPr>
              <a:t> в </a:t>
            </a:r>
            <a:r>
              <a:rPr lang="ru-RU" sz="2800" dirty="0" err="1">
                <a:latin typeface="Comic Sans MS" panose="030F0702030302020204" pitchFamily="66" charset="0"/>
              </a:rPr>
              <a:t>африканських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smtClean="0">
                <a:latin typeface="Comic Sans MS" panose="030F0702030302020204" pitchFamily="66" charset="0"/>
              </a:rPr>
              <a:t>саванах.</a:t>
            </a:r>
          </a:p>
          <a:p>
            <a:pPr marL="0" indent="0" algn="just">
              <a:buNone/>
            </a:pP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35" y="2018006"/>
            <a:ext cx="8640960" cy="225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8835" y="4272643"/>
            <a:ext cx="859924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Comic Sans MS" panose="030F0702030302020204" pitchFamily="66" charset="0"/>
              </a:rPr>
              <a:t>Копитні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ссавці</a:t>
            </a:r>
            <a:r>
              <a:rPr lang="ru-RU" b="1" dirty="0">
                <a:latin typeface="Comic Sans MS" panose="030F0702030302020204" pitchFamily="66" charset="0"/>
              </a:rPr>
              <a:t> в </a:t>
            </a:r>
            <a:r>
              <a:rPr lang="ru-RU" b="1" dirty="0" err="1">
                <a:latin typeface="Comic Sans MS" panose="030F0702030302020204" pitchFamily="66" charset="0"/>
              </a:rPr>
              <a:t>африканських</a:t>
            </a:r>
            <a:r>
              <a:rPr lang="ru-RU" b="1" dirty="0">
                <a:latin typeface="Comic Sans MS" panose="030F0702030302020204" pitchFamily="66" charset="0"/>
              </a:rPr>
              <a:t> саванах </a:t>
            </a:r>
            <a:r>
              <a:rPr lang="ru-RU" b="1" dirty="0" err="1">
                <a:latin typeface="Comic Sans MS" panose="030F0702030302020204" pitchFamily="66" charset="0"/>
              </a:rPr>
              <a:t>використовують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різний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пасовищний</a:t>
            </a:r>
            <a:r>
              <a:rPr lang="ru-RU" b="1" dirty="0">
                <a:latin typeface="Comic Sans MS" panose="030F0702030302020204" pitchFamily="66" charset="0"/>
              </a:rPr>
              <a:t> корм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8835" y="4919008"/>
            <a:ext cx="8640960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Comic Sans MS" panose="030F0702030302020204" pitchFamily="66" charset="0"/>
              </a:rPr>
              <a:t>Жирафи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об'їдають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листя</a:t>
            </a:r>
            <a:r>
              <a:rPr lang="ru-RU" sz="2400" dirty="0">
                <a:latin typeface="Comic Sans MS" panose="030F0702030302020204" pitchFamily="66" charset="0"/>
              </a:rPr>
              <a:t> дерев на </a:t>
            </a:r>
            <a:r>
              <a:rPr lang="ru-RU" sz="2400" dirty="0" err="1">
                <a:latin typeface="Comic Sans MS" panose="030F0702030302020204" pitchFamily="66" charset="0"/>
              </a:rPr>
              <a:t>висоті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smtClean="0">
                <a:latin typeface="Comic Sans MS" panose="030F0702030302020204" pitchFamily="66" charset="0"/>
              </a:rPr>
              <a:t>5-6 м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антилопи</a:t>
            </a:r>
            <a:r>
              <a:rPr lang="ru-RU" sz="2400" dirty="0">
                <a:latin typeface="Comic Sans MS" panose="030F0702030302020204" pitchFamily="66" charset="0"/>
              </a:rPr>
              <a:t> дик-дики </a:t>
            </a:r>
            <a:r>
              <a:rPr lang="ru-RU" sz="2400" dirty="0" err="1">
                <a:latin typeface="Comic Sans MS" panose="030F0702030302020204" pitchFamily="66" charset="0"/>
              </a:rPr>
              <a:t>їдять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молоде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листя</a:t>
            </a:r>
            <a:r>
              <a:rPr lang="ru-RU" sz="2400" dirty="0">
                <a:latin typeface="Comic Sans MS" panose="030F0702030302020204" pitchFamily="66" charset="0"/>
              </a:rPr>
              <a:t> з невеликих </a:t>
            </a:r>
            <a:r>
              <a:rPr lang="ru-RU" sz="2400" dirty="0" err="1">
                <a:latin typeface="Comic Sans MS" panose="030F0702030302020204" pitchFamily="66" charset="0"/>
              </a:rPr>
              <a:t>чагарників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антилопи</a:t>
            </a:r>
            <a:r>
              <a:rPr lang="ru-RU" sz="2400" dirty="0">
                <a:latin typeface="Comic Sans MS" panose="030F0702030302020204" pitchFamily="66" charset="0"/>
              </a:rPr>
              <a:t> гну </a:t>
            </a:r>
            <a:r>
              <a:rPr lang="ru-RU" sz="2400" dirty="0" err="1">
                <a:latin typeface="Comic Sans MS" panose="030F0702030302020204" pitchFamily="66" charset="0"/>
              </a:rPr>
              <a:t>харчуються</a:t>
            </a:r>
            <a:r>
              <a:rPr lang="ru-RU" sz="2400" dirty="0">
                <a:latin typeface="Comic Sans MS" panose="030F0702030302020204" pitchFamily="66" charset="0"/>
              </a:rPr>
              <a:t> злаками, </a:t>
            </a:r>
            <a:r>
              <a:rPr lang="ru-RU" sz="2400" dirty="0" err="1">
                <a:latin typeface="Comic Sans MS" panose="030F0702030302020204" pitchFamily="66" charset="0"/>
              </a:rPr>
              <a:t>зебри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обривають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верхівки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високих</a:t>
            </a:r>
            <a:r>
              <a:rPr lang="ru-RU" sz="2400" dirty="0">
                <a:latin typeface="Comic Sans MS" panose="030F0702030302020204" pitchFamily="66" charset="0"/>
              </a:rPr>
              <a:t> трав, </a:t>
            </a:r>
            <a:r>
              <a:rPr lang="ru-RU" sz="2400" dirty="0" err="1">
                <a:latin typeface="Comic Sans MS" panose="030F0702030302020204" pitchFamily="66" charset="0"/>
              </a:rPr>
              <a:t>газелі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вискубують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найнижчі</a:t>
            </a:r>
            <a:r>
              <a:rPr lang="ru-RU" sz="2400" dirty="0">
                <a:latin typeface="Comic Sans MS" panose="030F0702030302020204" pitchFamily="66" charset="0"/>
              </a:rPr>
              <a:t> трави.</a:t>
            </a:r>
            <a:endParaRPr lang="ru-R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019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54612"/>
            <a:ext cx="8630026" cy="10668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Comic Sans MS" panose="030F0702030302020204" pitchFamily="66" charset="0"/>
              </a:rPr>
              <a:t>Часова </a:t>
            </a:r>
            <a:r>
              <a:rPr lang="ru-RU" b="1" dirty="0" err="1" smtClean="0">
                <a:latin typeface="Comic Sans MS" panose="030F0702030302020204" pitchFamily="66" charset="0"/>
              </a:rPr>
              <a:t>ніша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43376"/>
            <a:ext cx="5328592" cy="511256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3000" dirty="0">
                <a:latin typeface="Comic Sans MS" panose="030F0702030302020204" pitchFamily="66" charset="0"/>
              </a:rPr>
              <a:t>Часова </a:t>
            </a:r>
            <a:r>
              <a:rPr lang="ru-RU" sz="3000" dirty="0" err="1">
                <a:latin typeface="Comic Sans MS" panose="030F0702030302020204" pitchFamily="66" charset="0"/>
              </a:rPr>
              <a:t>ніша</a:t>
            </a:r>
            <a:r>
              <a:rPr lang="ru-RU" sz="3000" dirty="0">
                <a:latin typeface="Comic Sans MS" panose="030F0702030302020204" pitchFamily="66" charset="0"/>
              </a:rPr>
              <a:t> </a:t>
            </a:r>
            <a:r>
              <a:rPr lang="ru-RU" sz="3000" dirty="0" err="1">
                <a:latin typeface="Comic Sans MS" panose="030F0702030302020204" pitchFamily="66" charset="0"/>
              </a:rPr>
              <a:t>визначається</a:t>
            </a:r>
            <a:r>
              <a:rPr lang="ru-RU" sz="3000" dirty="0">
                <a:latin typeface="Comic Sans MS" panose="030F0702030302020204" pitchFamily="66" charset="0"/>
              </a:rPr>
              <a:t> </a:t>
            </a:r>
            <a:r>
              <a:rPr lang="ru-RU" sz="3000" dirty="0" err="1">
                <a:latin typeface="Comic Sans MS" panose="030F0702030302020204" pitchFamily="66" charset="0"/>
              </a:rPr>
              <a:t>добовою</a:t>
            </a:r>
            <a:r>
              <a:rPr lang="ru-RU" sz="3000" dirty="0">
                <a:latin typeface="Comic Sans MS" panose="030F0702030302020204" pitchFamily="66" charset="0"/>
              </a:rPr>
              <a:t>, </a:t>
            </a:r>
            <a:r>
              <a:rPr lang="ru-RU" sz="3000" dirty="0" err="1">
                <a:latin typeface="Comic Sans MS" panose="030F0702030302020204" pitchFamily="66" charset="0"/>
              </a:rPr>
              <a:t>річною</a:t>
            </a:r>
            <a:r>
              <a:rPr lang="ru-RU" sz="3000" dirty="0">
                <a:latin typeface="Comic Sans MS" panose="030F0702030302020204" pitchFamily="66" charset="0"/>
              </a:rPr>
              <a:t> й сезонною </a:t>
            </a:r>
            <a:r>
              <a:rPr lang="ru-RU" sz="3000" dirty="0" err="1">
                <a:latin typeface="Comic Sans MS" panose="030F0702030302020204" pitchFamily="66" charset="0"/>
              </a:rPr>
              <a:t>активністю</a:t>
            </a:r>
            <a:r>
              <a:rPr lang="ru-RU" sz="3000" dirty="0">
                <a:latin typeface="Comic Sans MS" panose="030F0702030302020204" pitchFamily="66" charset="0"/>
              </a:rPr>
              <a:t> виду. </a:t>
            </a:r>
            <a:r>
              <a:rPr lang="ru-RU" sz="3000" dirty="0" err="1">
                <a:latin typeface="Comic Sans MS" panose="030F0702030302020204" pitchFamily="66" charset="0"/>
              </a:rPr>
              <a:t>Різні</a:t>
            </a:r>
            <a:r>
              <a:rPr lang="ru-RU" sz="3000" dirty="0">
                <a:latin typeface="Comic Sans MS" panose="030F0702030302020204" pitchFamily="66" charset="0"/>
              </a:rPr>
              <a:t> </a:t>
            </a:r>
            <a:r>
              <a:rPr lang="ru-RU" sz="3000" dirty="0" err="1">
                <a:latin typeface="Comic Sans MS" panose="030F0702030302020204" pitchFamily="66" charset="0"/>
              </a:rPr>
              <a:t>види</a:t>
            </a:r>
            <a:r>
              <a:rPr lang="ru-RU" sz="3000" dirty="0">
                <a:latin typeface="Comic Sans MS" panose="030F0702030302020204" pitchFamily="66" charset="0"/>
              </a:rPr>
              <a:t> </a:t>
            </a:r>
            <a:r>
              <a:rPr lang="ru-RU" sz="3000" dirty="0" err="1">
                <a:latin typeface="Comic Sans MS" panose="030F0702030302020204" pitchFamily="66" charset="0"/>
              </a:rPr>
              <a:t>проявляють</a:t>
            </a:r>
            <a:r>
              <a:rPr lang="ru-RU" sz="3000" dirty="0">
                <a:latin typeface="Comic Sans MS" panose="030F0702030302020204" pitchFamily="66" charset="0"/>
              </a:rPr>
              <a:t> </a:t>
            </a:r>
            <a:r>
              <a:rPr lang="ru-RU" sz="3000" dirty="0" err="1">
                <a:latin typeface="Comic Sans MS" panose="030F0702030302020204" pitchFamily="66" charset="0"/>
              </a:rPr>
              <a:t>схожі</a:t>
            </a:r>
            <a:r>
              <a:rPr lang="ru-RU" sz="3000" dirty="0">
                <a:latin typeface="Comic Sans MS" panose="030F0702030302020204" pitchFamily="66" charset="0"/>
              </a:rPr>
              <a:t> </a:t>
            </a:r>
            <a:r>
              <a:rPr lang="ru-RU" sz="3000" dirty="0" err="1">
                <a:latin typeface="Comic Sans MS" panose="030F0702030302020204" pitchFamily="66" charset="0"/>
              </a:rPr>
              <a:t>функції</a:t>
            </a:r>
            <a:r>
              <a:rPr lang="ru-RU" sz="3000" dirty="0">
                <a:latin typeface="Comic Sans MS" panose="030F0702030302020204" pitchFamily="66" charset="0"/>
              </a:rPr>
              <a:t> в </a:t>
            </a:r>
            <a:r>
              <a:rPr lang="ru-RU" sz="3000" dirty="0" err="1">
                <a:latin typeface="Comic Sans MS" panose="030F0702030302020204" pitchFamily="66" charset="0"/>
              </a:rPr>
              <a:t>різний</a:t>
            </a:r>
            <a:r>
              <a:rPr lang="ru-RU" sz="3000" dirty="0">
                <a:latin typeface="Comic Sans MS" panose="030F0702030302020204" pitchFamily="66" charset="0"/>
              </a:rPr>
              <a:t> час </a:t>
            </a:r>
            <a:r>
              <a:rPr lang="ru-RU" sz="3000" dirty="0" err="1">
                <a:latin typeface="Comic Sans MS" panose="030F0702030302020204" pitchFamily="66" charset="0"/>
              </a:rPr>
              <a:t>доби</a:t>
            </a:r>
            <a:r>
              <a:rPr lang="ru-RU" sz="3000" dirty="0">
                <a:latin typeface="Comic Sans MS" panose="030F0702030302020204" pitchFamily="66" charset="0"/>
              </a:rPr>
              <a:t> </a:t>
            </a:r>
            <a:r>
              <a:rPr lang="ru-RU" sz="3000" dirty="0" err="1">
                <a:latin typeface="Comic Sans MS" panose="030F0702030302020204" pitchFamily="66" charset="0"/>
              </a:rPr>
              <a:t>або</a:t>
            </a:r>
            <a:r>
              <a:rPr lang="ru-RU" sz="3000" dirty="0">
                <a:latin typeface="Comic Sans MS" panose="030F0702030302020204" pitchFamily="66" charset="0"/>
              </a:rPr>
              <a:t> в </a:t>
            </a:r>
            <a:r>
              <a:rPr lang="ru-RU" sz="3000" dirty="0" err="1">
                <a:latin typeface="Comic Sans MS" panose="030F0702030302020204" pitchFamily="66" charset="0"/>
              </a:rPr>
              <a:t>різні</a:t>
            </a:r>
            <a:r>
              <a:rPr lang="ru-RU" sz="3000" dirty="0">
                <a:latin typeface="Comic Sans MS" panose="030F0702030302020204" pitchFamily="66" charset="0"/>
              </a:rPr>
              <a:t> </a:t>
            </a:r>
            <a:r>
              <a:rPr lang="ru-RU" sz="3000" dirty="0" err="1">
                <a:latin typeface="Comic Sans MS" panose="030F0702030302020204" pitchFamily="66" charset="0"/>
              </a:rPr>
              <a:t>сезони</a:t>
            </a:r>
            <a:r>
              <a:rPr lang="ru-RU" sz="3000" dirty="0">
                <a:latin typeface="Comic Sans MS" panose="030F0702030302020204" pitchFamily="66" charset="0"/>
              </a:rPr>
              <a:t>. </a:t>
            </a:r>
            <a:endParaRPr lang="ru-RU" sz="3000" dirty="0" smtClean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ru-RU" sz="3000" dirty="0" err="1" smtClean="0">
                <a:latin typeface="Comic Sans MS" panose="030F0702030302020204" pitchFamily="66" charset="0"/>
              </a:rPr>
              <a:t>Наприклад</a:t>
            </a:r>
            <a:r>
              <a:rPr lang="ru-RU" sz="3000" dirty="0">
                <a:latin typeface="Comic Sans MS" panose="030F0702030302020204" pitchFamily="66" charset="0"/>
              </a:rPr>
              <a:t>, на одному </a:t>
            </a:r>
            <a:r>
              <a:rPr lang="ru-RU" sz="3000" dirty="0" err="1">
                <a:latin typeface="Comic Sans MS" panose="030F0702030302020204" pitchFamily="66" charset="0"/>
              </a:rPr>
              <a:t>місці</a:t>
            </a:r>
            <a:r>
              <a:rPr lang="ru-RU" sz="3000" dirty="0">
                <a:latin typeface="Comic Sans MS" panose="030F0702030302020204" pitchFamily="66" charset="0"/>
              </a:rPr>
              <a:t> </a:t>
            </a:r>
            <a:r>
              <a:rPr lang="ru-RU" sz="3000" dirty="0" err="1">
                <a:latin typeface="Comic Sans MS" panose="030F0702030302020204" pitchFamily="66" charset="0"/>
              </a:rPr>
              <a:t>проживання</a:t>
            </a:r>
            <a:r>
              <a:rPr lang="ru-RU" sz="3000" dirty="0">
                <a:latin typeface="Comic Sans MS" panose="030F0702030302020204" pitchFamily="66" charset="0"/>
              </a:rPr>
              <a:t> </a:t>
            </a:r>
            <a:r>
              <a:rPr lang="ru-RU" sz="3000" dirty="0" err="1">
                <a:latin typeface="Comic Sans MS" panose="030F0702030302020204" pitchFamily="66" charset="0"/>
              </a:rPr>
              <a:t>існують</a:t>
            </a:r>
            <a:r>
              <a:rPr lang="ru-RU" sz="3000" dirty="0">
                <a:latin typeface="Comic Sans MS" panose="030F0702030302020204" pitchFamily="66" charset="0"/>
              </a:rPr>
              <a:t> </a:t>
            </a:r>
            <a:r>
              <a:rPr lang="ru-RU" sz="3000" dirty="0" err="1">
                <a:latin typeface="Comic Sans MS" panose="030F0702030302020204" pitchFamily="66" charset="0"/>
              </a:rPr>
              <a:t>денні</a:t>
            </a:r>
            <a:r>
              <a:rPr lang="ru-RU" sz="3000" dirty="0">
                <a:latin typeface="Comic Sans MS" panose="030F0702030302020204" pitchFamily="66" charset="0"/>
              </a:rPr>
              <a:t> й </a:t>
            </a:r>
            <a:r>
              <a:rPr lang="ru-RU" sz="3000" dirty="0" err="1">
                <a:latin typeface="Comic Sans MS" panose="030F0702030302020204" pitchFamily="66" charset="0"/>
              </a:rPr>
              <a:t>нічні</a:t>
            </a:r>
            <a:r>
              <a:rPr lang="ru-RU" sz="3000" dirty="0">
                <a:latin typeface="Comic Sans MS" panose="030F0702030302020204" pitchFamily="66" charset="0"/>
              </a:rPr>
              <a:t> </a:t>
            </a:r>
            <a:r>
              <a:rPr lang="ru-RU" sz="3000" dirty="0" err="1">
                <a:latin typeface="Comic Sans MS" panose="030F0702030302020204" pitchFamily="66" charset="0"/>
              </a:rPr>
              <a:t>хижаки</a:t>
            </a:r>
            <a:r>
              <a:rPr lang="ru-RU" sz="3000" dirty="0">
                <a:latin typeface="Comic Sans MS" panose="030F0702030302020204" pitchFamily="66" charset="0"/>
              </a:rPr>
              <a:t>. </a:t>
            </a:r>
            <a:endParaRPr lang="ru-RU" sz="3000" dirty="0" smtClean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ru-RU" sz="3000" dirty="0" smtClean="0">
                <a:latin typeface="Comic Sans MS" panose="030F0702030302020204" pitchFamily="66" charset="0"/>
              </a:rPr>
              <a:t>У </a:t>
            </a:r>
            <a:r>
              <a:rPr lang="ru-RU" sz="3000" dirty="0">
                <a:latin typeface="Comic Sans MS" panose="030F0702030302020204" pitchFamily="66" charset="0"/>
              </a:rPr>
              <a:t>межах </a:t>
            </a:r>
            <a:r>
              <a:rPr lang="ru-RU" sz="3000" dirty="0" err="1">
                <a:latin typeface="Comic Sans MS" panose="030F0702030302020204" pitchFamily="66" charset="0"/>
              </a:rPr>
              <a:t>однієї</a:t>
            </a:r>
            <a:r>
              <a:rPr lang="ru-RU" sz="3000" dirty="0">
                <a:latin typeface="Comic Sans MS" panose="030F0702030302020204" pitchFamily="66" charset="0"/>
              </a:rPr>
              <a:t> </a:t>
            </a:r>
            <a:r>
              <a:rPr lang="ru-RU" sz="3000" dirty="0" err="1">
                <a:latin typeface="Comic Sans MS" panose="030F0702030302020204" pitchFamily="66" charset="0"/>
              </a:rPr>
              <a:t>водойми</a:t>
            </a:r>
            <a:r>
              <a:rPr lang="ru-RU" sz="3000" dirty="0">
                <a:latin typeface="Comic Sans MS" panose="030F0702030302020204" pitchFamily="66" charset="0"/>
              </a:rPr>
              <a:t> </a:t>
            </a:r>
            <a:r>
              <a:rPr lang="ru-RU" sz="3000" dirty="0" err="1">
                <a:latin typeface="Comic Sans MS" panose="030F0702030302020204" pitchFamily="66" charset="0"/>
              </a:rPr>
              <a:t>періоди</a:t>
            </a:r>
            <a:r>
              <a:rPr lang="ru-RU" sz="3000" dirty="0">
                <a:latin typeface="Comic Sans MS" panose="030F0702030302020204" pitchFamily="66" charset="0"/>
              </a:rPr>
              <a:t> </a:t>
            </a:r>
            <a:r>
              <a:rPr lang="ru-RU" sz="3000" dirty="0" err="1">
                <a:latin typeface="Comic Sans MS" panose="030F0702030302020204" pitchFamily="66" charset="0"/>
              </a:rPr>
              <a:t>розмноження</a:t>
            </a:r>
            <a:r>
              <a:rPr lang="ru-RU" sz="3000" dirty="0">
                <a:latin typeface="Comic Sans MS" panose="030F0702030302020204" pitchFamily="66" charset="0"/>
              </a:rPr>
              <a:t> </a:t>
            </a:r>
            <a:r>
              <a:rPr lang="ru-RU" sz="3000" dirty="0" err="1">
                <a:latin typeface="Comic Sans MS" panose="030F0702030302020204" pitchFamily="66" charset="0"/>
              </a:rPr>
              <a:t>різних</a:t>
            </a:r>
            <a:r>
              <a:rPr lang="ru-RU" sz="3000" dirty="0">
                <a:latin typeface="Comic Sans MS" panose="030F0702030302020204" pitchFamily="66" charset="0"/>
              </a:rPr>
              <a:t> </a:t>
            </a:r>
            <a:r>
              <a:rPr lang="ru-RU" sz="3000" dirty="0" err="1">
                <a:latin typeface="Comic Sans MS" panose="030F0702030302020204" pitchFamily="66" charset="0"/>
              </a:rPr>
              <a:t>безхребетних</a:t>
            </a:r>
            <a:r>
              <a:rPr lang="ru-RU" sz="3000" dirty="0">
                <a:latin typeface="Comic Sans MS" panose="030F0702030302020204" pitchFamily="66" charset="0"/>
              </a:rPr>
              <a:t> </a:t>
            </a:r>
            <a:r>
              <a:rPr lang="ru-RU" sz="3000" dirty="0" err="1">
                <a:latin typeface="Comic Sans MS" panose="030F0702030302020204" pitchFamily="66" charset="0"/>
              </a:rPr>
              <a:t>тварин</a:t>
            </a:r>
            <a:r>
              <a:rPr lang="ru-RU" sz="3000" dirty="0">
                <a:latin typeface="Comic Sans MS" panose="030F0702030302020204" pitchFamily="66" charset="0"/>
              </a:rPr>
              <a:t> </a:t>
            </a:r>
            <a:r>
              <a:rPr lang="ru-RU" sz="3000" dirty="0" err="1">
                <a:latin typeface="Comic Sans MS" panose="030F0702030302020204" pitchFamily="66" charset="0"/>
              </a:rPr>
              <a:t>настають</a:t>
            </a:r>
            <a:r>
              <a:rPr lang="ru-RU" sz="3000" dirty="0">
                <a:latin typeface="Comic Sans MS" panose="030F0702030302020204" pitchFamily="66" charset="0"/>
              </a:rPr>
              <a:t> у </a:t>
            </a:r>
            <a:r>
              <a:rPr lang="ru-RU" sz="3000" dirty="0" err="1">
                <a:latin typeface="Comic Sans MS" panose="030F0702030302020204" pitchFamily="66" charset="0"/>
              </a:rPr>
              <a:t>різний</a:t>
            </a:r>
            <a:r>
              <a:rPr lang="ru-RU" sz="3000" dirty="0">
                <a:latin typeface="Comic Sans MS" panose="030F0702030302020204" pitchFamily="66" charset="0"/>
              </a:rPr>
              <a:t> час.</a:t>
            </a:r>
          </a:p>
          <a:p>
            <a:endParaRPr lang="ru-RU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906" y="1760923"/>
            <a:ext cx="2782367" cy="2020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906" y="4221088"/>
            <a:ext cx="2782367" cy="2092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77520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3096344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Comic Sans MS" panose="030F0702030302020204" pitchFamily="66" charset="0"/>
                <a:cs typeface="Arial" pitchFamily="34" charset="0"/>
              </a:rPr>
              <a:t>В </a:t>
            </a:r>
            <a:r>
              <a:rPr lang="ru-RU" dirty="0" err="1">
                <a:latin typeface="Comic Sans MS" panose="030F0702030302020204" pitchFamily="66" charset="0"/>
                <a:cs typeface="Arial" pitchFamily="34" charset="0"/>
              </a:rPr>
              <a:t>екосистемі</a:t>
            </a:r>
            <a:r>
              <a:rPr lang="ru-RU" dirty="0"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  <a:cs typeface="Arial" pitchFamily="34" charset="0"/>
              </a:rPr>
              <a:t>виявиться</a:t>
            </a:r>
            <a:r>
              <a:rPr lang="ru-RU" dirty="0"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ru-RU" b="1" dirty="0">
                <a:latin typeface="Comic Sans MS" panose="030F0702030302020204" pitchFamily="66" charset="0"/>
                <a:cs typeface="Arial" pitchFamily="34" charset="0"/>
              </a:rPr>
              <a:t>правило </a:t>
            </a:r>
            <a:r>
              <a:rPr lang="ru-RU" b="1" dirty="0" err="1">
                <a:latin typeface="Comic Sans MS" panose="030F0702030302020204" pitchFamily="66" charset="0"/>
                <a:cs typeface="Arial" pitchFamily="34" charset="0"/>
              </a:rPr>
              <a:t>обов’язкового</a:t>
            </a:r>
            <a:r>
              <a:rPr lang="ru-RU" b="1" dirty="0"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  <a:cs typeface="Arial" pitchFamily="34" charset="0"/>
              </a:rPr>
              <a:t>заповнення</a:t>
            </a:r>
            <a:r>
              <a:rPr lang="ru-RU" b="1" dirty="0"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  <a:cs typeface="Arial" pitchFamily="34" charset="0"/>
              </a:rPr>
              <a:t>екологічної</a:t>
            </a:r>
            <a:r>
              <a:rPr lang="ru-RU" b="1" dirty="0"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Comic Sans MS" panose="030F0702030302020204" pitchFamily="66" charset="0"/>
                <a:cs typeface="Arial" pitchFamily="34" charset="0"/>
              </a:rPr>
              <a:t>ніші</a:t>
            </a:r>
            <a:r>
              <a:rPr lang="ru-RU" b="1" dirty="0" smtClean="0">
                <a:latin typeface="Comic Sans MS" panose="030F0702030302020204" pitchFamily="66" charset="0"/>
                <a:cs typeface="Arial" pitchFamily="34" charset="0"/>
              </a:rPr>
              <a:t>: </a:t>
            </a:r>
            <a:r>
              <a:rPr lang="ru-RU" i="1" dirty="0" err="1" smtClean="0">
                <a:latin typeface="Comic Sans MS" panose="030F0702030302020204" pitchFamily="66" charset="0"/>
                <a:cs typeface="Arial" pitchFamily="34" charset="0"/>
              </a:rPr>
              <a:t>кожен</a:t>
            </a:r>
            <a:r>
              <a:rPr lang="ru-RU" i="1" dirty="0" smtClean="0"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ru-RU" i="1" dirty="0">
                <a:latin typeface="Comic Sans MS" panose="030F0702030302020204" pitchFamily="66" charset="0"/>
                <a:cs typeface="Arial" pitchFamily="34" charset="0"/>
              </a:rPr>
              <a:t>вид </a:t>
            </a:r>
            <a:r>
              <a:rPr lang="ru-RU" i="1" dirty="0" err="1">
                <a:latin typeface="Comic Sans MS" panose="030F0702030302020204" pitchFamily="66" charset="0"/>
                <a:cs typeface="Arial" pitchFamily="34" charset="0"/>
              </a:rPr>
              <a:t>характеризується</a:t>
            </a:r>
            <a:r>
              <a:rPr lang="ru-RU" i="1" dirty="0"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ru-RU" i="1" dirty="0" err="1">
                <a:latin typeface="Comic Sans MS" panose="030F0702030302020204" pitchFamily="66" charset="0"/>
                <a:cs typeface="Arial" pitchFamily="34" charset="0"/>
              </a:rPr>
              <a:t>певною</a:t>
            </a:r>
            <a:r>
              <a:rPr lang="ru-RU" i="1" dirty="0"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ru-RU" i="1" dirty="0" err="1">
                <a:latin typeface="Comic Sans MS" panose="030F0702030302020204" pitchFamily="66" charset="0"/>
                <a:cs typeface="Arial" pitchFamily="34" charset="0"/>
              </a:rPr>
              <a:t>екологічною</a:t>
            </a:r>
            <a:r>
              <a:rPr lang="ru-RU" i="1" dirty="0"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ru-RU" i="1" dirty="0" err="1">
                <a:latin typeface="Comic Sans MS" panose="030F0702030302020204" pitchFamily="66" charset="0"/>
                <a:cs typeface="Arial" pitchFamily="34" charset="0"/>
              </a:rPr>
              <a:t>нішею</a:t>
            </a:r>
            <a:r>
              <a:rPr lang="ru-RU" i="1" dirty="0">
                <a:latin typeface="Comic Sans MS" panose="030F0702030302020204" pitchFamily="66" charset="0"/>
                <a:cs typeface="Arial" pitchFamily="34" charset="0"/>
              </a:rPr>
              <a:t>, </a:t>
            </a:r>
            <a:r>
              <a:rPr lang="ru-RU" i="1" dirty="0" err="1">
                <a:latin typeface="Comic Sans MS" panose="030F0702030302020204" pitchFamily="66" charset="0"/>
                <a:cs typeface="Arial" pitchFamily="34" charset="0"/>
              </a:rPr>
              <a:t>усі</a:t>
            </a:r>
            <a:r>
              <a:rPr lang="ru-RU" i="1" dirty="0"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ru-RU" i="1" dirty="0" err="1">
                <a:latin typeface="Comic Sans MS" panose="030F0702030302020204" pitchFamily="66" charset="0"/>
                <a:cs typeface="Arial" pitchFamily="34" charset="0"/>
              </a:rPr>
              <a:t>екологічні</a:t>
            </a:r>
            <a:r>
              <a:rPr lang="ru-RU" i="1" dirty="0"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Comic Sans MS" panose="030F0702030302020204" pitchFamily="66" charset="0"/>
                <a:cs typeface="Arial" pitchFamily="34" charset="0"/>
              </a:rPr>
              <a:t>ніші</a:t>
            </a:r>
            <a:r>
              <a:rPr lang="ru-RU" i="1" dirty="0" smtClean="0"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ru-RU" i="1" dirty="0" err="1" smtClean="0">
                <a:latin typeface="Comic Sans MS" panose="030F0702030302020204" pitchFamily="66" charset="0"/>
                <a:cs typeface="Arial" pitchFamily="34" charset="0"/>
              </a:rPr>
              <a:t>екосистеми</a:t>
            </a:r>
            <a:r>
              <a:rPr lang="ru-RU" i="1" dirty="0" smtClean="0"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ru-RU" i="1" dirty="0" err="1">
                <a:latin typeface="Comic Sans MS" panose="030F0702030302020204" pitchFamily="66" charset="0"/>
                <a:cs typeface="Arial" pitchFamily="34" charset="0"/>
              </a:rPr>
              <a:t>є</a:t>
            </a:r>
            <a:r>
              <a:rPr lang="ru-RU" i="1" dirty="0"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ru-RU" i="1" dirty="0" err="1">
                <a:latin typeface="Comic Sans MS" panose="030F0702030302020204" pitchFamily="66" charset="0"/>
                <a:cs typeface="Arial" pitchFamily="34" charset="0"/>
              </a:rPr>
              <a:t>заповненими</a:t>
            </a:r>
            <a:r>
              <a:rPr lang="ru-RU" i="1" dirty="0">
                <a:latin typeface="Comic Sans MS" panose="030F0702030302020204" pitchFamily="66" charset="0"/>
                <a:cs typeface="Arial" pitchFamily="34" charset="0"/>
              </a:rPr>
              <a:t>.</a:t>
            </a:r>
          </a:p>
        </p:txBody>
      </p:sp>
      <p:pic>
        <p:nvPicPr>
          <p:cNvPr id="18434" name="Picture 2" descr="Картинки по запросу восклицательный зна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501008"/>
            <a:ext cx="2180928" cy="3239003"/>
          </a:xfrm>
          <a:prstGeom prst="rect">
            <a:avLst/>
          </a:prstGeom>
          <a:noFill/>
        </p:spPr>
      </p:pic>
      <p:pic>
        <p:nvPicPr>
          <p:cNvPr id="9218" name="Picture 2" descr="Екологічна ніша + заповнення екологічних ні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39" y="4077072"/>
            <a:ext cx="601688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21704"/>
            <a:ext cx="8229600" cy="980728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 err="1">
                <a:latin typeface="Comic Sans MS" panose="030F0702030302020204" pitchFamily="66" charset="0"/>
              </a:rPr>
              <a:t>Параметри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екологічної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ніші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1" y="1268760"/>
            <a:ext cx="8229600" cy="514241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Ширина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екологічної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ніші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–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відносний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 параметр,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який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оцінюють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 шляхом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порівняння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з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екологічною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нішею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інших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видів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.</a:t>
            </a:r>
          </a:p>
        </p:txBody>
      </p:sp>
      <p:pic>
        <p:nvPicPr>
          <p:cNvPr id="17409" name="Picture 1" descr="C:\Users\Елена\Documents\14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473" y="2780928"/>
            <a:ext cx="6597053" cy="340611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21704"/>
            <a:ext cx="8229600" cy="980728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 smtClean="0">
                <a:latin typeface="Comic Sans MS" panose="030F0702030302020204" pitchFamily="66" charset="0"/>
              </a:rPr>
              <a:t>Ширина </a:t>
            </a:r>
            <a:r>
              <a:rPr lang="ru-RU" b="1" dirty="0" err="1" smtClean="0">
                <a:latin typeface="Comic Sans MS" panose="030F0702030302020204" pitchFamily="66" charset="0"/>
              </a:rPr>
              <a:t>екологічної</a:t>
            </a:r>
            <a:r>
              <a:rPr lang="ru-RU" b="1" dirty="0" smtClean="0">
                <a:latin typeface="Comic Sans MS" panose="030F0702030302020204" pitchFamily="66" charset="0"/>
              </a:rPr>
              <a:t> </a:t>
            </a:r>
            <a:r>
              <a:rPr lang="ru-RU" b="1" dirty="0" err="1" smtClean="0">
                <a:latin typeface="Comic Sans MS" panose="030F0702030302020204" pitchFamily="66" charset="0"/>
              </a:rPr>
              <a:t>ніші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85915"/>
            <a:ext cx="8229600" cy="106296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err="1">
                <a:latin typeface="Comic Sans MS" panose="030F0702030302020204" pitchFamily="66" charset="0"/>
              </a:rPr>
              <a:t>Існують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види</a:t>
            </a:r>
            <a:r>
              <a:rPr lang="ru-RU" sz="2800" dirty="0">
                <a:latin typeface="Comic Sans MS" panose="030F0702030302020204" pitchFamily="66" charset="0"/>
              </a:rPr>
              <a:t> з широкими й </a:t>
            </a:r>
            <a:r>
              <a:rPr lang="ru-RU" sz="2800" dirty="0" err="1">
                <a:latin typeface="Comic Sans MS" panose="030F0702030302020204" pitchFamily="66" charset="0"/>
              </a:rPr>
              <a:t>вузькими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екологічними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нішами</a:t>
            </a:r>
            <a:r>
              <a:rPr lang="ru-RU" sz="2800" dirty="0">
                <a:latin typeface="Comic Sans MS" panose="030F0702030302020204" pitchFamily="66" charset="0"/>
              </a:rPr>
              <a:t>. </a:t>
            </a:r>
            <a:endParaRPr lang="ru-RU" sz="2800" dirty="0" smtClean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ru-RU" sz="2800" dirty="0" smtClean="0">
              <a:latin typeface="Comic Sans MS" panose="030F0702030302020204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16016" y="4369866"/>
            <a:ext cx="4211960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Comic Sans MS" panose="030F0702030302020204" pitchFamily="66" charset="0"/>
              </a:rPr>
              <a:t>Сумчастий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ссавець</a:t>
            </a:r>
            <a:r>
              <a:rPr lang="ru-RU" sz="2000" dirty="0">
                <a:latin typeface="Comic Sans MS" panose="030F0702030302020204" pitchFamily="66" charset="0"/>
              </a:rPr>
              <a:t> коала </a:t>
            </a:r>
            <a:r>
              <a:rPr lang="ru-RU" sz="2000" dirty="0" err="1">
                <a:latin typeface="Comic Sans MS" panose="030F0702030302020204" pitchFamily="66" charset="0"/>
              </a:rPr>
              <a:t>харчується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лише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листям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п'яти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видів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евкаліптів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  <a:r>
              <a:rPr lang="ru-RU" sz="2000" dirty="0" err="1">
                <a:latin typeface="Comic Sans MS" panose="030F0702030302020204" pitchFamily="66" charset="0"/>
              </a:rPr>
              <a:t>що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ростуть</a:t>
            </a:r>
            <a:r>
              <a:rPr lang="ru-RU" sz="2000" dirty="0">
                <a:latin typeface="Comic Sans MS" panose="030F0702030302020204" pitchFamily="66" charset="0"/>
              </a:rPr>
              <a:t> в </a:t>
            </a:r>
            <a:r>
              <a:rPr lang="ru-RU" sz="2000" dirty="0" err="1">
                <a:latin typeface="Comic Sans MS" panose="030F0702030302020204" pitchFamily="66" charset="0"/>
              </a:rPr>
              <a:t>Австралії</a:t>
            </a:r>
            <a:r>
              <a:rPr lang="ru-RU" sz="2000" dirty="0">
                <a:latin typeface="Comic Sans MS" panose="030F0702030302020204" pitchFamily="66" charset="0"/>
              </a:rPr>
              <a:t>. </a:t>
            </a:r>
            <a:r>
              <a:rPr lang="ru-RU" sz="2000" dirty="0" err="1">
                <a:latin typeface="Comic Sans MS" panose="030F0702030302020204" pitchFamily="66" charset="0"/>
              </a:rPr>
              <a:t>Цей</a:t>
            </a:r>
            <a:r>
              <a:rPr lang="ru-RU" sz="2000" dirty="0">
                <a:latin typeface="Comic Sans MS" panose="030F0702030302020204" pitchFamily="66" charset="0"/>
              </a:rPr>
              <a:t> вид </a:t>
            </a:r>
            <a:r>
              <a:rPr lang="ru-RU" sz="2000" dirty="0" err="1">
                <a:latin typeface="Comic Sans MS" panose="030F0702030302020204" pitchFamily="66" charset="0"/>
              </a:rPr>
              <a:t>має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дуже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вузьку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харчову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нішу</a:t>
            </a:r>
            <a:r>
              <a:rPr lang="ru-RU" sz="2000" dirty="0">
                <a:latin typeface="Comic Sans MS" panose="030F0702030302020204" pitchFamily="66" charset="0"/>
              </a:rPr>
              <a:t>, яка </a:t>
            </a:r>
            <a:r>
              <a:rPr lang="ru-RU" sz="2000" dirty="0" err="1">
                <a:latin typeface="Comic Sans MS" panose="030F0702030302020204" pitchFamily="66" charset="0"/>
              </a:rPr>
              <a:t>обмежує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його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географічне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поширення</a:t>
            </a:r>
            <a:r>
              <a:rPr lang="ru-RU" sz="2000" dirty="0">
                <a:latin typeface="Comic Sans MS" panose="030F0702030302020204" pitchFamily="66" charset="0"/>
              </a:rPr>
              <a:t>.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2532363"/>
            <a:ext cx="4572000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ru-RU" sz="2000" dirty="0" err="1">
                <a:latin typeface="Comic Sans MS" panose="030F0702030302020204" pitchFamily="66" charset="0"/>
              </a:rPr>
              <a:t>Сірий</a:t>
            </a:r>
            <a:r>
              <a:rPr lang="ru-RU" sz="2000" dirty="0">
                <a:latin typeface="Comic Sans MS" panose="030F0702030302020204" pitchFamily="66" charset="0"/>
              </a:rPr>
              <a:t> щур </a:t>
            </a:r>
            <a:r>
              <a:rPr lang="ru-RU" sz="2000" dirty="0" err="1">
                <a:latin typeface="Comic Sans MS" panose="030F0702030302020204" pitchFamily="66" charset="0"/>
              </a:rPr>
              <a:t>займає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широку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трофічну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нішу</a:t>
            </a:r>
            <a:r>
              <a:rPr lang="ru-RU" sz="2000" dirty="0">
                <a:latin typeface="Comic Sans MS" panose="030F0702030302020204" pitchFamily="66" charset="0"/>
              </a:rPr>
              <a:t>: </a:t>
            </a:r>
            <a:r>
              <a:rPr lang="ru-RU" sz="2000" dirty="0" err="1">
                <a:latin typeface="Comic Sans MS" panose="030F0702030302020204" pitchFamily="66" charset="0"/>
              </a:rPr>
              <a:t>він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усеїдний</a:t>
            </a:r>
            <a:r>
              <a:rPr lang="ru-RU" sz="2000" dirty="0">
                <a:latin typeface="Comic Sans MS" panose="030F0702030302020204" pitchFamily="66" charset="0"/>
              </a:rPr>
              <a:t>, </a:t>
            </a:r>
            <a:r>
              <a:rPr lang="ru-RU" sz="2000" dirty="0" err="1">
                <a:latin typeface="Comic Sans MS" panose="030F0702030302020204" pitchFamily="66" charset="0"/>
              </a:rPr>
              <a:t>харчується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різноманітними</a:t>
            </a:r>
            <a:r>
              <a:rPr lang="ru-RU" sz="2000" dirty="0">
                <a:latin typeface="Comic Sans MS" panose="030F0702030302020204" pitchFamily="66" charset="0"/>
              </a:rPr>
              <a:t> кормами як </a:t>
            </a:r>
            <a:r>
              <a:rPr lang="ru-RU" sz="2000" dirty="0" err="1">
                <a:latin typeface="Comic Sans MS" panose="030F0702030302020204" pitchFamily="66" charset="0"/>
              </a:rPr>
              <a:t>рослинного</a:t>
            </a:r>
            <a:r>
              <a:rPr lang="ru-RU" sz="2000" dirty="0">
                <a:latin typeface="Comic Sans MS" panose="030F0702030302020204" pitchFamily="66" charset="0"/>
              </a:rPr>
              <a:t>, так і </a:t>
            </a:r>
            <a:r>
              <a:rPr lang="ru-RU" sz="2000" dirty="0" err="1">
                <a:latin typeface="Comic Sans MS" panose="030F0702030302020204" pitchFamily="66" charset="0"/>
              </a:rPr>
              <a:t>тваринного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походження</a:t>
            </a:r>
            <a:r>
              <a:rPr lang="ru-RU" sz="2000" dirty="0">
                <a:latin typeface="Comic Sans MS" panose="030F0702030302020204" pitchFamily="66" charset="0"/>
              </a:rPr>
              <a:t>.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18157"/>
            <a:ext cx="2858212" cy="152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Коала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62350"/>
            <a:ext cx="2776533" cy="277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619454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21704"/>
            <a:ext cx="8229600" cy="980728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 err="1">
                <a:latin typeface="Comic Sans MS" panose="030F0702030302020204" pitchFamily="66" charset="0"/>
              </a:rPr>
              <a:t>Параметри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екологічної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ніші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1" y="1268760"/>
            <a:ext cx="8229600" cy="514241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i="1" dirty="0" err="1" smtClean="0">
                <a:latin typeface="Comic Sans MS" panose="030F0702030302020204" pitchFamily="66" charset="0"/>
                <a:cs typeface="Arial" pitchFamily="34" charset="0"/>
              </a:rPr>
              <a:t>Використання</a:t>
            </a:r>
            <a:r>
              <a:rPr lang="ru-RU" sz="2800" i="1" dirty="0" smtClean="0"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ru-RU" sz="2800" i="1" dirty="0" err="1">
                <a:latin typeface="Comic Sans MS" panose="030F0702030302020204" pitchFamily="66" charset="0"/>
                <a:cs typeface="Arial" pitchFamily="34" charset="0"/>
              </a:rPr>
              <a:t>різними</a:t>
            </a:r>
            <a:r>
              <a:rPr lang="ru-RU" sz="2800" i="1" dirty="0">
                <a:latin typeface="Comic Sans MS" panose="030F0702030302020204" pitchFamily="66" charset="0"/>
                <a:cs typeface="Arial" pitchFamily="34" charset="0"/>
              </a:rPr>
              <a:t> видами за </a:t>
            </a:r>
            <a:r>
              <a:rPr lang="ru-RU" sz="2800" i="1" dirty="0" err="1">
                <a:latin typeface="Comic Sans MS" panose="030F0702030302020204" pitchFamily="66" charset="0"/>
                <a:cs typeface="Arial" pitchFamily="34" charset="0"/>
              </a:rPr>
              <a:t>сумісного</a:t>
            </a:r>
            <a:r>
              <a:rPr lang="ru-RU" sz="2800" i="1" dirty="0"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ru-RU" sz="2800" i="1" dirty="0" err="1">
                <a:latin typeface="Comic Sans MS" panose="030F0702030302020204" pitchFamily="66" charset="0"/>
                <a:cs typeface="Arial" pitchFamily="34" charset="0"/>
              </a:rPr>
              <a:t>існування</a:t>
            </a:r>
            <a:r>
              <a:rPr lang="ru-RU" sz="2800" i="1" dirty="0">
                <a:latin typeface="Comic Sans MS" panose="030F0702030302020204" pitchFamily="66" charset="0"/>
                <a:cs typeface="Arial" pitchFamily="34" charset="0"/>
              </a:rPr>
              <a:t> тих самих </a:t>
            </a:r>
            <a:r>
              <a:rPr lang="ru-RU" sz="2800" i="1" dirty="0" err="1">
                <a:latin typeface="Comic Sans MS" panose="030F0702030302020204" pitchFamily="66" charset="0"/>
                <a:cs typeface="Arial" pitchFamily="34" charset="0"/>
              </a:rPr>
              <a:t>ресурсів</a:t>
            </a:r>
            <a:r>
              <a:rPr lang="ru-RU" sz="2800" i="1" dirty="0">
                <a:latin typeface="Comic Sans MS" panose="030F0702030302020204" pitchFamily="66" charset="0"/>
                <a:cs typeface="Arial" pitchFamily="34" charset="0"/>
              </a:rPr>
              <a:t> є параметром </a:t>
            </a:r>
            <a:r>
              <a:rPr lang="ru-RU" sz="2800" i="1" dirty="0" err="1">
                <a:latin typeface="Comic Sans MS" panose="030F0702030302020204" pitchFamily="66" charset="0"/>
                <a:cs typeface="Arial" pitchFamily="34" charset="0"/>
              </a:rPr>
              <a:t>екологічної</a:t>
            </a:r>
            <a:r>
              <a:rPr lang="ru-RU" sz="2800" i="1" dirty="0"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ru-RU" sz="2800" i="1" dirty="0" err="1">
                <a:latin typeface="Comic Sans MS" panose="030F0702030302020204" pitchFamily="66" charset="0"/>
                <a:cs typeface="Arial" pitchFamily="34" charset="0"/>
              </a:rPr>
              <a:t>ніші</a:t>
            </a:r>
            <a:r>
              <a:rPr lang="ru-RU" sz="2800" i="1" dirty="0">
                <a:latin typeface="Comic Sans MS" panose="030F0702030302020204" pitchFamily="66" charset="0"/>
                <a:cs typeface="Arial" pitchFamily="34" charset="0"/>
              </a:rPr>
              <a:t>, </a:t>
            </a:r>
            <a:r>
              <a:rPr lang="ru-RU" sz="2800" i="1" dirty="0" err="1">
                <a:latin typeface="Comic Sans MS" panose="030F0702030302020204" pitchFamily="66" charset="0"/>
                <a:cs typeface="Arial" pitchFamily="34" charset="0"/>
              </a:rPr>
              <a:t>який</a:t>
            </a:r>
            <a:r>
              <a:rPr lang="ru-RU" sz="2800" i="1" dirty="0"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ru-RU" sz="2800" i="1" dirty="0" err="1">
                <a:latin typeface="Comic Sans MS" panose="030F0702030302020204" pitchFamily="66" charset="0"/>
                <a:cs typeface="Arial" pitchFamily="34" charset="0"/>
              </a:rPr>
              <a:t>називають</a:t>
            </a:r>
            <a:r>
              <a:rPr lang="ru-RU" sz="2800" i="1" dirty="0"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ru-RU" sz="2800" b="1" i="1" dirty="0" err="1">
                <a:latin typeface="Comic Sans MS" panose="030F0702030302020204" pitchFamily="66" charset="0"/>
                <a:cs typeface="Arial" pitchFamily="34" charset="0"/>
              </a:rPr>
              <a:t>перекривання</a:t>
            </a:r>
            <a:r>
              <a:rPr lang="ru-RU" sz="2800" b="1" i="1" dirty="0"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ru-RU" sz="2800" b="1" i="1" dirty="0" err="1">
                <a:latin typeface="Comic Sans MS" panose="030F0702030302020204" pitchFamily="66" charset="0"/>
                <a:cs typeface="Arial" pitchFamily="34" charset="0"/>
              </a:rPr>
              <a:t>екологічної</a:t>
            </a:r>
            <a:r>
              <a:rPr lang="ru-RU" sz="2800" b="1" i="1" dirty="0"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ru-RU" sz="2800" b="1" i="1" dirty="0" err="1">
                <a:latin typeface="Comic Sans MS" panose="030F0702030302020204" pitchFamily="66" charset="0"/>
                <a:cs typeface="Arial" pitchFamily="34" charset="0"/>
              </a:rPr>
              <a:t>ніші</a:t>
            </a:r>
            <a:r>
              <a:rPr lang="ru-RU" sz="2800" b="1" i="1" dirty="0">
                <a:latin typeface="Comic Sans MS" panose="030F0702030302020204" pitchFamily="66" charset="0"/>
                <a:cs typeface="Arial" pitchFamily="34" charset="0"/>
              </a:rPr>
              <a:t>.</a:t>
            </a:r>
            <a:endParaRPr lang="ru-RU" sz="2800" i="1" dirty="0">
              <a:latin typeface="Comic Sans MS" panose="030F0702030302020204" pitchFamily="66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12976"/>
            <a:ext cx="7237549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635352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14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Ступінь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адаптації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двох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видів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залежно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від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перекривання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екологічної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ніші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Елена\Documents\114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055" y="1285140"/>
            <a:ext cx="9014945" cy="55728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83264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i="1" dirty="0">
                <a:latin typeface="Comic Sans MS" panose="030F0702030302020204" pitchFamily="66" charset="0"/>
              </a:rPr>
              <a:t>Два </a:t>
            </a:r>
            <a:r>
              <a:rPr lang="ru-RU" i="1" dirty="0" err="1">
                <a:latin typeface="Comic Sans MS" panose="030F0702030302020204" pitchFamily="66" charset="0"/>
              </a:rPr>
              <a:t>види</a:t>
            </a:r>
            <a:r>
              <a:rPr lang="ru-RU" i="1" dirty="0">
                <a:latin typeface="Comic Sans MS" panose="030F0702030302020204" pitchFamily="66" charset="0"/>
              </a:rPr>
              <a:t> з </a:t>
            </a:r>
            <a:r>
              <a:rPr lang="ru-RU" i="1" dirty="0" err="1">
                <a:latin typeface="Comic Sans MS" panose="030F0702030302020204" pitchFamily="66" charset="0"/>
              </a:rPr>
              <a:t>однаковими</a:t>
            </a:r>
            <a:r>
              <a:rPr lang="ru-RU" i="1" dirty="0">
                <a:latin typeface="Comic Sans MS" panose="030F0702030302020204" pitchFamily="66" charset="0"/>
              </a:rPr>
              <a:t> потребами </a:t>
            </a:r>
            <a:r>
              <a:rPr lang="ru-RU" i="1" dirty="0" smtClean="0">
                <a:latin typeface="Comic Sans MS" panose="030F0702030302020204" pitchFamily="66" charset="0"/>
              </a:rPr>
              <a:t>НЕ</a:t>
            </a:r>
            <a:r>
              <a:rPr lang="ru-RU" i="1" dirty="0" smtClean="0">
                <a:latin typeface="Comic Sans MS" panose="030F0702030302020204" pitchFamily="66" charset="0"/>
              </a:rPr>
              <a:t> </a:t>
            </a:r>
            <a:r>
              <a:rPr lang="ru-RU" i="1" dirty="0" err="1">
                <a:latin typeface="Comic Sans MS" panose="030F0702030302020204" pitchFamily="66" charset="0"/>
              </a:rPr>
              <a:t>можуть</a:t>
            </a:r>
            <a:r>
              <a:rPr lang="ru-RU" i="1" dirty="0">
                <a:latin typeface="Comic Sans MS" panose="030F0702030302020204" pitchFamily="66" charset="0"/>
              </a:rPr>
              <a:t> </a:t>
            </a:r>
            <a:r>
              <a:rPr lang="ru-RU" i="1" dirty="0" err="1">
                <a:latin typeface="Comic Sans MS" panose="030F0702030302020204" pitchFamily="66" charset="0"/>
              </a:rPr>
              <a:t>існувати</a:t>
            </a:r>
            <a:r>
              <a:rPr lang="ru-RU" i="1" dirty="0">
                <a:latin typeface="Comic Sans MS" panose="030F0702030302020204" pitchFamily="66" charset="0"/>
              </a:rPr>
              <a:t> разом, один з </a:t>
            </a:r>
            <a:r>
              <a:rPr lang="ru-RU" i="1" dirty="0" smtClean="0">
                <a:latin typeface="Comic Sans MS" panose="030F0702030302020204" pitchFamily="66" charset="0"/>
              </a:rPr>
              <a:t>них через </a:t>
            </a:r>
            <a:r>
              <a:rPr lang="ru-RU" i="1" dirty="0" err="1">
                <a:latin typeface="Comic Sans MS" panose="030F0702030302020204" pitchFamily="66" charset="0"/>
              </a:rPr>
              <a:t>деякий</a:t>
            </a:r>
            <a:r>
              <a:rPr lang="ru-RU" i="1" dirty="0">
                <a:latin typeface="Comic Sans MS" panose="030F0702030302020204" pitchFamily="66" charset="0"/>
              </a:rPr>
              <a:t> час </a:t>
            </a:r>
            <a:r>
              <a:rPr lang="ru-RU" i="1" dirty="0" err="1">
                <a:latin typeface="Comic Sans MS" panose="030F0702030302020204" pitchFamily="66" charset="0"/>
              </a:rPr>
              <a:t>обов’язково</a:t>
            </a:r>
            <a:r>
              <a:rPr lang="ru-RU" i="1" dirty="0">
                <a:latin typeface="Comic Sans MS" panose="030F0702030302020204" pitchFamily="66" charset="0"/>
              </a:rPr>
              <a:t> </a:t>
            </a:r>
            <a:r>
              <a:rPr lang="ru-RU" i="1" dirty="0" err="1">
                <a:latin typeface="Comic Sans MS" panose="030F0702030302020204" pitchFamily="66" charset="0"/>
              </a:rPr>
              <a:t>витіснить</a:t>
            </a:r>
            <a:r>
              <a:rPr lang="ru-RU" i="1" dirty="0">
                <a:latin typeface="Comic Sans MS" panose="030F0702030302020204" pitchFamily="66" charset="0"/>
              </a:rPr>
              <a:t> </a:t>
            </a:r>
            <a:r>
              <a:rPr lang="ru-RU" i="1" dirty="0" err="1">
                <a:latin typeface="Comic Sans MS" panose="030F0702030302020204" pitchFamily="66" charset="0"/>
              </a:rPr>
              <a:t>інший</a:t>
            </a:r>
            <a:r>
              <a:rPr lang="ru-RU" i="1" dirty="0">
                <a:latin typeface="Comic Sans MS" panose="030F0702030302020204" pitchFamily="66" charset="0"/>
              </a:rPr>
              <a:t>. </a:t>
            </a:r>
            <a:endParaRPr lang="ru-RU" i="1" dirty="0" smtClean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ru-RU" i="1" dirty="0" err="1" smtClean="0">
                <a:latin typeface="Comic Sans MS" panose="030F0702030302020204" pitchFamily="66" charset="0"/>
              </a:rPr>
              <a:t>Ця</a:t>
            </a:r>
            <a:r>
              <a:rPr lang="ru-RU" i="1" dirty="0" smtClean="0">
                <a:latin typeface="Comic Sans MS" panose="030F0702030302020204" pitchFamily="66" charset="0"/>
              </a:rPr>
              <a:t> </a:t>
            </a:r>
            <a:r>
              <a:rPr lang="ru-RU" i="1" dirty="0" err="1">
                <a:latin typeface="Comic Sans MS" panose="030F0702030302020204" pitchFamily="66" charset="0"/>
              </a:rPr>
              <a:t>закономірність</a:t>
            </a:r>
            <a:r>
              <a:rPr lang="ru-RU" i="1" dirty="0">
                <a:latin typeface="Comic Sans MS" panose="030F0702030302020204" pitchFamily="66" charset="0"/>
              </a:rPr>
              <a:t> </a:t>
            </a:r>
            <a:r>
              <a:rPr lang="ru-RU" i="1" dirty="0" err="1">
                <a:latin typeface="Comic Sans MS" panose="030F0702030302020204" pitchFamily="66" charset="0"/>
              </a:rPr>
              <a:t>відома</a:t>
            </a:r>
            <a:r>
              <a:rPr lang="ru-RU" i="1" dirty="0">
                <a:latin typeface="Comic Sans MS" panose="030F0702030302020204" pitchFamily="66" charset="0"/>
              </a:rPr>
              <a:t> </a:t>
            </a:r>
            <a:r>
              <a:rPr lang="ru-RU" i="1" dirty="0" err="1" smtClean="0">
                <a:latin typeface="Comic Sans MS" panose="030F0702030302020204" pitchFamily="66" charset="0"/>
              </a:rPr>
              <a:t>під</a:t>
            </a:r>
            <a:r>
              <a:rPr lang="ru-RU" i="1" dirty="0" smtClean="0">
                <a:latin typeface="Comic Sans MS" panose="030F0702030302020204" pitchFamily="66" charset="0"/>
              </a:rPr>
              <a:t> </a:t>
            </a:r>
            <a:r>
              <a:rPr lang="ru-RU" i="1" dirty="0" err="1" smtClean="0">
                <a:latin typeface="Comic Sans MS" panose="030F0702030302020204" pitchFamily="66" charset="0"/>
              </a:rPr>
              <a:t>назвою</a:t>
            </a:r>
            <a:r>
              <a:rPr lang="ru-RU" i="1" dirty="0" smtClean="0">
                <a:latin typeface="Comic Sans MS" panose="030F0702030302020204" pitchFamily="66" charset="0"/>
              </a:rPr>
              <a:t> </a:t>
            </a:r>
            <a:r>
              <a:rPr lang="ru-RU" i="1" u="sng" dirty="0">
                <a:latin typeface="Comic Sans MS" panose="030F0702030302020204" pitchFamily="66" charset="0"/>
              </a:rPr>
              <a:t>принципу </a:t>
            </a:r>
            <a:r>
              <a:rPr lang="ru-RU" i="1" u="sng" dirty="0" err="1">
                <a:latin typeface="Comic Sans MS" panose="030F0702030302020204" pitchFamily="66" charset="0"/>
              </a:rPr>
              <a:t>Гаузе</a:t>
            </a:r>
            <a:r>
              <a:rPr lang="ru-RU" i="1" dirty="0">
                <a:latin typeface="Comic Sans MS" panose="030F0702030302020204" pitchFamily="66" charset="0"/>
              </a:rPr>
              <a:t>, </a:t>
            </a:r>
            <a:r>
              <a:rPr lang="ru-RU" i="1" dirty="0" err="1">
                <a:latin typeface="Comic Sans MS" panose="030F0702030302020204" pitchFamily="66" charset="0"/>
              </a:rPr>
              <a:t>або</a:t>
            </a:r>
            <a:r>
              <a:rPr lang="ru-RU" i="1" dirty="0">
                <a:latin typeface="Comic Sans MS" panose="030F0702030302020204" pitchFamily="66" charset="0"/>
              </a:rPr>
              <a:t> принципу конкурентного </a:t>
            </a:r>
            <a:r>
              <a:rPr lang="ru-RU" i="1" dirty="0" err="1">
                <a:latin typeface="Comic Sans MS" panose="030F0702030302020204" pitchFamily="66" charset="0"/>
              </a:rPr>
              <a:t>витіснення</a:t>
            </a:r>
            <a:r>
              <a:rPr lang="ru-RU" i="1" dirty="0">
                <a:latin typeface="Comic Sans MS" panose="030F0702030302020204" pitchFamily="66" charset="0"/>
              </a:rPr>
              <a:t>. </a:t>
            </a:r>
            <a:r>
              <a:rPr lang="ru-RU" i="1" dirty="0" err="1" smtClean="0">
                <a:latin typeface="Comic Sans MS" panose="030F0702030302020204" pitchFamily="66" charset="0"/>
              </a:rPr>
              <a:t>Використовуючи</a:t>
            </a:r>
            <a:r>
              <a:rPr lang="ru-RU" i="1" dirty="0" smtClean="0">
                <a:latin typeface="Comic Sans MS" panose="030F0702030302020204" pitchFamily="66" charset="0"/>
              </a:rPr>
              <a:t> </a:t>
            </a:r>
            <a:r>
              <a:rPr lang="ru-RU" i="1" dirty="0" err="1">
                <a:latin typeface="Comic Sans MS" panose="030F0702030302020204" pitchFamily="66" charset="0"/>
              </a:rPr>
              <a:t>поняття</a:t>
            </a:r>
            <a:r>
              <a:rPr lang="ru-RU" i="1" dirty="0">
                <a:latin typeface="Comic Sans MS" panose="030F0702030302020204" pitchFamily="66" charset="0"/>
              </a:rPr>
              <a:t> </a:t>
            </a:r>
            <a:r>
              <a:rPr lang="ru-RU" i="1" dirty="0" err="1">
                <a:latin typeface="Comic Sans MS" panose="030F0702030302020204" pitchFamily="66" charset="0"/>
              </a:rPr>
              <a:t>екологічної</a:t>
            </a:r>
            <a:r>
              <a:rPr lang="ru-RU" i="1" dirty="0">
                <a:latin typeface="Comic Sans MS" panose="030F0702030302020204" pitchFamily="66" charset="0"/>
              </a:rPr>
              <a:t> </a:t>
            </a:r>
            <a:r>
              <a:rPr lang="ru-RU" i="1" dirty="0" err="1">
                <a:latin typeface="Comic Sans MS" panose="030F0702030302020204" pitchFamily="66" charset="0"/>
              </a:rPr>
              <a:t>ніші</a:t>
            </a:r>
            <a:r>
              <a:rPr lang="ru-RU" i="1" dirty="0">
                <a:latin typeface="Comic Sans MS" panose="030F0702030302020204" pitchFamily="66" charset="0"/>
              </a:rPr>
              <a:t>, </a:t>
            </a:r>
            <a:r>
              <a:rPr lang="ru-RU" i="1" dirty="0" err="1">
                <a:latin typeface="Comic Sans MS" panose="030F0702030302020204" pitchFamily="66" charset="0"/>
              </a:rPr>
              <a:t>цей</a:t>
            </a:r>
            <a:r>
              <a:rPr lang="ru-RU" i="1" dirty="0">
                <a:latin typeface="Comic Sans MS" panose="030F0702030302020204" pitchFamily="66" charset="0"/>
              </a:rPr>
              <a:t> принцип </a:t>
            </a:r>
            <a:r>
              <a:rPr lang="ru-RU" i="1" dirty="0" err="1">
                <a:latin typeface="Comic Sans MS" panose="030F0702030302020204" pitchFamily="66" charset="0"/>
              </a:rPr>
              <a:t>можна</a:t>
            </a:r>
            <a:r>
              <a:rPr lang="ru-RU" i="1" dirty="0">
                <a:latin typeface="Comic Sans MS" panose="030F0702030302020204" pitchFamily="66" charset="0"/>
              </a:rPr>
              <a:t> </a:t>
            </a:r>
            <a:r>
              <a:rPr lang="ru-RU" i="1" dirty="0" err="1">
                <a:latin typeface="Comic Sans MS" panose="030F0702030302020204" pitchFamily="66" charset="0"/>
              </a:rPr>
              <a:t>сформулювати</a:t>
            </a:r>
            <a:r>
              <a:rPr lang="ru-RU" i="1" dirty="0">
                <a:latin typeface="Comic Sans MS" panose="030F0702030302020204" pitchFamily="66" charset="0"/>
              </a:rPr>
              <a:t> так: </a:t>
            </a:r>
            <a:r>
              <a:rPr lang="ru-RU" i="1" u="sng" dirty="0" smtClean="0">
                <a:latin typeface="Comic Sans MS" panose="030F0702030302020204" pitchFamily="66" charset="0"/>
              </a:rPr>
              <a:t>в </a:t>
            </a:r>
            <a:r>
              <a:rPr lang="ru-RU" i="1" u="sng" dirty="0" err="1" smtClean="0">
                <a:latin typeface="Comic Sans MS" panose="030F0702030302020204" pitchFamily="66" charset="0"/>
              </a:rPr>
              <a:t>тій</a:t>
            </a:r>
            <a:r>
              <a:rPr lang="ru-RU" i="1" u="sng" dirty="0" smtClean="0">
                <a:latin typeface="Comic Sans MS" panose="030F0702030302020204" pitchFamily="66" charset="0"/>
              </a:rPr>
              <a:t> </a:t>
            </a:r>
            <a:r>
              <a:rPr lang="ru-RU" i="1" u="sng" dirty="0" err="1">
                <a:latin typeface="Comic Sans MS" panose="030F0702030302020204" pitchFamily="66" charset="0"/>
              </a:rPr>
              <a:t>самій</a:t>
            </a:r>
            <a:r>
              <a:rPr lang="ru-RU" i="1" u="sng" dirty="0">
                <a:latin typeface="Comic Sans MS" panose="030F0702030302020204" pitchFamily="66" charset="0"/>
              </a:rPr>
              <a:t> </a:t>
            </a:r>
            <a:r>
              <a:rPr lang="ru-RU" i="1" u="sng" dirty="0" err="1">
                <a:latin typeface="Comic Sans MS" panose="030F0702030302020204" pitchFamily="66" charset="0"/>
              </a:rPr>
              <a:t>екосистемі</a:t>
            </a:r>
            <a:r>
              <a:rPr lang="ru-RU" i="1" u="sng" dirty="0">
                <a:latin typeface="Comic Sans MS" panose="030F0702030302020204" pitchFamily="66" charset="0"/>
              </a:rPr>
              <a:t> два </a:t>
            </a:r>
            <a:r>
              <a:rPr lang="ru-RU" i="1" u="sng" dirty="0" err="1">
                <a:latin typeface="Comic Sans MS" panose="030F0702030302020204" pitchFamily="66" charset="0"/>
              </a:rPr>
              <a:t>види</a:t>
            </a:r>
            <a:r>
              <a:rPr lang="ru-RU" i="1" u="sng" dirty="0">
                <a:latin typeface="Comic Sans MS" panose="030F0702030302020204" pitchFamily="66" charset="0"/>
              </a:rPr>
              <a:t> не </a:t>
            </a:r>
            <a:r>
              <a:rPr lang="ru-RU" i="1" u="sng" dirty="0" err="1">
                <a:latin typeface="Comic Sans MS" panose="030F0702030302020204" pitchFamily="66" charset="0"/>
              </a:rPr>
              <a:t>можуть</a:t>
            </a:r>
            <a:r>
              <a:rPr lang="ru-RU" i="1" u="sng" dirty="0">
                <a:latin typeface="Comic Sans MS" panose="030F0702030302020204" pitchFamily="66" charset="0"/>
              </a:rPr>
              <a:t> </a:t>
            </a:r>
            <a:r>
              <a:rPr lang="ru-RU" i="1" u="sng" dirty="0" err="1">
                <a:latin typeface="Comic Sans MS" panose="030F0702030302020204" pitchFamily="66" charset="0"/>
              </a:rPr>
              <a:t>займати</a:t>
            </a:r>
            <a:r>
              <a:rPr lang="ru-RU" i="1" u="sng" dirty="0">
                <a:latin typeface="Comic Sans MS" panose="030F0702030302020204" pitchFamily="66" charset="0"/>
              </a:rPr>
              <a:t> одну </a:t>
            </a:r>
            <a:r>
              <a:rPr lang="ru-RU" i="1" u="sng" dirty="0" err="1">
                <a:latin typeface="Comic Sans MS" panose="030F0702030302020204" pitchFamily="66" charset="0"/>
              </a:rPr>
              <a:t>й</a:t>
            </a:r>
            <a:r>
              <a:rPr lang="ru-RU" i="1" u="sng" dirty="0">
                <a:latin typeface="Comic Sans MS" panose="030F0702030302020204" pitchFamily="66" charset="0"/>
              </a:rPr>
              <a:t> ту ж </a:t>
            </a:r>
            <a:r>
              <a:rPr lang="ru-RU" i="1" u="sng" dirty="0" err="1">
                <a:latin typeface="Comic Sans MS" panose="030F0702030302020204" pitchFamily="66" charset="0"/>
              </a:rPr>
              <a:t>екологічну</a:t>
            </a:r>
            <a:r>
              <a:rPr lang="ru-RU" i="1" u="sng" dirty="0">
                <a:latin typeface="Comic Sans MS" panose="030F0702030302020204" pitchFamily="66" charset="0"/>
              </a:rPr>
              <a:t> </a:t>
            </a:r>
            <a:r>
              <a:rPr lang="ru-RU" i="1" u="sng" dirty="0" err="1">
                <a:latin typeface="Comic Sans MS" panose="030F0702030302020204" pitchFamily="66" charset="0"/>
              </a:rPr>
              <a:t>нішу</a:t>
            </a:r>
            <a:r>
              <a:rPr lang="ru-RU" i="1" u="sng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4" name="Picture 2" descr="Картинки по запросу восклицательный зна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485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792214">
            <a:off x="7851980" y="5481689"/>
            <a:ext cx="1146954" cy="17033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259228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Екологічна</a:t>
            </a:r>
            <a:r>
              <a:rPr lang="ru-RU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ніша</a:t>
            </a:r>
            <a:r>
              <a:rPr lang="ru-RU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b="1" i="1" dirty="0" smtClean="0">
                <a:latin typeface="Comic Sans MS" panose="030F0702030302020204" pitchFamily="66" charset="0"/>
              </a:rPr>
              <a:t>- </a:t>
            </a:r>
            <a:r>
              <a:rPr lang="ru-RU" i="1" dirty="0" smtClean="0">
                <a:latin typeface="Comic Sans MS" panose="030F0702030302020204" pitchFamily="66" charset="0"/>
              </a:rPr>
              <a:t> </a:t>
            </a:r>
            <a:r>
              <a:rPr lang="ru-RU" i="1" dirty="0" err="1" smtClean="0">
                <a:latin typeface="Comic Sans MS" panose="030F0702030302020204" pitchFamily="66" charset="0"/>
              </a:rPr>
              <a:t>це</a:t>
            </a:r>
            <a:r>
              <a:rPr lang="ru-RU" i="1" dirty="0" smtClean="0">
                <a:latin typeface="Comic Sans MS" panose="030F0702030302020204" pitchFamily="66" charset="0"/>
              </a:rPr>
              <a:t> </a:t>
            </a:r>
            <a:r>
              <a:rPr lang="ru-RU" i="1" dirty="0" err="1">
                <a:latin typeface="Comic Sans MS" panose="030F0702030302020204" pitchFamily="66" charset="0"/>
              </a:rPr>
              <a:t>просторове</a:t>
            </a:r>
            <a:r>
              <a:rPr lang="ru-RU" i="1" dirty="0">
                <a:latin typeface="Comic Sans MS" panose="030F0702030302020204" pitchFamily="66" charset="0"/>
              </a:rPr>
              <a:t> і </a:t>
            </a:r>
            <a:r>
              <a:rPr lang="ru-RU" i="1" dirty="0" err="1" smtClean="0">
                <a:latin typeface="Comic Sans MS" panose="030F0702030302020204" pitchFamily="66" charset="0"/>
              </a:rPr>
              <a:t>трофічне</a:t>
            </a:r>
            <a:r>
              <a:rPr lang="ru-RU" i="1" dirty="0" smtClean="0">
                <a:latin typeface="Comic Sans MS" panose="030F0702030302020204" pitchFamily="66" charset="0"/>
              </a:rPr>
              <a:t> </a:t>
            </a:r>
            <a:r>
              <a:rPr lang="ru-RU" i="1" dirty="0" err="1" smtClean="0">
                <a:latin typeface="Comic Sans MS" panose="030F0702030302020204" pitchFamily="66" charset="0"/>
              </a:rPr>
              <a:t>положення</a:t>
            </a:r>
            <a:r>
              <a:rPr lang="ru-RU" i="1" dirty="0" smtClean="0">
                <a:latin typeface="Comic Sans MS" panose="030F0702030302020204" pitchFamily="66" charset="0"/>
              </a:rPr>
              <a:t> </a:t>
            </a:r>
            <a:r>
              <a:rPr lang="ru-RU" i="1" dirty="0" err="1" smtClean="0">
                <a:latin typeface="Comic Sans MS" panose="030F0702030302020204" pitchFamily="66" charset="0"/>
              </a:rPr>
              <a:t>популяції</a:t>
            </a:r>
            <a:r>
              <a:rPr lang="ru-RU" i="1" dirty="0" smtClean="0">
                <a:latin typeface="Comic Sans MS" panose="030F0702030302020204" pitchFamily="66" charset="0"/>
              </a:rPr>
              <a:t> </a:t>
            </a:r>
            <a:r>
              <a:rPr lang="ru-RU" dirty="0">
                <a:latin typeface="Comic Sans MS" panose="030F0702030302020204" pitchFamily="66" charset="0"/>
              </a:rPr>
              <a:t>в</a:t>
            </a:r>
            <a:r>
              <a:rPr lang="ru-RU" dirty="0" smtClean="0">
                <a:latin typeface="Comic Sans MS" panose="030F0702030302020204" pitchFamily="66" charset="0"/>
              </a:rPr>
              <a:t>иду, яке </a:t>
            </a:r>
            <a:r>
              <a:rPr lang="ru-RU" dirty="0">
                <a:latin typeface="Comic Sans MS" panose="030F0702030302020204" pitchFamily="66" charset="0"/>
              </a:rPr>
              <a:t>вона </a:t>
            </a:r>
            <a:r>
              <a:rPr lang="ru-RU" dirty="0" err="1" smtClean="0">
                <a:latin typeface="Comic Sans MS" panose="030F0702030302020204" pitchFamily="66" charset="0"/>
              </a:rPr>
              <a:t>займає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>
                <a:latin typeface="Comic Sans MS" panose="030F0702030302020204" pitchFamily="66" charset="0"/>
              </a:rPr>
              <a:t>в </a:t>
            </a:r>
            <a:r>
              <a:rPr lang="ru-RU" dirty="0" err="1" smtClean="0">
                <a:latin typeface="Comic Sans MS" panose="030F0702030302020204" pitchFamily="66" charset="0"/>
              </a:rPr>
              <a:t>екосистемі</a:t>
            </a:r>
            <a:r>
              <a:rPr lang="ru-RU" dirty="0" smtClean="0">
                <a:latin typeface="Comic Sans MS" panose="030F0702030302020204" pitchFamily="66" charset="0"/>
              </a:rPr>
              <a:t>, комплекс </a:t>
            </a:r>
            <a:r>
              <a:rPr lang="ru-RU" dirty="0" err="1" smtClean="0">
                <a:latin typeface="Comic Sans MS" panose="030F0702030302020204" pitchFamily="66" charset="0"/>
              </a:rPr>
              <a:t>її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звязків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>
                <a:latin typeface="Comic Sans MS" panose="030F0702030302020204" pitchFamily="66" charset="0"/>
              </a:rPr>
              <a:t>з </a:t>
            </a:r>
            <a:r>
              <a:rPr lang="ru-RU" dirty="0" err="1" smtClean="0">
                <a:latin typeface="Comic Sans MS" panose="030F0702030302020204" pitchFamily="66" charset="0"/>
              </a:rPr>
              <a:t>популяціїями</a:t>
            </a:r>
            <a:r>
              <a:rPr lang="ru-RU" dirty="0" smtClean="0">
                <a:latin typeface="Comic Sans MS" panose="030F0702030302020204" pitchFamily="66" charset="0"/>
              </a:rPr>
              <a:t>  </a:t>
            </a:r>
            <a:r>
              <a:rPr lang="ru-RU" dirty="0" err="1">
                <a:latin typeface="Comic Sans MS" panose="030F0702030302020204" pitchFamily="66" charset="0"/>
              </a:rPr>
              <a:t>інших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видів</a:t>
            </a:r>
            <a:r>
              <a:rPr lang="ru-RU" dirty="0">
                <a:latin typeface="Comic Sans MS" panose="030F0702030302020204" pitchFamily="66" charset="0"/>
              </a:rPr>
              <a:t> і </a:t>
            </a:r>
            <a:r>
              <a:rPr lang="ru-RU" dirty="0" err="1" smtClean="0">
                <a:latin typeface="Comic Sans MS" panose="030F0702030302020204" pitchFamily="66" charset="0"/>
              </a:rPr>
              <a:t>вимог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>
                <a:latin typeface="Comic Sans MS" panose="030F0702030302020204" pitchFamily="66" charset="0"/>
              </a:rPr>
              <a:t>до </a:t>
            </a:r>
            <a:r>
              <a:rPr lang="ru-RU" dirty="0" err="1" smtClean="0">
                <a:latin typeface="Comic Sans MS" panose="030F0702030302020204" pitchFamily="66" charset="0"/>
              </a:rPr>
              <a:t>фізичного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середовища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мешкання</a:t>
            </a:r>
            <a:r>
              <a:rPr lang="ru-RU" dirty="0" smtClean="0">
                <a:latin typeface="Comic Sans MS" panose="030F0702030302020204" pitchFamily="66" charset="0"/>
              </a:rPr>
              <a:t>.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Дата 25.03 Група 26 Урок 20-21 Тема: Екологічна ніша як наслідок адаптацій 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16697"/>
            <a:ext cx="384042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Труш Л.О. Біологія і екологія 21 група 30.03 Тема : Екологічна ніша як нас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3906696" cy="259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5906" y="566788"/>
            <a:ext cx="8435280" cy="271819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Явище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розподілу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екологічних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ніш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 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результаті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міжвидової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конкуренції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називають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екологічною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диверсифікацією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Часто так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утворюються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симпатричні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види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itchFamily="34" charset="0"/>
            </a:endParaRPr>
          </a:p>
        </p:txBody>
      </p:sp>
      <p:pic>
        <p:nvPicPr>
          <p:cNvPr id="4" name="Picture 2" descr="Картинки по запросу восклицательный зна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88311">
            <a:off x="6679295" y="3961798"/>
            <a:ext cx="1827822" cy="2714588"/>
          </a:xfrm>
          <a:prstGeom prst="rect">
            <a:avLst/>
          </a:prstGeom>
          <a:noFill/>
        </p:spPr>
      </p:pic>
      <p:pic>
        <p:nvPicPr>
          <p:cNvPr id="11266" name="Picture 2" descr="Схожі ознаки у різних біологічних видів. Поняття виду в біологі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07148"/>
            <a:ext cx="4032448" cy="268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127" y="116632"/>
            <a:ext cx="8712968" cy="171420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Симпатричні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види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–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споріднені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види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,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які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мешкають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 на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одній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території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, але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займають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різні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екологічні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ніші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C:\Users\Елена\Documents\1241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126" y="1988840"/>
            <a:ext cx="4394103" cy="3139336"/>
          </a:xfrm>
          <a:prstGeom prst="rect">
            <a:avLst/>
          </a:prstGeom>
          <a:noFill/>
        </p:spPr>
      </p:pic>
      <p:pic>
        <p:nvPicPr>
          <p:cNvPr id="5" name="Picture 2" descr="C:\Users\Елена\Documents\124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929" y="3558508"/>
            <a:ext cx="4318865" cy="300824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6953"/>
            <a:ext cx="7308304" cy="475104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427984" y="908720"/>
            <a:ext cx="43388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err="1" smtClean="0">
                <a:latin typeface="Comic Sans MS" panose="030F0702030302020204" pitchFamily="66" charset="0"/>
              </a:rPr>
              <a:t>Чи</a:t>
            </a:r>
            <a:r>
              <a:rPr lang="ru-RU" sz="6000" dirty="0" smtClean="0">
                <a:latin typeface="Comic Sans MS" panose="030F0702030302020204" pitchFamily="66" charset="0"/>
              </a:rPr>
              <a:t> </a:t>
            </a:r>
            <a:r>
              <a:rPr lang="ru-RU" sz="6000" dirty="0" err="1" smtClean="0">
                <a:latin typeface="Comic Sans MS" panose="030F0702030302020204" pitchFamily="66" charset="0"/>
              </a:rPr>
              <a:t>маєте</a:t>
            </a:r>
            <a:r>
              <a:rPr lang="ru-RU" sz="6000" dirty="0" smtClean="0">
                <a:latin typeface="Comic Sans MS" panose="030F0702030302020204" pitchFamily="66" charset="0"/>
              </a:rPr>
              <a:t> </a:t>
            </a:r>
            <a:r>
              <a:rPr lang="ru-RU" sz="6000" dirty="0" err="1" smtClean="0">
                <a:latin typeface="Comic Sans MS" panose="030F0702030302020204" pitchFamily="66" charset="0"/>
              </a:rPr>
              <a:t>питання</a:t>
            </a:r>
            <a:r>
              <a:rPr lang="ru-RU" sz="6000" dirty="0" smtClean="0">
                <a:latin typeface="Comic Sans MS" panose="030F0702030302020204" pitchFamily="66" charset="0"/>
              </a:rPr>
              <a:t>?</a:t>
            </a:r>
            <a:endParaRPr lang="ru-RU" sz="6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893865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4383391" y="332656"/>
            <a:ext cx="4536504" cy="2520280"/>
          </a:xfrm>
          <a:prstGeom prst="cloudCallout">
            <a:avLst>
              <a:gd name="adj1" fmla="val -64319"/>
              <a:gd name="adj2" fmla="val -36798"/>
            </a:avLst>
          </a:prstGeom>
          <a:solidFill>
            <a:schemeClr val="tx2"/>
          </a:solidFill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Екологічна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ніша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функціональна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роль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організму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 </a:t>
            </a:r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угрупуванні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8"/>
            <a:ext cx="327943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30189" y="3645024"/>
            <a:ext cx="26661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І. </a:t>
            </a:r>
            <a:r>
              <a:rPr lang="ru-RU" sz="2000" b="1" dirty="0" err="1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Грінелл</a:t>
            </a:r>
            <a:r>
              <a:rPr lang="ru-RU" sz="20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 (1917) 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494" y="3028070"/>
            <a:ext cx="2627001" cy="3222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090494" y="6275038"/>
            <a:ext cx="28450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Чарльз </a:t>
            </a:r>
            <a:r>
              <a:rPr lang="ru-RU" sz="2000" b="1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Елтон</a:t>
            </a:r>
            <a:r>
              <a:rPr lang="ru-RU" sz="2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(1933)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0" y="4045134"/>
            <a:ext cx="5166382" cy="2367522"/>
          </a:xfrm>
          <a:prstGeom prst="cloudCallout">
            <a:avLst>
              <a:gd name="adj1" fmla="val 65946"/>
              <a:gd name="adj2" fmla="val 37370"/>
            </a:avLst>
          </a:prstGeom>
          <a:solidFill>
            <a:schemeClr val="accent1">
              <a:lumMod val="7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Екологічна</a:t>
            </a:r>
            <a:r>
              <a:rPr lang="ru-RU" sz="2000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ніша</a:t>
            </a:r>
            <a:r>
              <a:rPr lang="ru-RU" sz="2000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– </a:t>
            </a:r>
            <a:r>
              <a:rPr lang="ru-RU" sz="2000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це</a:t>
            </a:r>
            <a:r>
              <a:rPr lang="ru-RU" sz="2000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лише</a:t>
            </a:r>
            <a:r>
              <a:rPr lang="ru-RU" sz="2000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певні</a:t>
            </a:r>
            <a:r>
              <a:rPr lang="ru-RU" sz="2000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умови</a:t>
            </a:r>
            <a:r>
              <a:rPr lang="ru-RU" sz="2000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середовища</a:t>
            </a:r>
            <a:r>
              <a:rPr lang="ru-RU" sz="2000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але й </a:t>
            </a:r>
            <a:r>
              <a:rPr lang="ru-RU" sz="2000" dirty="0" err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спосіб</a:t>
            </a:r>
            <a:r>
              <a:rPr lang="ru-RU" sz="2000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життя</a:t>
            </a:r>
            <a:r>
              <a:rPr lang="ru-RU" sz="2000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спосіб</a:t>
            </a:r>
            <a:r>
              <a:rPr lang="ru-RU" sz="2000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добування</a:t>
            </a:r>
            <a:r>
              <a:rPr lang="ru-RU" sz="2000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їжі</a:t>
            </a:r>
            <a:r>
              <a:rPr lang="ru-RU" sz="2000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організмами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8640960" cy="244827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Екологічна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ніша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– характеристика виду, а не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місця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, яке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він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заселяє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. На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цьому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наголошував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американський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еколог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 Юджин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Одум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 (1959),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визначаючи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екологічну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нішу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 як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положення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 виду в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екосистемі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зумовлене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його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адаптацією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, а не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місцем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мешкання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itchFamily="34" charset="0"/>
            </a:endParaRPr>
          </a:p>
        </p:txBody>
      </p:sp>
      <p:pic>
        <p:nvPicPr>
          <p:cNvPr id="4098" name="Picture 2" descr="Студопедия — Юджин Од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2664296" cy="355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3851920" y="3284984"/>
            <a:ext cx="4968552" cy="2808312"/>
          </a:xfrm>
          <a:prstGeom prst="cloudCallout">
            <a:avLst>
              <a:gd name="adj1" fmla="val -60960"/>
              <a:gd name="adj2" fmla="val -44494"/>
            </a:avLst>
          </a:prstGeom>
          <a:solidFill>
            <a:schemeClr val="accent1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Екологічна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ніша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«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професія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 виду, а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місце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мешкання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його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«адреса».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823961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3912" y="260648"/>
            <a:ext cx="8208912" cy="9965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3600" b="1" dirty="0" err="1">
                <a:ln w="0"/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Поняття</a:t>
            </a:r>
            <a:r>
              <a:rPr lang="ru-RU" sz="3600" b="1" dirty="0">
                <a:ln w="0"/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n w="0"/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екологічної</a:t>
            </a:r>
            <a:r>
              <a:rPr lang="ru-RU" sz="3600" b="1" dirty="0">
                <a:ln w="0"/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n w="0"/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ніші</a:t>
            </a:r>
            <a:r>
              <a:rPr lang="ru-RU" sz="3600" b="1" dirty="0">
                <a:ln w="0"/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n w="0"/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включає</a:t>
            </a:r>
            <a:r>
              <a:rPr lang="ru-RU" sz="3600" b="1" dirty="0">
                <a:ln w="0"/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:</a:t>
            </a:r>
            <a:endParaRPr lang="en-US" sz="3300" dirty="0">
              <a:ln w="0"/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3912" y="1484784"/>
            <a:ext cx="831656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1</a:t>
            </a:r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Особливості</a:t>
            </a:r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фізичного</a:t>
            </a:r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простору, де </a:t>
            </a:r>
            <a:r>
              <a:rPr lang="ru-RU" sz="24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трапляється</a:t>
            </a:r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певний</a:t>
            </a:r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вид</a:t>
            </a:r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;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3912" y="2482733"/>
            <a:ext cx="802852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2. </a:t>
            </a:r>
            <a:r>
              <a:rPr lang="ru-RU" sz="24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Пристосованість</a:t>
            </a:r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виду до </a:t>
            </a:r>
            <a:r>
              <a:rPr lang="ru-RU" sz="24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абіотичних</a:t>
            </a:r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факторів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; 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5159" y="3111350"/>
            <a:ext cx="8028528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3. Роль виду в </a:t>
            </a:r>
            <a:r>
              <a:rPr lang="ru-RU" sz="24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угрупованні</a:t>
            </a:r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його</a:t>
            </a:r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взаємозв’язки</a:t>
            </a:r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іншими</a:t>
            </a:r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видами.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09120"/>
            <a:ext cx="3672408" cy="214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7" b="9138"/>
          <a:stretch/>
        </p:blipFill>
        <p:spPr bwMode="auto">
          <a:xfrm>
            <a:off x="503912" y="4450787"/>
            <a:ext cx="3672408" cy="214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80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113165"/>
            <a:ext cx="8893060" cy="175564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600" dirty="0" err="1">
                <a:latin typeface="Comic Sans MS" panose="030F0702030302020204" pitchFamily="66" charset="0"/>
              </a:rPr>
              <a:t>Розподіл</a:t>
            </a:r>
            <a:r>
              <a:rPr lang="ru-RU" sz="3600" dirty="0">
                <a:latin typeface="Comic Sans MS" panose="030F0702030302020204" pitchFamily="66" charset="0"/>
              </a:rPr>
              <a:t> </a:t>
            </a:r>
            <a:r>
              <a:rPr lang="ru-RU" sz="3600" dirty="0" err="1">
                <a:latin typeface="Comic Sans MS" panose="030F0702030302020204" pitchFamily="66" charset="0"/>
              </a:rPr>
              <a:t>екологічних</a:t>
            </a:r>
            <a:r>
              <a:rPr lang="ru-RU" sz="3600" dirty="0">
                <a:latin typeface="Comic Sans MS" panose="030F0702030302020204" pitchFamily="66" charset="0"/>
              </a:rPr>
              <a:t> </a:t>
            </a:r>
            <a:r>
              <a:rPr lang="ru-RU" sz="3600" dirty="0" err="1">
                <a:latin typeface="Comic Sans MS" panose="030F0702030302020204" pitchFamily="66" charset="0"/>
              </a:rPr>
              <a:t>ніш</a:t>
            </a:r>
            <a:r>
              <a:rPr lang="ru-RU" sz="3600" dirty="0">
                <a:latin typeface="Comic Sans MS" panose="030F0702030302020204" pitchFamily="66" charset="0"/>
              </a:rPr>
              <a:t> </a:t>
            </a:r>
            <a:r>
              <a:rPr lang="ru-RU" sz="3600" dirty="0" err="1">
                <a:latin typeface="Comic Sans MS" panose="030F0702030302020204" pitchFamily="66" charset="0"/>
              </a:rPr>
              <a:t>між</a:t>
            </a:r>
            <a:r>
              <a:rPr lang="ru-RU" sz="3600" dirty="0">
                <a:latin typeface="Comic Sans MS" panose="030F0702030302020204" pitchFamily="66" charset="0"/>
              </a:rPr>
              <a:t> видами </a:t>
            </a:r>
            <a:r>
              <a:rPr lang="ru-RU" sz="3600" dirty="0" err="1">
                <a:latin typeface="Comic Sans MS" panose="030F0702030302020204" pitchFamily="66" charset="0"/>
              </a:rPr>
              <a:t>відбувається</a:t>
            </a:r>
            <a:r>
              <a:rPr lang="ru-RU" sz="3600" dirty="0">
                <a:latin typeface="Comic Sans MS" panose="030F0702030302020204" pitchFamily="66" charset="0"/>
              </a:rPr>
              <a:t> за </a:t>
            </a:r>
            <a:r>
              <a:rPr lang="ru-RU" sz="3600" dirty="0" err="1">
                <a:latin typeface="Comic Sans MS" panose="030F0702030302020204" pitchFamily="66" charset="0"/>
              </a:rPr>
              <a:t>рахунок</a:t>
            </a:r>
            <a:r>
              <a:rPr lang="ru-RU" sz="3600" dirty="0">
                <a:latin typeface="Comic Sans MS" panose="030F0702030302020204" pitchFamily="66" charset="0"/>
              </a:rPr>
              <a:t> </a:t>
            </a:r>
            <a:r>
              <a:rPr lang="ru-RU" sz="3600" dirty="0" err="1">
                <a:latin typeface="Comic Sans MS" panose="030F0702030302020204" pitchFamily="66" charset="0"/>
              </a:rPr>
              <a:t>приуроченості</a:t>
            </a:r>
            <a:r>
              <a:rPr lang="ru-RU" sz="3600" dirty="0">
                <a:latin typeface="Comic Sans MS" panose="030F0702030302020204" pitchFamily="66" charset="0"/>
              </a:rPr>
              <a:t> </a:t>
            </a:r>
            <a:r>
              <a:rPr lang="ru-RU" sz="3600" dirty="0" err="1">
                <a:latin typeface="Comic Sans MS" panose="030F0702030302020204" pitchFamily="66" charset="0"/>
              </a:rPr>
              <a:t>різних</a:t>
            </a:r>
            <a:r>
              <a:rPr lang="ru-RU" sz="3600" dirty="0">
                <a:latin typeface="Comic Sans MS" panose="030F0702030302020204" pitchFamily="66" charset="0"/>
              </a:rPr>
              <a:t> </a:t>
            </a:r>
            <a:r>
              <a:rPr lang="ru-RU" sz="3600" dirty="0" err="1" smtClean="0">
                <a:latin typeface="Comic Sans MS" panose="030F0702030302020204" pitchFamily="66" charset="0"/>
              </a:rPr>
              <a:t>видів</a:t>
            </a:r>
            <a:r>
              <a:rPr lang="ru-RU" sz="3600" dirty="0" smtClean="0">
                <a:latin typeface="Comic Sans MS" panose="030F0702030302020204" pitchFamily="66" charset="0"/>
              </a:rPr>
              <a:t> до…: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093" y="2340731"/>
            <a:ext cx="5266928" cy="427592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Comic Sans MS" panose="030F0702030302020204" pitchFamily="66" charset="0"/>
              </a:rPr>
              <a:t>різних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місць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проживання</a:t>
            </a:r>
            <a:r>
              <a:rPr lang="ru-RU" dirty="0">
                <a:latin typeface="Comic Sans MS" panose="030F0702030302020204" pitchFamily="66" charset="0"/>
              </a:rPr>
              <a:t> (</a:t>
            </a:r>
            <a:r>
              <a:rPr lang="ru-RU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просторова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або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топічна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ніша</a:t>
            </a:r>
            <a:r>
              <a:rPr lang="ru-RU" dirty="0" smtClean="0">
                <a:latin typeface="Comic Sans MS" panose="030F0702030302020204" pitchFamily="66" charset="0"/>
              </a:rPr>
              <a:t>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Comic Sans MS" panose="030F0702030302020204" pitchFamily="66" charset="0"/>
              </a:rPr>
              <a:t>різної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їжі</a:t>
            </a:r>
            <a:r>
              <a:rPr lang="ru-RU" dirty="0">
                <a:latin typeface="Comic Sans MS" panose="030F0702030302020204" pitchFamily="66" charset="0"/>
              </a:rPr>
              <a:t> (</a:t>
            </a:r>
            <a:r>
              <a:rPr lang="ru-RU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трофічна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ніша</a:t>
            </a:r>
            <a:r>
              <a:rPr lang="ru-RU" dirty="0" smtClean="0">
                <a:latin typeface="Comic Sans MS" panose="030F0702030302020204" pitchFamily="66" charset="0"/>
              </a:rPr>
              <a:t>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Comic Sans MS" panose="030F0702030302020204" pitchFamily="66" charset="0"/>
              </a:rPr>
              <a:t>різного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>
                <a:latin typeface="Comic Sans MS" panose="030F0702030302020204" pitchFamily="66" charset="0"/>
              </a:rPr>
              <a:t>часу </a:t>
            </a:r>
            <a:r>
              <a:rPr lang="ru-RU" dirty="0" err="1">
                <a:latin typeface="Comic Sans MS" panose="030F0702030302020204" pitchFamily="66" charset="0"/>
              </a:rPr>
              <a:t>використання</a:t>
            </a:r>
            <a:r>
              <a:rPr lang="ru-RU" dirty="0">
                <a:latin typeface="Comic Sans MS" panose="030F0702030302020204" pitchFamily="66" charset="0"/>
              </a:rPr>
              <a:t> того самого </a:t>
            </a:r>
            <a:r>
              <a:rPr lang="ru-RU" dirty="0" err="1">
                <a:latin typeface="Comic Sans MS" panose="030F0702030302020204" pitchFamily="66" charset="0"/>
              </a:rPr>
              <a:t>місця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проживання</a:t>
            </a:r>
            <a:r>
              <a:rPr lang="ru-RU" dirty="0">
                <a:latin typeface="Comic Sans MS" panose="030F0702030302020204" pitchFamily="66" charset="0"/>
              </a:rPr>
              <a:t> (</a:t>
            </a:r>
            <a:r>
              <a:rPr lang="ru-RU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часова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ніша</a:t>
            </a:r>
            <a:r>
              <a:rPr lang="ru-RU" dirty="0">
                <a:latin typeface="Comic Sans MS" panose="030F0702030302020204" pitchFamily="66" charset="0"/>
              </a:rPr>
              <a:t>).</a:t>
            </a:r>
          </a:p>
          <a:p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78691"/>
            <a:ext cx="2890910" cy="235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6"/>
          <a:stretch/>
        </p:blipFill>
        <p:spPr bwMode="auto">
          <a:xfrm>
            <a:off x="7117036" y="2021257"/>
            <a:ext cx="1883529" cy="214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406" y="3471699"/>
            <a:ext cx="208168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456954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364" y="188640"/>
            <a:ext cx="8229600" cy="10668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latin typeface="Comic Sans MS" panose="030F0702030302020204" pitchFamily="66" charset="0"/>
              </a:rPr>
              <a:t>Просторова</a:t>
            </a:r>
            <a:r>
              <a:rPr lang="ru-RU" b="1" dirty="0" smtClean="0">
                <a:latin typeface="Comic Sans MS" panose="030F0702030302020204" pitchFamily="66" charset="0"/>
              </a:rPr>
              <a:t> (</a:t>
            </a:r>
            <a:r>
              <a:rPr lang="ru-RU" b="1" dirty="0" err="1" smtClean="0">
                <a:latin typeface="Comic Sans MS" panose="030F0702030302020204" pitchFamily="66" charset="0"/>
              </a:rPr>
              <a:t>топічна</a:t>
            </a:r>
            <a:r>
              <a:rPr lang="ru-RU" b="1" dirty="0" smtClean="0">
                <a:latin typeface="Comic Sans MS" panose="030F0702030302020204" pitchFamily="66" charset="0"/>
              </a:rPr>
              <a:t>) </a:t>
            </a:r>
            <a:r>
              <a:rPr lang="ru-RU" b="1" dirty="0" err="1" smtClean="0">
                <a:latin typeface="Comic Sans MS" panose="030F0702030302020204" pitchFamily="66" charset="0"/>
              </a:rPr>
              <a:t>ніша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252028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err="1" smtClean="0">
                <a:latin typeface="Comic Sans MS" panose="030F0702030302020204" pitchFamily="66" charset="0"/>
              </a:rPr>
              <a:t>Просторові</a:t>
            </a:r>
            <a:r>
              <a:rPr lang="ru-RU" dirty="0" smtClean="0">
                <a:latin typeface="Comic Sans MS" panose="030F0702030302020204" pitchFamily="66" charset="0"/>
              </a:rPr>
              <a:t> характеристики </a:t>
            </a:r>
            <a:r>
              <a:rPr lang="ru-RU" dirty="0" err="1" smtClean="0">
                <a:latin typeface="Comic Sans MS" panose="030F0702030302020204" pitchFamily="66" charset="0"/>
              </a:rPr>
              <a:t>екологічної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ніші</a:t>
            </a:r>
            <a:r>
              <a:rPr lang="ru-RU" dirty="0" smtClean="0">
                <a:latin typeface="Comic Sans MS" panose="030F0702030302020204" pitchFamily="66" charset="0"/>
              </a:rPr>
              <a:t> виду </a:t>
            </a:r>
            <a:r>
              <a:rPr lang="ru-RU" dirty="0" err="1" smtClean="0">
                <a:latin typeface="Comic Sans MS" panose="030F0702030302020204" pitchFamily="66" charset="0"/>
              </a:rPr>
              <a:t>залежать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від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особливостей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місця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проживання</a:t>
            </a:r>
            <a:r>
              <a:rPr lang="ru-RU" dirty="0" smtClean="0">
                <a:latin typeface="Comic Sans MS" panose="030F0702030302020204" pitchFamily="66" charset="0"/>
              </a:rPr>
              <a:t>, а </a:t>
            </a:r>
            <a:r>
              <a:rPr lang="ru-RU" dirty="0" err="1" smtClean="0">
                <a:latin typeface="Comic Sans MS" panose="030F0702030302020204" pitchFamily="66" charset="0"/>
              </a:rPr>
              <a:t>саме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від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географічного</a:t>
            </a:r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положення</a:t>
            </a:r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ru-RU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клімату</a:t>
            </a:r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ru-RU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рельєфу</a:t>
            </a:r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ru-RU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доступності</a:t>
            </a:r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деяких</a:t>
            </a:r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ресурсів</a:t>
            </a:r>
            <a:r>
              <a:rPr lang="ru-RU" dirty="0" smtClean="0">
                <a:latin typeface="Comic Sans MS" panose="030F0702030302020204" pitchFamily="66" charset="0"/>
              </a:rPr>
              <a:t> (</a:t>
            </a:r>
            <a:r>
              <a:rPr lang="ru-RU" dirty="0" err="1" smtClean="0">
                <a:latin typeface="Comic Sans MS" panose="030F0702030302020204" pitchFamily="66" charset="0"/>
              </a:rPr>
              <a:t>світла</a:t>
            </a:r>
            <a:r>
              <a:rPr lang="ru-RU" dirty="0" smtClean="0">
                <a:latin typeface="Comic Sans MS" panose="030F0702030302020204" pitchFamily="66" charset="0"/>
              </a:rPr>
              <a:t>, води, </a:t>
            </a:r>
            <a:r>
              <a:rPr lang="ru-RU" dirty="0" err="1" smtClean="0">
                <a:latin typeface="Comic Sans MS" panose="030F0702030302020204" pitchFamily="66" charset="0"/>
              </a:rPr>
              <a:t>укриттів</a:t>
            </a:r>
            <a:r>
              <a:rPr lang="ru-RU" dirty="0" smtClean="0">
                <a:latin typeface="Comic Sans MS" panose="030F0702030302020204" pitchFamily="66" charset="0"/>
              </a:rPr>
              <a:t>, </a:t>
            </a:r>
            <a:r>
              <a:rPr lang="ru-RU" dirty="0" err="1" smtClean="0">
                <a:latin typeface="Comic Sans MS" panose="030F0702030302020204" pitchFamily="66" charset="0"/>
              </a:rPr>
              <a:t>будівельного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матеріалу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тощо</a:t>
            </a:r>
            <a:r>
              <a:rPr lang="ru-RU" dirty="0" smtClean="0">
                <a:latin typeface="Comic Sans MS" panose="030F0702030302020204" pitchFamily="66" charset="0"/>
              </a:rPr>
              <a:t>).</a:t>
            </a:r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3096"/>
            <a:ext cx="3868380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616" y="4466949"/>
            <a:ext cx="3456384" cy="2366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8648"/>
            <a:ext cx="3899925" cy="292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3916364"/>
            <a:ext cx="3456384" cy="288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696" y="3408091"/>
            <a:ext cx="2150304" cy="3392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072233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259228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>
                <a:latin typeface="Comic Sans MS" panose="030F0702030302020204" pitchFamily="66" charset="0"/>
              </a:rPr>
              <a:t>На </a:t>
            </a:r>
            <a:r>
              <a:rPr lang="ru-RU" sz="2400" dirty="0" err="1">
                <a:latin typeface="Comic Sans MS" panose="030F0702030302020204" pitchFamily="66" charset="0"/>
              </a:rPr>
              <a:t>різних</a:t>
            </a:r>
            <a:r>
              <a:rPr lang="ru-RU" sz="2400" dirty="0">
                <a:latin typeface="Comic Sans MS" panose="030F0702030302020204" pitchFamily="66" charset="0"/>
              </a:rPr>
              <a:t> континентах </a:t>
            </a:r>
            <a:r>
              <a:rPr lang="ru-RU" sz="2400" dirty="0" err="1">
                <a:latin typeface="Comic Sans MS" panose="030F0702030302020204" pitchFamily="66" charset="0"/>
              </a:rPr>
              <a:t>трапляються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дуже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схожі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місця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проживання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наприклад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широколистяні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ліси</a:t>
            </a:r>
            <a:r>
              <a:rPr lang="ru-RU" sz="2400" dirty="0">
                <a:latin typeface="Comic Sans MS" panose="030F0702030302020204" pitchFamily="66" charset="0"/>
              </a:rPr>
              <a:t> в </a:t>
            </a:r>
            <a:r>
              <a:rPr lang="ru-RU" sz="2400" dirty="0" err="1">
                <a:latin typeface="Comic Sans MS" panose="030F0702030302020204" pitchFamily="66" charset="0"/>
              </a:rPr>
              <a:t>Європі</a:t>
            </a:r>
            <a:r>
              <a:rPr lang="ru-RU" sz="2400" dirty="0">
                <a:latin typeface="Comic Sans MS" panose="030F0702030302020204" pitchFamily="66" charset="0"/>
              </a:rPr>
              <a:t> та </a:t>
            </a:r>
            <a:r>
              <a:rPr lang="ru-RU" sz="2400" dirty="0" err="1">
                <a:latin typeface="Comic Sans MS" panose="030F0702030302020204" pitchFamily="66" charset="0"/>
              </a:rPr>
              <a:t>Північній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Америці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пустелі</a:t>
            </a:r>
            <a:r>
              <a:rPr lang="ru-RU" sz="2400" dirty="0">
                <a:latin typeface="Comic Sans MS" panose="030F0702030302020204" pitchFamily="66" charset="0"/>
              </a:rPr>
              <a:t> в </a:t>
            </a:r>
            <a:r>
              <a:rPr lang="ru-RU" sz="2400" dirty="0" err="1">
                <a:latin typeface="Comic Sans MS" panose="030F0702030302020204" pitchFamily="66" charset="0"/>
              </a:rPr>
              <a:t>Азії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Африці</a:t>
            </a:r>
            <a:r>
              <a:rPr lang="ru-RU" sz="2400" dirty="0">
                <a:latin typeface="Comic Sans MS" panose="030F0702030302020204" pitchFamily="66" charset="0"/>
              </a:rPr>
              <a:t> й </a:t>
            </a:r>
            <a:r>
              <a:rPr lang="ru-RU" sz="2400" dirty="0" err="1">
                <a:latin typeface="Comic Sans MS" panose="030F0702030302020204" pitchFamily="66" charset="0"/>
              </a:rPr>
              <a:t>Австралії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  <a:endParaRPr lang="ru-RU" sz="2400" dirty="0" smtClean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У </a:t>
            </a:r>
            <a:r>
              <a:rPr lang="ru-RU" sz="2400" dirty="0">
                <a:latin typeface="Comic Sans MS" panose="030F0702030302020204" pitchFamily="66" charset="0"/>
              </a:rPr>
              <a:t>таких, схожих за </a:t>
            </a:r>
            <a:r>
              <a:rPr lang="ru-RU" sz="2400" dirty="0" err="1">
                <a:latin typeface="Comic Sans MS" panose="030F0702030302020204" pitchFamily="66" charset="0"/>
              </a:rPr>
              <a:t>умовами</a:t>
            </a:r>
            <a:r>
              <a:rPr lang="ru-RU" sz="2400" dirty="0">
                <a:latin typeface="Comic Sans MS" panose="030F0702030302020204" pitchFamily="66" charset="0"/>
              </a:rPr>
              <a:t>, але </a:t>
            </a:r>
            <a:r>
              <a:rPr lang="ru-RU" sz="2400" dirty="0" err="1">
                <a:latin typeface="Comic Sans MS" panose="030F0702030302020204" pitchFamily="66" charset="0"/>
              </a:rPr>
              <a:t>географічно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віддалених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куточках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земної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кулі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можна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побачити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подібні</a:t>
            </a:r>
            <a:r>
              <a:rPr lang="ru-RU" sz="2400" dirty="0">
                <a:latin typeface="Comic Sans MS" panose="030F0702030302020204" pitchFamily="66" charset="0"/>
              </a:rPr>
              <a:t> за </a:t>
            </a:r>
            <a:r>
              <a:rPr lang="ru-RU" sz="2400" dirty="0" err="1">
                <a:latin typeface="Comic Sans MS" panose="030F0702030302020204" pitchFamily="66" charset="0"/>
              </a:rPr>
              <a:t>морфологією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однак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споріднено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далекі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види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тварин</a:t>
            </a:r>
            <a:r>
              <a:rPr lang="ru-RU" sz="2400" dirty="0">
                <a:latin typeface="Comic Sans MS" panose="030F0702030302020204" pitchFamily="66" charset="0"/>
              </a:rPr>
              <a:t> і </a:t>
            </a:r>
            <a:r>
              <a:rPr lang="ru-RU" sz="2400" dirty="0" err="1" smtClean="0">
                <a:latin typeface="Comic Sans MS" panose="030F0702030302020204" pitchFamily="66" charset="0"/>
              </a:rPr>
              <a:t>рослин</a:t>
            </a:r>
            <a:r>
              <a:rPr lang="ru-RU" sz="2400" dirty="0" smtClean="0">
                <a:latin typeface="Comic Sans MS" panose="030F0702030302020204" pitchFamily="66" charset="0"/>
              </a:rPr>
              <a:t>.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452" y="2945548"/>
            <a:ext cx="4591032" cy="305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Ліси | Національний природний парк «Голосіївський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1048"/>
            <a:ext cx="48768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467142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5323" y="254241"/>
            <a:ext cx="8640960" cy="202263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err="1">
                <a:latin typeface="Comic Sans MS" panose="030F0702030302020204" pitchFamily="66" charset="0"/>
              </a:rPr>
              <a:t>Наприклад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відкриті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луги</a:t>
            </a:r>
            <a:r>
              <a:rPr lang="ru-RU" sz="2400" dirty="0">
                <a:latin typeface="Comic Sans MS" panose="030F0702030302020204" pitchFamily="66" charset="0"/>
              </a:rPr>
              <a:t> й степи з </a:t>
            </a:r>
            <a:r>
              <a:rPr lang="ru-RU" sz="2400" dirty="0" err="1">
                <a:latin typeface="Comic Sans MS" panose="030F0702030302020204" pitchFamily="66" charset="0"/>
              </a:rPr>
              <a:t>дрібними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заростями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чагарнику</a:t>
            </a:r>
            <a:r>
              <a:rPr lang="ru-RU" sz="2400" dirty="0">
                <a:latin typeface="Comic Sans MS" panose="030F0702030302020204" pitchFamily="66" charset="0"/>
              </a:rPr>
              <a:t> є </a:t>
            </a:r>
            <a:r>
              <a:rPr lang="ru-RU" sz="2400" dirty="0" err="1">
                <a:latin typeface="Comic Sans MS" panose="030F0702030302020204" pitchFamily="66" charset="0"/>
              </a:rPr>
              <a:t>екологічними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нішами</a:t>
            </a:r>
            <a:r>
              <a:rPr lang="ru-RU" sz="2400" dirty="0">
                <a:latin typeface="Comic Sans MS" panose="030F0702030302020204" pitchFamily="66" charset="0"/>
              </a:rPr>
              <a:t> для </a:t>
            </a:r>
            <a:r>
              <a:rPr lang="ru-RU" sz="2400" dirty="0" err="1">
                <a:latin typeface="Comic Sans MS" panose="030F0702030302020204" pitchFamily="66" charset="0"/>
              </a:rPr>
              <a:t>травоїдних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тварин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які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швидко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бігають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  <a:r>
              <a:rPr lang="ru-RU" sz="2400" dirty="0" smtClean="0">
                <a:latin typeface="Comic Sans MS" panose="030F0702030302020204" pitchFamily="66" charset="0"/>
              </a:rPr>
              <a:t>А </a:t>
            </a:r>
            <a:r>
              <a:rPr lang="ru-RU" sz="2400" dirty="0">
                <a:latin typeface="Comic Sans MS" panose="030F0702030302020204" pitchFamily="66" charset="0"/>
              </a:rPr>
              <a:t>в степах </a:t>
            </a:r>
            <a:r>
              <a:rPr lang="ru-RU" sz="2400" dirty="0" err="1">
                <a:latin typeface="Comic Sans MS" panose="030F0702030302020204" pitchFamily="66" charset="0"/>
              </a:rPr>
              <a:t>Євразії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це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коні</a:t>
            </a:r>
            <a:r>
              <a:rPr lang="ru-RU" sz="2400" dirty="0">
                <a:latin typeface="Comic Sans MS" panose="030F0702030302020204" pitchFamily="66" charset="0"/>
              </a:rPr>
              <a:t>, у саванах Африки — </a:t>
            </a:r>
            <a:r>
              <a:rPr lang="ru-RU" sz="2400" dirty="0" err="1">
                <a:latin typeface="Comic Sans MS" panose="030F0702030302020204" pitchFamily="66" charset="0"/>
              </a:rPr>
              <a:t>антилопи</a:t>
            </a:r>
            <a:r>
              <a:rPr lang="ru-RU" sz="2400" dirty="0">
                <a:latin typeface="Comic Sans MS" panose="030F0702030302020204" pitchFamily="66" charset="0"/>
              </a:rPr>
              <a:t>, у </a:t>
            </a:r>
            <a:r>
              <a:rPr lang="ru-RU" sz="2400" dirty="0" err="1">
                <a:latin typeface="Comic Sans MS" panose="030F0702030302020204" pitchFamily="66" charset="0"/>
              </a:rPr>
              <a:t>Північній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Америці</a:t>
            </a:r>
            <a:r>
              <a:rPr lang="ru-RU" sz="2400" dirty="0">
                <a:latin typeface="Comic Sans MS" panose="030F0702030302020204" pitchFamily="66" charset="0"/>
              </a:rPr>
              <a:t> — </a:t>
            </a:r>
            <a:r>
              <a:rPr lang="ru-RU" sz="2400" dirty="0" err="1">
                <a:latin typeface="Comic Sans MS" panose="030F0702030302020204" pitchFamily="66" charset="0"/>
              </a:rPr>
              <a:t>бізони</a:t>
            </a:r>
            <a:r>
              <a:rPr lang="ru-RU" sz="2400" dirty="0">
                <a:latin typeface="Comic Sans MS" panose="030F0702030302020204" pitchFamily="66" charset="0"/>
              </a:rPr>
              <a:t>, а в </a:t>
            </a:r>
            <a:r>
              <a:rPr lang="ru-RU" sz="2400" dirty="0" err="1">
                <a:latin typeface="Comic Sans MS" panose="030F0702030302020204" pitchFamily="66" charset="0"/>
              </a:rPr>
              <a:t>Австралії</a:t>
            </a:r>
            <a:r>
              <a:rPr lang="ru-RU" sz="2400" dirty="0">
                <a:latin typeface="Comic Sans MS" panose="030F0702030302020204" pitchFamily="66" charset="0"/>
              </a:rPr>
              <a:t> — кенгуру.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 descr="Грациозная красавица – антилоп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582" y="2425353"/>
            <a:ext cx="3740015" cy="256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упить Бизона в Доме Животных — Украи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946" y="4293096"/>
            <a:ext cx="3222644" cy="244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▷ Сколько видов кенгуру есть? 🥇 cultmir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2" y="2492896"/>
            <a:ext cx="4176464" cy="24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535845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776</Words>
  <Application>Microsoft Office PowerPoint</Application>
  <PresentationFormat>Экран (4:3)</PresentationFormat>
  <Paragraphs>48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Comic Sans MS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Розподіл екологічних ніш між видами відбувається за рахунок приуроченості різних видів до…:</vt:lpstr>
      <vt:lpstr>Просторова (топічна) ніша</vt:lpstr>
      <vt:lpstr>Презентация PowerPoint</vt:lpstr>
      <vt:lpstr>Презентация PowerPoint</vt:lpstr>
      <vt:lpstr>Трофічна ніша</vt:lpstr>
      <vt:lpstr>Презентация PowerPoint</vt:lpstr>
      <vt:lpstr>Презентация PowerPoint</vt:lpstr>
      <vt:lpstr>Часова ніша</vt:lpstr>
      <vt:lpstr>Презентация PowerPoint</vt:lpstr>
      <vt:lpstr>Параметри екологічної ніші</vt:lpstr>
      <vt:lpstr>Ширина екологічної ніші</vt:lpstr>
      <vt:lpstr>Параметри екологічної ніші</vt:lpstr>
      <vt:lpstr>Ступінь адаптації двох видів залежно від перекривання екологічної ніші</vt:lpstr>
      <vt:lpstr>Презентация PowerPoint</vt:lpstr>
      <vt:lpstr>Презентация PowerPoint</vt:lpstr>
      <vt:lpstr>Симпатричні види – споріднені види, які мешкають на одній території, але займають різні екологічні ніші.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Екологічна ніша як наслідок адаптацій організмів певного виду до існування в екосистемі</dc:title>
  <dc:creator>Елена</dc:creator>
  <cp:lastModifiedBy>Marinka</cp:lastModifiedBy>
  <cp:revision>19</cp:revision>
  <dcterms:created xsi:type="dcterms:W3CDTF">2019-10-06T14:36:21Z</dcterms:created>
  <dcterms:modified xsi:type="dcterms:W3CDTF">2020-11-01T21:43:59Z</dcterms:modified>
</cp:coreProperties>
</file>