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  <p:sldId id="271" r:id="rId3"/>
    <p:sldId id="257" r:id="rId4"/>
    <p:sldId id="262" r:id="rId5"/>
    <p:sldId id="272" r:id="rId6"/>
    <p:sldId id="263" r:id="rId7"/>
    <p:sldId id="267" r:id="rId8"/>
    <p:sldId id="270" r:id="rId9"/>
    <p:sldId id="264" r:id="rId10"/>
    <p:sldId id="269" r:id="rId11"/>
    <p:sldId id="265" r:id="rId12"/>
    <p:sldId id="268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91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21.09.2024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facebook.com/groups/46956615359915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14290"/>
            <a:ext cx="7772400" cy="1470025"/>
          </a:xfr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uk-UA" sz="5400" b="1" dirty="0" smtClean="0"/>
              <a:t> </a:t>
            </a:r>
            <a: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Дошкільний навчальний заклад (ясла-садок)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комбінованого типу № 26</a:t>
            </a:r>
            <a:b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Прилуцької міської ради </a:t>
            </a:r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Чернігівської області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808" y="2204864"/>
            <a:ext cx="6014472" cy="4367408"/>
          </a:xfrm>
        </p:spPr>
        <p:txBody>
          <a:bodyPr>
            <a:noAutofit/>
          </a:bodyPr>
          <a:lstStyle/>
          <a:p>
            <a:r>
              <a:rPr lang="uk-UA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“Круги </a:t>
            </a:r>
            <a:r>
              <a:rPr lang="uk-UA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Луллія</a:t>
            </a:r>
            <a:r>
              <a:rPr lang="uk-UA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як засіб 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активізації  мовленнєвої</a:t>
            </a:r>
            <a:endParaRPr lang="en-US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діяльності дошкільників”</a:t>
            </a:r>
          </a:p>
          <a:p>
            <a:r>
              <a:rPr lang="en-US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uk-UA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 досвіду роботи</a:t>
            </a:r>
          </a:p>
          <a:p>
            <a:r>
              <a:rPr lang="uk-UA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Рудніченко Оксани Олександрівни,</a:t>
            </a:r>
          </a:p>
          <a:p>
            <a:r>
              <a:rPr lang="uk-UA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uk-UA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вихователя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 категорії</a:t>
            </a:r>
            <a:endParaRPr lang="uk-UA" sz="2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</a:p>
          <a:p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р.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78" y="3357562"/>
            <a:ext cx="350043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941168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Практикум з педагогами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«Круги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Луллія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як засіб активізації </a:t>
            </a:r>
            <a:b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мовленнєвої діяльності дітей»</a:t>
            </a:r>
            <a:b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Лютий 2021-2022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419648"/>
            <a:ext cx="4278140" cy="440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C:\Users\Admin\Pictures\показові проведення\3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5" y="2071678"/>
            <a:ext cx="4000496" cy="3905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98682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uk-UA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 роботи з батьками</a:t>
            </a:r>
            <a:r>
              <a:rPr lang="uk-UA" sz="2000" dirty="0" smtClean="0"/>
              <a:t>.</a:t>
            </a:r>
            <a:br>
              <a:rPr lang="uk-UA" sz="2000" dirty="0" smtClean="0"/>
            </a:b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День відкритих дверей. Соціально-мовленнєва діяльність з добром до людей «Сонечко в долонях». Волонтерська акція.</a:t>
            </a:r>
            <a:br>
              <a:rPr lang="uk-UA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uk-UA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рупові батьківські збори 2023-2024 </a:t>
            </a:r>
            <a:r>
              <a:rPr lang="uk-UA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                    </a:t>
            </a:r>
            <a:br>
              <a:rPr lang="uk-UA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Вайбер</a:t>
            </a:r>
            <a:r>
              <a:rPr lang="uk-UA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група для батьків.</a:t>
            </a:r>
            <a:br>
              <a:rPr lang="uk-UA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Фейсбук</a:t>
            </a:r>
            <a:r>
              <a:rPr lang="uk-UA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група ДНЗ КТ 26 для батьків.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www.facebook.com/groups/469566153599151</a:t>
            </a:r>
            <a:r>
              <a:rPr lang="uk-UA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664" y="2269549"/>
            <a:ext cx="5072312" cy="28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F:\день відкритих дверей З добром до людей, 2019р., березень\image-0-02-04-8d078c5408cccd15cce7eef47083bf75c62e4eeb4c2f53a5fe0e25a4b495ec51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39888"/>
            <a:ext cx="3275856" cy="436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5088444"/>
            <a:ext cx="540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День відкритих дверей. </a:t>
            </a:r>
          </a:p>
          <a:p>
            <a:pPr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Соціально-мовленнєва </a:t>
            </a:r>
          </a:p>
          <a:p>
            <a:pPr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діяльність. З добром до людей: </a:t>
            </a:r>
          </a:p>
          <a:p>
            <a:pPr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“Сонечко в долонях”. </a:t>
            </a:r>
          </a:p>
          <a:p>
            <a:pPr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Волонтерська акція.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latin typeface="Times New Roman" pitchFamily="18" charset="0"/>
                <a:cs typeface="Times New Roman" pitchFamily="18" charset="0"/>
              </a:rPr>
              <a:t>(березень, 2020 р.)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319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329928"/>
            <a:ext cx="7929618" cy="595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46350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/>
              <a:t/>
            </a:r>
            <a:br>
              <a:rPr lang="uk-UA" sz="2400" dirty="0"/>
            </a:b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/>
              <a:t/>
            </a:r>
            <a:br>
              <a:rPr lang="uk-UA" sz="2400" dirty="0"/>
            </a:b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/>
              <a:t/>
            </a:r>
            <a:br>
              <a:rPr lang="uk-UA" sz="2400" dirty="0"/>
            </a:b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>
                <a:solidFill>
                  <a:srgbClr val="C00000"/>
                </a:solidFill>
              </a:rPr>
              <a:t>                 </a:t>
            </a: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Продукти інноваційної діяльності</a:t>
            </a:r>
            <a:r>
              <a:rPr lang="uk-UA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uk-UA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Підбірка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творчих занять з використанням кругів </a:t>
            </a:r>
            <a:r>
              <a:rPr lang="uk-UA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Луллія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Добірка кругів </a:t>
            </a:r>
            <a:r>
              <a:rPr lang="uk-UA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Луллія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відповідно блочно-тематичного планування  освітнього процесу: демонстраційних та індивідуальних /</a:t>
            </a:r>
            <a:r>
              <a:rPr lang="uk-UA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мікрокабінет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групи, поличка №2/</a:t>
            </a:r>
            <a:b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Поширення досвіду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://vseosvita.ua/</a:t>
            </a:r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Особистий </a:t>
            </a:r>
            <a:r>
              <a:rPr lang="uk-UA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блог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://vseosvita.ua/user/id980290</a:t>
            </a:r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Міжнародний українсько-канадський конкурс. Фундація «</a:t>
            </a:r>
            <a:r>
              <a:rPr lang="uk-UA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Україна-діаспора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 Фонд професора Ореста Цапа. Сертифікат за інновації в навчанні на знак визнання значного впливу та внеску в освіту в області. Грудень, 2023р</a:t>
            </a:r>
            <a:r>
              <a:rPr lang="uk-UA" sz="2400" dirty="0" smtClean="0"/>
              <a:t>.</a:t>
            </a:r>
            <a:br>
              <a:rPr lang="uk-UA" sz="2400" dirty="0" smtClean="0"/>
            </a:br>
            <a:endParaRPr lang="ru-RU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5400000">
            <a:off x="4474108" y="2732644"/>
            <a:ext cx="2894908" cy="514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54684"/>
            <a:ext cx="2326580" cy="310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3050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0"/>
            <a:ext cx="7498080" cy="582594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Актуальність впровадження інновації.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642918"/>
            <a:ext cx="7790712" cy="6000792"/>
          </a:xfrm>
        </p:spPr>
        <p:txBody>
          <a:bodyPr>
            <a:normAutofit fontScale="55000" lnSpcReduction="20000"/>
          </a:bodyPr>
          <a:lstStyle/>
          <a:p>
            <a:r>
              <a:rPr lang="uk-UA" b="1" dirty="0" smtClean="0"/>
              <a:t>Сучасні дошкільнята</a:t>
            </a:r>
            <a:r>
              <a:rPr lang="uk-UA" dirty="0" smtClean="0"/>
              <a:t> - це діти цифрової ери, які відрізняються інтелектуальною та емоціональною своєрідністю: їхній світ цінностей значною мірою </a:t>
            </a:r>
            <a:r>
              <a:rPr lang="uk-UA" dirty="0" err="1" smtClean="0"/>
              <a:t>підвластний</a:t>
            </a:r>
            <a:r>
              <a:rPr lang="uk-UA" dirty="0" smtClean="0"/>
              <a:t> </a:t>
            </a:r>
            <a:r>
              <a:rPr lang="uk-UA" dirty="0" err="1" smtClean="0"/>
              <a:t>онлайн</a:t>
            </a:r>
            <a:r>
              <a:rPr lang="uk-UA" dirty="0" smtClean="0"/>
              <a:t> - соціалізації, тому сучасні виклики життя є для них умовами буття. У ситуаціях, де люди старшого покоління здатні впадати в паніку, вони залишаються спокійними і просто крокують вперед. Діти </a:t>
            </a:r>
            <a:r>
              <a:rPr lang="uk-UA" dirty="0" err="1" smtClean="0"/>
              <a:t>чотирьох-п</a:t>
            </a:r>
            <a:r>
              <a:rPr lang="en-US" dirty="0" smtClean="0"/>
              <a:t>’</a:t>
            </a:r>
            <a:r>
              <a:rPr lang="uk-UA" dirty="0" err="1" smtClean="0"/>
              <a:t>яти</a:t>
            </a:r>
            <a:r>
              <a:rPr lang="uk-UA" dirty="0" smtClean="0"/>
              <a:t>  років успішно виконують завдання , які раніше використовувались для тестування молодших школярів. Якщо раніше у дошкільників був добре розвинений наслідувальний рефлекс і вони намагались повторювати дії за дорослими, то у сучасних дітей переважає   «рефлекс свободи», тобто вони самі вибудовують стратегію своєї поведінки. Вони наполегливі і вимогливі, не терплять насильства, не чують вказівок і наказів дорослих, натомість мають високу самооцінку і власну філософію життя.</a:t>
            </a:r>
            <a:endParaRPr lang="ru-RU" dirty="0" smtClean="0"/>
          </a:p>
          <a:p>
            <a:r>
              <a:rPr lang="uk-UA" b="1" dirty="0" smtClean="0"/>
              <a:t>Працюючи з дітьми з порушенням мовлення</a:t>
            </a:r>
            <a:r>
              <a:rPr lang="uk-UA" dirty="0" smtClean="0"/>
              <a:t>, я вирішила переорієнтувати свою діяльність на щоденне опрацювання пізнавальних, мовленнєвих  та особистісних проблем, пошук можливих рішень у спільній діяльності, застосування умінь з урахуванням соціальних, міжособистісних і предметних контекстів, постійно змінюваних умов та викликів життя, що забезпечує досягнення взаєморозуміння з оточуючим світом і внутрішню гармонію. </a:t>
            </a:r>
            <a:endParaRPr lang="ru-RU" dirty="0" smtClean="0"/>
          </a:p>
          <a:p>
            <a:r>
              <a:rPr lang="uk-UA" dirty="0" smtClean="0"/>
              <a:t>Розвиток мовлення – це не лише збагачення словника, формування звукової, граматичної культури та вдосконалення зв’язного мовлення. Насамперед - це розвиток вміння спілкуватися.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Педагогічний вектор «Круги </a:t>
            </a:r>
            <a:r>
              <a:rPr lang="uk-UA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Луллія</a:t>
            </a: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як засіб активізації мовленнєвої діяльності дошкільників»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61662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uk-UA" sz="6400" b="1" dirty="0" smtClean="0">
                <a:latin typeface="Times New Roman" pitchFamily="18" charset="0"/>
                <a:cs typeface="Times New Roman" pitchFamily="18" charset="0"/>
              </a:rPr>
              <a:t>Початок роботи: 2020 рік</a:t>
            </a:r>
          </a:p>
          <a:p>
            <a:pPr>
              <a:buNone/>
            </a:pPr>
            <a:r>
              <a:rPr lang="uk-UA" sz="6400" b="1" dirty="0" smtClean="0">
                <a:latin typeface="Times New Roman" pitchFamily="18" charset="0"/>
                <a:cs typeface="Times New Roman" pitchFamily="18" charset="0"/>
              </a:rPr>
              <a:t>    Мета:</a:t>
            </a:r>
            <a:r>
              <a:rPr lang="uk-UA" sz="6400" dirty="0" smtClean="0">
                <a:latin typeface="Times New Roman" pitchFamily="18" charset="0"/>
                <a:cs typeface="Times New Roman" pitchFamily="18" charset="0"/>
              </a:rPr>
              <a:t> Розширити і поповнити базу методичного матеріалу, дидактичних посібників з питання, пропагувати практичний досвід  серед колег. Удосконалювати педагогічну майстерність. Формувати асоціативність та системність мислення, поступове розширення та поглиблення пізнавальних інтересів. Збагачувати досвід дитини. Насичувати  знання у різних сферах діяльності.</a:t>
            </a:r>
            <a:r>
              <a:rPr lang="uk-UA" sz="64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uk-UA" sz="6400" b="1" dirty="0" smtClean="0">
                <a:latin typeface="Times New Roman" pitchFamily="18" charset="0"/>
                <a:cs typeface="Times New Roman" pitchFamily="18" charset="0"/>
              </a:rPr>
              <a:t>Завдання:</a:t>
            </a:r>
          </a:p>
          <a:p>
            <a:pPr>
              <a:buNone/>
            </a:pP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Своє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надалі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я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вбачаю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в тому,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переглянути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матеріально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методичну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базу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свого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мікрометод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кабінету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Виявила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матеріалів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недостатньо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 для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реалізації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даних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завдань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. Тому я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розробила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підібрала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згрупувала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uk-UA" sz="6400" dirty="0" smtClean="0">
                <a:latin typeface="Times New Roman" pitchFamily="18" charset="0"/>
                <a:cs typeface="Times New Roman" pitchFamily="18" charset="0"/>
              </a:rPr>
              <a:t>Створила орієнтовну добірку конспектів занять з використанням на них кругів </a:t>
            </a:r>
            <a:r>
              <a:rPr lang="uk-UA" sz="6400" dirty="0" err="1" smtClean="0">
                <a:latin typeface="Times New Roman" pitchFamily="18" charset="0"/>
                <a:cs typeface="Times New Roman" pitchFamily="18" charset="0"/>
              </a:rPr>
              <a:t>Луллія</a:t>
            </a:r>
            <a:r>
              <a:rPr lang="uk-UA" sz="6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6400" dirty="0" smtClean="0">
                <a:latin typeface="Times New Roman" pitchFamily="18" charset="0"/>
                <a:cs typeface="Times New Roman" pitchFamily="18" charset="0"/>
              </a:rPr>
              <a:t>Підібрала та виготовила дидактичні ігри  та демонстраційний матеріал з колами </a:t>
            </a:r>
            <a:r>
              <a:rPr lang="uk-UA" sz="6400" dirty="0" err="1" smtClean="0">
                <a:latin typeface="Times New Roman" pitchFamily="18" charset="0"/>
                <a:cs typeface="Times New Roman" pitchFamily="18" charset="0"/>
              </a:rPr>
              <a:t>Луллія</a:t>
            </a:r>
            <a:r>
              <a:rPr lang="uk-UA" sz="6400" dirty="0" smtClean="0">
                <a:latin typeface="Times New Roman" pitchFamily="18" charset="0"/>
                <a:cs typeface="Times New Roman" pitchFamily="18" charset="0"/>
              </a:rPr>
              <a:t> по всіх освітніх напрямках та з усіх розділів програми «Дитина»;</a:t>
            </a: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6400" dirty="0" smtClean="0">
                <a:latin typeface="Times New Roman" pitchFamily="18" charset="0"/>
                <a:cs typeface="Times New Roman" pitchFamily="18" charset="0"/>
              </a:rPr>
              <a:t>Підібрала матеріали для роботи з батьками , з дітьми  та з педагогами з чарівними кільцями;</a:t>
            </a: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6400" dirty="0" smtClean="0">
                <a:latin typeface="Times New Roman" pitchFamily="18" charset="0"/>
                <a:cs typeface="Times New Roman" pitchFamily="18" charset="0"/>
              </a:rPr>
              <a:t>Створила картотеку дидактичних ігор за колами </a:t>
            </a:r>
            <a:r>
              <a:rPr lang="uk-UA" sz="6400" dirty="0" err="1" smtClean="0">
                <a:latin typeface="Times New Roman" pitchFamily="18" charset="0"/>
                <a:cs typeface="Times New Roman" pitchFamily="18" charset="0"/>
              </a:rPr>
              <a:t>Луллія</a:t>
            </a:r>
            <a:r>
              <a:rPr lang="uk-UA" sz="6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6400" dirty="0" smtClean="0">
                <a:latin typeface="Times New Roman" pitchFamily="18" charset="0"/>
                <a:cs typeface="Times New Roman" pitchFamily="18" charset="0"/>
              </a:rPr>
              <a:t>Перспективне планування, використовуючи кола </a:t>
            </a:r>
            <a:r>
              <a:rPr lang="uk-UA" sz="6400" dirty="0" err="1" smtClean="0">
                <a:latin typeface="Times New Roman" pitchFamily="18" charset="0"/>
                <a:cs typeface="Times New Roman" pitchFamily="18" charset="0"/>
              </a:rPr>
              <a:t>Луллія</a:t>
            </a:r>
            <a:r>
              <a:rPr lang="uk-UA" sz="6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6400" dirty="0" smtClean="0">
                <a:latin typeface="Times New Roman" pitchFamily="18" charset="0"/>
                <a:cs typeface="Times New Roman" pitchFamily="18" charset="0"/>
              </a:rPr>
              <a:t>та далі продовжую працювати над цією темою…</a:t>
            </a: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2000" b="1" dirty="0" smtClean="0"/>
          </a:p>
          <a:p>
            <a:pPr>
              <a:buNone/>
            </a:pPr>
            <a:r>
              <a:rPr lang="uk-UA" sz="2000" b="1" dirty="0" smtClean="0"/>
              <a:t>                          </a:t>
            </a:r>
            <a:endParaRPr lang="ru-RU" sz="2000" b="1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86800" cy="634082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Перспективний план роботи з питання, над яким  працюю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68042201"/>
              </p:ext>
            </p:extLst>
          </p:nvPr>
        </p:nvGraphicFramePr>
        <p:xfrm>
          <a:off x="107950" y="981075"/>
          <a:ext cx="8928546" cy="668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6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965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№ п/</a:t>
                      </a:r>
                      <a:r>
                        <a:rPr lang="uk-UA" dirty="0" err="1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План роботи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  Форми роботи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Рік роботи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Ознайомитися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 кругами </a:t>
                      </a:r>
                      <a:r>
                        <a:rPr lang="uk-UA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Луллія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Підбір теоретичного матеріалу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2020-2021 </a:t>
                      </a:r>
                      <a:r>
                        <a:rPr lang="uk-UA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 2.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Розширити і поповнити базу методичного матеріалу дидактичних посібників  з питання.</a:t>
                      </a:r>
                    </a:p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Використання кругів 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Луллія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мовленнєвого спрямування.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Ігри, заняття</a:t>
                      </a:r>
                    </a:p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Педагогічна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рада</a:t>
                      </a:r>
                    </a:p>
                    <a:p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Інформаційний кейс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2021-2022 </a:t>
                      </a:r>
                      <a:r>
                        <a:rPr lang="uk-UA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3.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Поповнити базу дидактичних посібників з питання.</a:t>
                      </a:r>
                    </a:p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Використання кругів  </a:t>
                      </a:r>
                      <a:r>
                        <a:rPr lang="uk-UA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Луллія</a:t>
                      </a: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 з дітьми 6 </a:t>
                      </a:r>
                      <a:r>
                        <a:rPr lang="uk-UA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р.ж</a:t>
                      </a: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Педагогічна рада</a:t>
                      </a:r>
                    </a:p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Дидактичні ігри, демонстраційний матеріал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2022-2023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4.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Поповнити базу дидактичних посібників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з питання.</a:t>
                      </a:r>
                    </a:p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Використання кругів </a:t>
                      </a:r>
                      <a:r>
                        <a:rPr lang="uk-UA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Луллія</a:t>
                      </a: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 з дітьми 5 </a:t>
                      </a:r>
                      <a:r>
                        <a:rPr lang="uk-UA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р.ж</a:t>
                      </a: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Марафон інновацій</a:t>
                      </a:r>
                    </a:p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Відкритий показ</a:t>
                      </a:r>
                    </a:p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Педагогічна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рада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2023-2024 </a:t>
                      </a:r>
                      <a:r>
                        <a:rPr lang="uk-UA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5.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“Педагогічний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супровід ігрової </a:t>
                      </a:r>
                      <a:r>
                        <a:rPr lang="uk-UA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діяльності”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З досвіду роботи.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Педагогічна рада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Листопад,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2021р.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0" y="1214421"/>
          <a:ext cx="8720172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944"/>
                <a:gridCol w="3717142"/>
                <a:gridCol w="2426526"/>
                <a:gridCol w="1933560"/>
              </a:tblGrid>
              <a:tr h="785819">
                <a:tc>
                  <a:txBody>
                    <a:bodyPr/>
                    <a:lstStyle/>
                    <a:p>
                      <a:r>
                        <a:rPr lang="uk-UA" dirty="0" smtClean="0"/>
                        <a:t>6.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Практикум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“Круги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Луллія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 сучасному </a:t>
                      </a:r>
                      <a:r>
                        <a:rPr lang="uk-UA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дошкіллі”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Інформаційний кейс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Лютий,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2022р.</a:t>
                      </a:r>
                      <a:endParaRPr lang="ru-RU" dirty="0"/>
                    </a:p>
                  </a:txBody>
                  <a:tcPr/>
                </a:tc>
              </a:tr>
              <a:tr h="396930">
                <a:tc>
                  <a:txBody>
                    <a:bodyPr/>
                    <a:lstStyle/>
                    <a:p>
                      <a:r>
                        <a:rPr lang="uk-UA" dirty="0" smtClean="0"/>
                        <a:t>7.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Мультимедійна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презентація з досвіду роботи </a:t>
                      </a:r>
                      <a:r>
                        <a:rPr lang="uk-UA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“Створення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умов для </a:t>
                      </a:r>
                      <a:r>
                        <a:rPr lang="uk-UA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еколого-дослідницької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діяльності”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Педагогічна рада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Листопад, 2022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р.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  <a:tr h="396930">
                <a:tc>
                  <a:txBody>
                    <a:bodyPr/>
                    <a:lstStyle/>
                    <a:p>
                      <a:r>
                        <a:rPr lang="uk-UA" dirty="0" smtClean="0"/>
                        <a:t>8.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складі робочої групи ВСЗЯО напрям </a:t>
                      </a:r>
                      <a:r>
                        <a:rPr lang="uk-UA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“Управлінські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процеси закладу дошкільної </a:t>
                      </a:r>
                      <a:r>
                        <a:rPr lang="uk-UA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освіти”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Робоча група ЗДО </a:t>
                      </a:r>
                      <a:r>
                        <a:rPr lang="uk-UA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КТ</a:t>
                      </a: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 №26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2022-2023н.р.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  <a:tr h="396930">
                <a:tc>
                  <a:txBody>
                    <a:bodyPr/>
                    <a:lstStyle/>
                    <a:p>
                      <a:r>
                        <a:rPr lang="uk-UA" dirty="0" smtClean="0"/>
                        <a:t>9.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Логопедична гра з колами </a:t>
                      </a:r>
                      <a:r>
                        <a:rPr lang="uk-UA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Луллія</a:t>
                      </a: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Тренінг для педагогів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Січень, </a:t>
                      </a:r>
                    </a:p>
                    <a:p>
                      <a:r>
                        <a:rPr lang="uk-UA" dirty="0" smtClean="0"/>
                        <a:t>2024р.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396930">
                <a:tc>
                  <a:txBody>
                    <a:bodyPr/>
                    <a:lstStyle/>
                    <a:p>
                      <a:r>
                        <a:rPr lang="uk-UA" dirty="0" smtClean="0"/>
                        <a:t>10.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Інтегрована діяльність </a:t>
                      </a:r>
                      <a:r>
                        <a:rPr lang="uk-UA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“Хто</a:t>
                      </a: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 душею світлий, лагідний, </a:t>
                      </a:r>
                      <a:r>
                        <a:rPr lang="uk-UA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привітний”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Відкритий показ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Жовтень, 2023р.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396930">
                <a:tc>
                  <a:txBody>
                    <a:bodyPr/>
                    <a:lstStyle/>
                    <a:p>
                      <a:r>
                        <a:rPr lang="uk-UA" dirty="0" smtClean="0"/>
                        <a:t>11.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Пізнавальний проект “Я говорю </a:t>
                      </a:r>
                      <a:r>
                        <a:rPr lang="uk-UA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українською”</a:t>
                      </a: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 (4т. Лютого)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Проектна діяльність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Лютий, </a:t>
                      </a:r>
                    </a:p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2024 р.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 роботи з дітьми.</a:t>
            </a:r>
            <a:br>
              <a:rPr lang="uk-UA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Заняття з  використанням кругів </a:t>
            </a:r>
            <a:r>
              <a:rPr lang="uk-UA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Луллія</a:t>
            </a: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 період з 2020-2024 </a:t>
            </a:r>
            <a:r>
              <a:rPr lang="uk-UA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Мовленнєві ігри та вправи з використанням кругів </a:t>
            </a:r>
            <a:r>
              <a:rPr lang="uk-UA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Луллія</a:t>
            </a: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Індивідуальна робота за інновацією. ІІ половина дня.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2948" y="1639838"/>
            <a:ext cx="8840823" cy="5099248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uk-UA" dirty="0"/>
              <a:t> </a:t>
            </a:r>
            <a:endParaRPr lang="uk-UA" dirty="0" smtClean="0"/>
          </a:p>
          <a:p>
            <a:pPr marL="0" indent="0">
              <a:buNone/>
            </a:pPr>
            <a:endParaRPr lang="uk-UA" sz="2000" b="1" dirty="0"/>
          </a:p>
          <a:p>
            <a:pPr marL="0" indent="0">
              <a:buNone/>
            </a:pPr>
            <a:endParaRPr lang="uk-UA" sz="2000" b="1" dirty="0" smtClean="0"/>
          </a:p>
          <a:p>
            <a:pPr marL="0" indent="0">
              <a:buNone/>
            </a:pPr>
            <a:endParaRPr lang="uk-UA" sz="2000" b="1" dirty="0"/>
          </a:p>
          <a:p>
            <a:pPr marL="0" indent="0">
              <a:buNone/>
            </a:pPr>
            <a:endParaRPr lang="en-US" sz="2100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uk-UA" sz="2000" dirty="0" smtClean="0"/>
          </a:p>
          <a:p>
            <a:pPr marL="0" indent="0">
              <a:buNone/>
            </a:pPr>
            <a:endParaRPr lang="uk-UA" sz="2000" dirty="0"/>
          </a:p>
          <a:p>
            <a:pPr marL="0" indent="0">
              <a:buNone/>
            </a:pPr>
            <a:r>
              <a:rPr lang="uk-UA" sz="2000" dirty="0"/>
              <a:t> </a:t>
            </a:r>
            <a:r>
              <a:rPr lang="uk-UA" sz="2000" dirty="0" smtClean="0"/>
              <a:t>    </a:t>
            </a:r>
          </a:p>
          <a:p>
            <a:pPr marL="0" indent="0">
              <a:buNone/>
            </a:pPr>
            <a:endParaRPr lang="uk-UA" sz="2000" dirty="0"/>
          </a:p>
          <a:p>
            <a:pPr marL="0" indent="0">
              <a:buNone/>
            </a:pPr>
            <a:r>
              <a:rPr lang="uk-UA" sz="2000" dirty="0" smtClean="0"/>
              <a:t>\</a:t>
            </a:r>
          </a:p>
          <a:p>
            <a:pPr marL="0" indent="0">
              <a:buNone/>
            </a:pPr>
            <a:endParaRPr lang="uk-UA" sz="2000" dirty="0"/>
          </a:p>
          <a:p>
            <a:pPr marL="0" indent="0">
              <a:buNone/>
            </a:pPr>
            <a:endParaRPr lang="uk-UA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9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9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9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8000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8000" b="1" u="sng" dirty="0" smtClean="0">
                <a:latin typeface="Times New Roman" pitchFamily="18" charset="0"/>
                <a:cs typeface="Times New Roman" pitchFamily="18" charset="0"/>
              </a:rPr>
              <a:t>ІІ половина дня</a:t>
            </a:r>
            <a:r>
              <a:rPr lang="uk-UA" sz="8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Літературне </a:t>
            </a:r>
            <a:r>
              <a:rPr lang="uk-UA" sz="8000" dirty="0" err="1" smtClean="0">
                <a:latin typeface="Times New Roman" pitchFamily="18" charset="0"/>
                <a:cs typeface="Times New Roman" pitchFamily="18" charset="0"/>
              </a:rPr>
              <a:t>образотворення</a:t>
            </a: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Мовлення. </a:t>
            </a:r>
            <a:r>
              <a:rPr lang="uk-UA" sz="8000" dirty="0" err="1" smtClean="0">
                <a:latin typeface="Times New Roman" pitchFamily="18" charset="0"/>
                <a:cs typeface="Times New Roman" pitchFamily="18" charset="0"/>
              </a:rPr>
              <a:t>“Розповім</a:t>
            </a: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  улюблену </a:t>
            </a:r>
            <a:r>
              <a:rPr lang="uk-UA" sz="8000" dirty="0" err="1" smtClean="0">
                <a:latin typeface="Times New Roman" pitchFamily="18" charset="0"/>
                <a:cs typeface="Times New Roman" pitchFamily="18" charset="0"/>
              </a:rPr>
              <a:t>казку”</a:t>
            </a:r>
            <a:endParaRPr lang="uk-UA" sz="8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2022-2023 </a:t>
            </a:r>
            <a:r>
              <a:rPr lang="uk-UA" sz="8000" dirty="0" err="1" smtClean="0"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uk-UA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</a:t>
            </a:r>
          </a:p>
          <a:p>
            <a:pPr marL="0" indent="0">
              <a:buNone/>
            </a:pPr>
            <a:r>
              <a:rPr lang="uk-UA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16968"/>
            <a:ext cx="2736304" cy="4908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94098"/>
            <a:ext cx="2760665" cy="440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94098"/>
            <a:ext cx="2699792" cy="3923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5933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715000"/>
            <a:ext cx="8464454" cy="1143000"/>
          </a:xfrm>
        </p:spPr>
        <p:txBody>
          <a:bodyPr>
            <a:normAutofit/>
          </a:bodyPr>
          <a:lstStyle/>
          <a:p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Сенсорно-пізнавальна діяльність                      Природний світ. Екологія.</a:t>
            </a:r>
            <a:b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Дидактична гра «Цифри-сусіди»            Ігрова вправа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“Розкажи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весну”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2022-2023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2023-2024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05222"/>
            <a:ext cx="360195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352839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86473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esktop\Мої проведення і фото\фото дітей КОЛА ЛУЛЛІЯ\20202130932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8"/>
            <a:ext cx="3857652" cy="5143536"/>
          </a:xfrm>
          <a:prstGeom prst="rect">
            <a:avLst/>
          </a:prstGeom>
          <a:noFill/>
        </p:spPr>
      </p:pic>
      <p:pic>
        <p:nvPicPr>
          <p:cNvPr id="1028" name="Picture 4" descr="E:\Desktop\Мої проведення і фото\фото дітей КОЛА ЛУЛЛІЯ\2020213093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14290"/>
            <a:ext cx="3868205" cy="5157606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645920" y="5715000"/>
            <a:ext cx="7498080" cy="1143000"/>
          </a:xfrm>
        </p:spPr>
        <p:txBody>
          <a:bodyPr>
            <a:normAutofit/>
          </a:bodyPr>
          <a:lstStyle/>
          <a:p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ІІ половина дня.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СХД. Круги </a:t>
            </a:r>
            <a:r>
              <a:rPr lang="uk-UA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Луллія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uk-UA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“Звукарики”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 fontScale="90000"/>
          </a:bodyPr>
          <a:lstStyle/>
          <a:p>
            <a:r>
              <a:rPr lang="uk-UA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 роботи з педагогами</a:t>
            </a:r>
            <a:r>
              <a:rPr lang="uk-UA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1. Педрада. Мультимедійна презентація з досвіду роботи «Створення умов для еколого - дослідницької роботи» 2022 р.</a:t>
            </a:r>
            <a:r>
              <a:rPr lang="uk-UA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Інформаційний кейс. Практикум «Круги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Луллія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сучасному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дошкіллі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2022 р.</a:t>
            </a:r>
            <a:b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Відкритий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показ.Інтегрована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діяльність «Хто душею світлий, лагідний..» 2023 р</a:t>
            </a:r>
            <a:b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Марафон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інновацій.Тренінг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для педагогів  «Логопедична гра з колами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Луллія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2024 р.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54338"/>
            <a:ext cx="3600400" cy="371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37158"/>
            <a:ext cx="2880319" cy="384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607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521</TotalTime>
  <Words>542</Words>
  <Application>Microsoft Office PowerPoint</Application>
  <PresentationFormat>Экран (4:3)</PresentationFormat>
  <Paragraphs>126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Солнцестояние</vt:lpstr>
      <vt:lpstr> Дошкільний навчальний заклад (ясла-садок)    комбінованого типу № 26    Прилуцької міської ради  Чернігівської області</vt:lpstr>
      <vt:lpstr>            Актуальність впровадження інновації.</vt:lpstr>
      <vt:lpstr> Педагогічний вектор «Круги Луллія як засіб активізації мовленнєвої діяльності дошкільників» </vt:lpstr>
      <vt:lpstr>   Перспективний план роботи з питання, над яким  працюю</vt:lpstr>
      <vt:lpstr>Слайд 5</vt:lpstr>
      <vt:lpstr>Форми роботи з дітьми. Заняття з  використанням кругів Луллія за період з 2020-2024 н.р Мовленнєві ігри та вправи з використанням кругів Луллія. Індивідуальна робота за інновацією. ІІ половина дня.</vt:lpstr>
      <vt:lpstr>Сенсорно-пізнавальна діяльність                      Природний світ. Екологія.  Дидактична гра «Цифри-сусіди»            Ігрова вправа “Розкажи про весну”                                                                2022-2023 н.р                                                              2023-2024 н.р.</vt:lpstr>
      <vt:lpstr>                                        ІІ половина дня.                                     СХД. Круги Луллія.                                           “Звукарики”</vt:lpstr>
      <vt:lpstr>Форми роботи з педагогами.  1. Педрада. Мультимедійна презентація з досвіду роботи «Створення умов для еколого - дослідницької роботи» 2022 р. 2. Інформаційний кейс. Практикум «Круги Луллія в сучасному дошкіллі» 2022 р. 3 Відкритий показ.Інтегрована діяльність «Хто душею світлий, лагідний..» 2023 р 4. Марафон інновацій.Тренінг  для педагогів  «Логопедична гра з колами Луллія» 2024 р.</vt:lpstr>
      <vt:lpstr>Практикум з педагогами.  «Круги Луллія як засіб активізації  мовленнєвої діяльності дітей» Лютий 2021-2022 н.р.</vt:lpstr>
      <vt:lpstr>Форми роботи з батьками. - День відкритих дверей. Соціально-мовленнєва діяльність з добром до людей «Сонечко в долонях». Волонтерська акція.  - Групові батьківські збори 2023-2024 н.р.                         - Вайбер група для батьків. - Фейсбук група ДНЗ КТ 26 для батьків. https://www.facebook.com/groups/469566153599151 </vt:lpstr>
      <vt:lpstr>Слайд 12</vt:lpstr>
      <vt:lpstr>                         Продукти інноваційної діяльності. - Підбірка творчих занять з використанням кругів Луллія. - Добірка кругів Луллія відповідно блочно-тематичного планування  освітнього процесу: демонстраційних та індивідуальних /мікрокабінет групи, поличка №2/ - Поширення досвіду    https://vseosvita.ua/ - Особистий блог   https://vseosvita.ua/user/id980290 - Міжнародний українсько-канадський конкурс. Фундація «Україна-діаспора». Фонд професора Ореста Цапа. Сертифікат за інновації в навчанні на знак визнання значного впливу та внеску в освіту в області. Грудень, 2023р.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Set</dc:creator>
  <cp:lastModifiedBy>Set</cp:lastModifiedBy>
  <cp:revision>57</cp:revision>
  <dcterms:created xsi:type="dcterms:W3CDTF">2024-04-02T06:25:11Z</dcterms:created>
  <dcterms:modified xsi:type="dcterms:W3CDTF">2024-09-21T21:10:02Z</dcterms:modified>
</cp:coreProperties>
</file>