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0" r:id="rId2"/>
    <p:sldId id="296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0" r:id="rId15"/>
    <p:sldId id="273" r:id="rId16"/>
    <p:sldId id="272" r:id="rId17"/>
    <p:sldId id="274" r:id="rId18"/>
    <p:sldId id="275" r:id="rId19"/>
    <p:sldId id="276" r:id="rId20"/>
    <p:sldId id="278" r:id="rId21"/>
    <p:sldId id="29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7350"/>
    <a:srgbClr val="245346"/>
    <a:srgbClr val="ADDDC4"/>
    <a:srgbClr val="EEEEEB"/>
    <a:srgbClr val="FFFFFF"/>
    <a:srgbClr val="FDF0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3" autoAdjust="0"/>
    <p:restoredTop sz="94660"/>
  </p:normalViewPr>
  <p:slideViewPr>
    <p:cSldViewPr snapToGrid="0">
      <p:cViewPr varScale="1">
        <p:scale>
          <a:sx n="85" d="100"/>
          <a:sy n="85" d="100"/>
        </p:scale>
        <p:origin x="7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E5A0F-A10C-4BFB-8555-41BE88C2DCAA}" type="datetimeFigureOut">
              <a:rPr lang="ru-RU" smtClean="0"/>
              <a:t>02.09.2021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1CF9A-B726-4C85-B37B-3502EB4288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038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1CF9A-B726-4C85-B37B-3502EB4288F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14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2AA9F-4A75-4C5D-AA00-3EFF1A061B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E0A236D-35E6-4590-8A6F-6CF4742DF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C2D283-A029-4F56-9BE4-A74CD6A3D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00ED1-6D03-4145-8321-6F6D7BB934B2}" type="datetimeFigureOut">
              <a:rPr lang="ru-RU" smtClean="0"/>
              <a:t>02.09.2021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6A0B01-0DF6-4667-8B22-EEC88878B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F1F84D-A0FF-460E-B8AB-76EC5C320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38F7-B5ED-475D-A6B5-4CB40BF2D6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653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C2E2D1-19CB-4157-AB0E-487088044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6D37457-63F0-4EDC-A48B-E0EC20589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33DD25-148F-4A18-BBA0-D41312A18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00ED1-6D03-4145-8321-6F6D7BB934B2}" type="datetimeFigureOut">
              <a:rPr lang="ru-RU" smtClean="0"/>
              <a:t>02.09.2021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ABD6B7-BA48-49C5-8723-FD13E9F52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7C1BEF-674A-43E1-A614-E840CE6B8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38F7-B5ED-475D-A6B5-4CB40BF2D6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613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DC3ADF5-2778-488A-A1C9-D913A4823B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B3AED5D-E722-4E9B-BC37-0F23DDA55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7A2A65-33A8-42FE-AC73-A30F195A5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00ED1-6D03-4145-8321-6F6D7BB934B2}" type="datetimeFigureOut">
              <a:rPr lang="ru-RU" smtClean="0"/>
              <a:t>02.09.2021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A273ED-856D-43C4-B623-09E5AC3F9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FFEF16-F099-426D-944D-D766A47AB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38F7-B5ED-475D-A6B5-4CB40BF2D6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663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60682-D8FB-4010-845E-4049DD139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2371A0-F76A-4A9F-B370-0352F5B23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1F3024-06B4-4E7F-898C-B28237C76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00ED1-6D03-4145-8321-6F6D7BB934B2}" type="datetimeFigureOut">
              <a:rPr lang="ru-RU" smtClean="0"/>
              <a:t>02.09.2021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2AEDA1-8DD6-4D49-A9AF-B9EB59736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94B68F-B1EE-4A55-94D6-93056DDAD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38F7-B5ED-475D-A6B5-4CB40BF2D6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525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43618C-D298-47A6-9649-27331B80F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814B4E-3256-4F65-BA3F-8E675F4D7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EFFD4B-CEE8-4DE7-BD32-33D4C6D88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00ED1-6D03-4145-8321-6F6D7BB934B2}" type="datetimeFigureOut">
              <a:rPr lang="ru-RU" smtClean="0"/>
              <a:t>02.09.2021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C4EF64-F296-46CD-A761-BBE708F78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EB52B0-2CBF-48C1-91B6-FAC2B2678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38F7-B5ED-475D-A6B5-4CB40BF2D6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891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DBCE1-B3F2-4648-B870-305A3F5A3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BE7F78-B9AC-4296-A533-F1E1634165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16E3CC-A0E6-495A-878C-23E807E85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F13D4B-D4DC-4BE6-9068-C22C1A1D0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00ED1-6D03-4145-8321-6F6D7BB934B2}" type="datetimeFigureOut">
              <a:rPr lang="ru-RU" smtClean="0"/>
              <a:t>02.09.2021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4748F1-7616-44FF-B53E-85E2ACEFD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25DBBE-2A51-488D-A6E9-6C12AFE37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38F7-B5ED-475D-A6B5-4CB40BF2D6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344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E159B8-8F20-46E2-BE49-1EED7C1BE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040B1D-E7B3-4BED-9D06-C5CAA2B12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8CF4C4-913F-43E0-B96A-40B7DE730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D390AC2-F4E3-463A-BE61-38E6EEE6BA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05F8655-5532-4E80-AE50-6C1D9C3F8C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C6A6163-9B6F-4376-82A3-858F029DF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00ED1-6D03-4145-8321-6F6D7BB934B2}" type="datetimeFigureOut">
              <a:rPr lang="ru-RU" smtClean="0"/>
              <a:t>02.09.2021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FBCA34-91E9-4B86-AF36-83FEC913B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90D47A-2658-420A-9A3D-2BA157D14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38F7-B5ED-475D-A6B5-4CB40BF2D6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43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29EE6B-1D12-4BE2-A036-8C57BEBF7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825837A-051C-496C-87A5-EF23165F7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00ED1-6D03-4145-8321-6F6D7BB934B2}" type="datetimeFigureOut">
              <a:rPr lang="ru-RU" smtClean="0"/>
              <a:t>02.09.2021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E24CD6E-6B85-412E-A038-91A3E9128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FD692A-5166-492F-996F-1C83B2301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38F7-B5ED-475D-A6B5-4CB40BF2D6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349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D7F56FE-18A4-4986-9542-D0C61D58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00ED1-6D03-4145-8321-6F6D7BB934B2}" type="datetimeFigureOut">
              <a:rPr lang="ru-RU" smtClean="0"/>
              <a:t>02.09.2021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2C37C72-6245-46DA-8C72-8AC570F37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D7D9B7-EB11-4786-872A-62D3F3380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38F7-B5ED-475D-A6B5-4CB40BF2D6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82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2F454F-364B-432C-AD69-2F8BCA278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C74D74-1C36-4B9A-8589-202345909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5F6644-07B2-44A4-A293-ED20969A27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B7806F-342E-443A-A291-53B08018B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00ED1-6D03-4145-8321-6F6D7BB934B2}" type="datetimeFigureOut">
              <a:rPr lang="ru-RU" smtClean="0"/>
              <a:t>02.09.2021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078467-733D-4138-A198-B5EB75D48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BACCBC-6DB7-4678-BB5C-FFA939616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38F7-B5ED-475D-A6B5-4CB40BF2D6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805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629BF5-4BB4-4FCF-8446-AC00FC29B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E4D425D-B0A3-4947-AD96-0D23D7F020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923073-B542-41FE-9460-7C09111929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C0A096-BEA9-4393-A0CD-15F8BE41E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00ED1-6D03-4145-8321-6F6D7BB934B2}" type="datetimeFigureOut">
              <a:rPr lang="ru-RU" smtClean="0"/>
              <a:t>02.09.2021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466178-369D-4051-9C4E-598FAB7C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4C8044-0DF9-42B8-9B1C-E776E0B5A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38F7-B5ED-475D-A6B5-4CB40BF2D6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231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C5B6C-8415-437A-9626-FBF14D885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353194-8048-40A5-BF7F-3E64233AA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E2F532-7661-417B-82F2-F9A1A94C7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00ED1-6D03-4145-8321-6F6D7BB934B2}" type="datetimeFigureOut">
              <a:rPr lang="ru-RU" smtClean="0"/>
              <a:t>02.09.2021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7D9669-E475-46F2-8D05-BC8E0A19C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D694A-6F5F-4293-A6CA-06F1BFB366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F38F7-B5ED-475D-A6B5-4CB40BF2D6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379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MjyAn6EUvE&amp;t=110s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0F553D-D4D6-4624-A7BC-D44176904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AC7A8B-5C16-4FFE-A119-0A6E411AE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98F48A-9B14-44BD-A88D-11D2915D1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A39D12-BF9F-4F6A-BFB4-2E7635DE05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25037A-4491-4C54-B812-ED7AC166D3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49"/>
          <a:stretch/>
        </p:blipFill>
        <p:spPr>
          <a:xfrm>
            <a:off x="5258246" y="1026703"/>
            <a:ext cx="6759706" cy="34178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734BCF-60D4-4F4C-A49E-4DA3AEE06E6E}"/>
              </a:ext>
            </a:extLst>
          </p:cNvPr>
          <p:cNvSpPr txBox="1"/>
          <p:nvPr/>
        </p:nvSpPr>
        <p:spPr>
          <a:xfrm>
            <a:off x="5677123" y="4635632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Рибоїдний птах скопа є типовим стенофагом, але за відношенням до інших факторів середовища є еврибіонтом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15073E7-C945-4CAE-8811-5D241D346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5707"/>
            <a:ext cx="5432294" cy="54322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CEA89B-6AAE-4FF9-9C6D-18086253551B}"/>
              </a:ext>
            </a:extLst>
          </p:cNvPr>
          <p:cNvSpPr txBox="1"/>
          <p:nvPr/>
        </p:nvSpPr>
        <p:spPr>
          <a:xfrm>
            <a:off x="353001" y="211095"/>
            <a:ext cx="455224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Коала</a:t>
            </a:r>
            <a:r>
              <a:rPr lang="uk-UA" sz="20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, як відомо, є стенофагом, оскільки живиться лише листками евкаліптів, але щодо температури, то він може переживати широкі інтервали, тобто є </a:t>
            </a:r>
            <a:r>
              <a:rPr lang="uk-UA" sz="20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евритермом</a:t>
            </a:r>
            <a:endParaRPr lang="ru-RU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01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8FCE98-16AD-4434-8CF3-A5E6C3DA02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A573AF-376A-4A00-BE7C-F450D308DDEF}"/>
              </a:ext>
            </a:extLst>
          </p:cNvPr>
          <p:cNvSpPr txBox="1"/>
          <p:nvPr/>
        </p:nvSpPr>
        <p:spPr>
          <a:xfrm>
            <a:off x="0" y="249480"/>
            <a:ext cx="9764889" cy="830997"/>
          </a:xfrm>
          <a:prstGeom prst="rect">
            <a:avLst/>
          </a:prstGeom>
          <a:solidFill>
            <a:srgbClr val="2F7350"/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Пластичність видів також зумовлює здатність співіснувати </a:t>
            </a:r>
          </a:p>
          <a:p>
            <a:pPr algn="ctr"/>
            <a: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у спільному середовищі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A125A3-6855-42B3-83C3-4AC736A6A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44" y="1379718"/>
            <a:ext cx="7926211" cy="52973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3C3C9A-713B-4EB0-BA1B-B0FE45F71449}"/>
              </a:ext>
            </a:extLst>
          </p:cNvPr>
          <p:cNvSpPr txBox="1"/>
          <p:nvPr/>
        </p:nvSpPr>
        <p:spPr>
          <a:xfrm>
            <a:off x="8286045" y="3007170"/>
            <a:ext cx="36576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  <a:ea typeface="Calibri" panose="020F0502020204030204" pitchFamily="34" charset="0"/>
              </a:rPr>
              <a:t>У</a:t>
            </a:r>
            <a:r>
              <a:rPr lang="uk-UA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мангрових </a:t>
            </a:r>
            <a:r>
              <a:rPr lang="uk-UA" dirty="0" err="1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заростях</a:t>
            </a:r>
            <a:r>
              <a:rPr lang="uk-UA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узбережжя Південної Флориди мешкають різні чаплі </a:t>
            </a:r>
          </a:p>
          <a:p>
            <a:pPr algn="ctr"/>
            <a:r>
              <a:rPr lang="uk-UA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і буває так, що на одній мілині споживають рибу </a:t>
            </a:r>
          </a:p>
          <a:p>
            <a:pPr algn="ctr"/>
            <a:r>
              <a:rPr lang="uk-UA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до 9 різних видів. </a:t>
            </a:r>
          </a:p>
          <a:p>
            <a:pPr algn="ctr"/>
            <a:r>
              <a:rPr lang="uk-UA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При цьому вони не заважають один одному, оскільки виробили пристосування займати різні мисливські ділянки і способи виловлювання риби. 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29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7CE6C3C-2B0B-4E3E-B63D-7E43B9B77886}"/>
              </a:ext>
            </a:extLst>
          </p:cNvPr>
          <p:cNvGrpSpPr/>
          <p:nvPr/>
        </p:nvGrpSpPr>
        <p:grpSpPr>
          <a:xfrm>
            <a:off x="0" y="921808"/>
            <a:ext cx="12192000" cy="5967443"/>
            <a:chOff x="0" y="921808"/>
            <a:chExt cx="12192000" cy="596744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7E42B31-7AD3-45A9-95E1-A134F91BE440}"/>
                </a:ext>
              </a:extLst>
            </p:cNvPr>
            <p:cNvSpPr txBox="1"/>
            <p:nvPr/>
          </p:nvSpPr>
          <p:spPr>
            <a:xfrm>
              <a:off x="0" y="921808"/>
              <a:ext cx="12192000" cy="1177925"/>
            </a:xfrm>
            <a:prstGeom prst="rect">
              <a:avLst/>
            </a:prstGeom>
            <a:solidFill>
              <a:srgbClr val="EEEEEB"/>
            </a:solid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pic>
          <p:nvPicPr>
            <p:cNvPr id="3074" name="Picture 2" descr="Figure 1 from Environmental Adaptation, Phenotypic Plasticity, and  Associative Learning in Insects: The Desert Locust as a Case Study. |  Semantic Scholar">
              <a:extLst>
                <a:ext uri="{FF2B5EF4-FFF2-40B4-BE49-F238E27FC236}">
                  <a16:creationId xmlns:a16="http://schemas.microsoft.com/office/drawing/2014/main" id="{738CB8D2-A99A-4D1F-9B1C-14F46099C2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9" t="1121" r="1006"/>
            <a:stretch/>
          </p:blipFill>
          <p:spPr bwMode="auto">
            <a:xfrm>
              <a:off x="0" y="1300770"/>
              <a:ext cx="12192000" cy="5588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59F80-3994-4ACB-9148-BB69F6E27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1808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А</a:t>
            </a:r>
            <a:r>
              <a:rPr lang="uk-UA" sz="24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даптивний потенціал виду </a:t>
            </a:r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– це міра пристосувальних можливостей виду </a:t>
            </a:r>
            <a:b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</a:br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в мінливих умовах довкілля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6D7AE6-005A-4838-89FC-7C6157D00490}"/>
              </a:ext>
            </a:extLst>
          </p:cNvPr>
          <p:cNvSpPr txBox="1"/>
          <p:nvPr/>
        </p:nvSpPr>
        <p:spPr>
          <a:xfrm>
            <a:off x="0" y="1016058"/>
            <a:ext cx="8658578" cy="400110"/>
          </a:xfrm>
          <a:prstGeom prst="rect">
            <a:avLst/>
          </a:prstGeom>
          <a:solidFill>
            <a:srgbClr val="2F7350"/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Високий адаптивний потенціал мають екологічно пластичні види </a:t>
            </a: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E629DB-5376-46A3-928E-441E2EA3DA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99319"/>
            <a:ext cx="1537438" cy="28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3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9A32EF-7DE9-4DC1-AFB1-125C50CF3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6" b="73967"/>
          <a:stretch/>
        </p:blipFill>
        <p:spPr>
          <a:xfrm>
            <a:off x="0" y="70517"/>
            <a:ext cx="12192000" cy="153656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C2D5E3-78C2-48BC-84EF-0201034271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536" y="6568068"/>
            <a:ext cx="1537438" cy="2899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E8BDEE-A86E-479F-85C6-BD78D48F8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0" t="34039" r="3700" b="13453"/>
          <a:stretch/>
        </p:blipFill>
        <p:spPr>
          <a:xfrm>
            <a:off x="26025" y="3057516"/>
            <a:ext cx="12139949" cy="33771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5C2C8A-F2DA-47A6-A68E-3409BDFF9E5E}"/>
              </a:ext>
            </a:extLst>
          </p:cNvPr>
          <p:cNvSpPr txBox="1"/>
          <p:nvPr/>
        </p:nvSpPr>
        <p:spPr>
          <a:xfrm>
            <a:off x="2674201" y="1916799"/>
            <a:ext cx="6843596" cy="830997"/>
          </a:xfrm>
          <a:prstGeom prst="rect">
            <a:avLst/>
          </a:prstGeom>
          <a:solidFill>
            <a:srgbClr val="2F73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4800" dirty="0">
                <a:solidFill>
                  <a:schemeClr val="bg1"/>
                </a:solidFill>
                <a:latin typeface="Comic Sans MS" panose="030F0702030302020204" pitchFamily="66" charset="0"/>
              </a:rPr>
              <a:t>Адаптивна радіація</a:t>
            </a:r>
            <a:endParaRPr lang="ru-RU" sz="4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8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347EF3-9B45-4B97-BF03-78D69907A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8821"/>
            <a:ext cx="12192000" cy="1325563"/>
          </a:xfrm>
          <a:solidFill>
            <a:srgbClr val="2F7350"/>
          </a:solidFill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rgbClr val="FFC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Адаптивна радіація </a:t>
            </a:r>
            <a:r>
              <a:rPr lang="uk-UA" sz="24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- процес, в якому організми розділяються </a:t>
            </a:r>
            <a:br>
              <a:rPr lang="uk-UA" sz="24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</a:br>
            <a:r>
              <a:rPr lang="uk-UA" sz="24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від предкового виду на безліч нових форм, коли зміни </a:t>
            </a:r>
            <a:br>
              <a:rPr lang="uk-UA" sz="24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</a:br>
            <a:r>
              <a:rPr lang="uk-UA" sz="24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в навколишньому середовищі роблять доступними нові ресурси, </a:t>
            </a:r>
            <a:br>
              <a:rPr lang="uk-UA" sz="24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</a:br>
            <a:r>
              <a:rPr lang="uk-UA" sz="24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змінюють біотичні взаємодії або відкривають нові екологічні ніші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889605-6B21-457F-9E25-521B7C3228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CE7DF9-82B3-4FB4-ACA2-79912173FB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00" t="17209" r="55900" b="12465"/>
          <a:stretch/>
        </p:blipFill>
        <p:spPr>
          <a:xfrm>
            <a:off x="301129" y="1639850"/>
            <a:ext cx="4267200" cy="51044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313F8E-88CC-410D-AEDD-7B307021F62B}"/>
              </a:ext>
            </a:extLst>
          </p:cNvPr>
          <p:cNvSpPr txBox="1"/>
          <p:nvPr/>
        </p:nvSpPr>
        <p:spPr>
          <a:xfrm>
            <a:off x="4568329" y="2091970"/>
            <a:ext cx="7315200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Ознаки процесу адаптивної радіації:</a:t>
            </a:r>
            <a:endParaRPr lang="ru-RU" sz="2800" dirty="0">
              <a:solidFill>
                <a:srgbClr val="FF00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EFCEF2-F945-40FB-B7CC-45D87A1D365C}"/>
              </a:ext>
            </a:extLst>
          </p:cNvPr>
          <p:cNvSpPr txBox="1"/>
          <p:nvPr/>
        </p:nvSpPr>
        <p:spPr>
          <a:xfrm>
            <a:off x="5177929" y="2686452"/>
            <a:ext cx="6096000" cy="2837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загальне недавнє походження від спільного </a:t>
            </a:r>
            <a:r>
              <a:rPr lang="uk-UA" sz="24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предка</a:t>
            </a:r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4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зв'язок між середовищем і ознаками, що використовуються у даному середовищі;</a:t>
            </a:r>
            <a:endParaRPr lang="ru-RU" sz="24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ефективність ознаки у середовищі;</a:t>
            </a:r>
            <a:endParaRPr lang="ru-RU" sz="24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швидке видоутворення</a:t>
            </a:r>
            <a:endParaRPr lang="ru-RU" sz="24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6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1016B-93FB-4C47-B258-7031ED4A2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4313"/>
            <a:ext cx="3974592" cy="736663"/>
          </a:xfrm>
          <a:solidFill>
            <a:srgbClr val="2F7350"/>
          </a:solidFill>
        </p:spPr>
        <p:txBody>
          <a:bodyPr>
            <a:norm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В</a:t>
            </a:r>
            <a:r>
              <a:rPr lang="ru-RU" sz="2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’</a:t>
            </a:r>
            <a:r>
              <a:rPr lang="uk-UA" sz="2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юрки Дарвіна </a:t>
            </a:r>
            <a:endParaRPr lang="ru-RU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825B7F-B611-44BC-B46E-0FB813690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04" y="950976"/>
            <a:ext cx="8315744" cy="56927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199957-110F-4E2C-891D-2E7264861C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2DFC83-47CA-4575-9DC7-4B8AC399089C}"/>
              </a:ext>
            </a:extLst>
          </p:cNvPr>
          <p:cNvSpPr txBox="1"/>
          <p:nvPr/>
        </p:nvSpPr>
        <p:spPr>
          <a:xfrm>
            <a:off x="5169408" y="214313"/>
            <a:ext cx="6705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atin typeface="Comic Sans MS" panose="030F0702030302020204" pitchFamily="66" charset="0"/>
                <a:ea typeface="Calibri" panose="020F0502020204030204" pitchFamily="34" charset="0"/>
              </a:rPr>
              <a:t>В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</a:rPr>
              <a:t>’</a:t>
            </a:r>
            <a:r>
              <a:rPr lang="uk-UA" sz="2400" dirty="0">
                <a:latin typeface="Comic Sans MS" panose="030F0702030302020204" pitchFamily="66" charset="0"/>
                <a:ea typeface="Calibri" panose="020F0502020204030204" pitchFamily="34" charset="0"/>
              </a:rPr>
              <a:t>юрки</a:t>
            </a:r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представлені приблизно 15 видами, є ендеміками </a:t>
            </a:r>
            <a:r>
              <a:rPr lang="uk-UA" sz="24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Галапагоських</a:t>
            </a:r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островів,</a:t>
            </a:r>
          </a:p>
          <a:p>
            <a:pPr algn="ctr"/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що відрізняються формою дзьоба та розмірами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47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961148-4504-49BA-BFD8-5104AA6F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651" y="105371"/>
            <a:ext cx="6975517" cy="6647257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F4ADF7D-157B-4EE9-9E3E-D66464485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4313"/>
            <a:ext cx="3974592" cy="736663"/>
          </a:xfrm>
          <a:solidFill>
            <a:srgbClr val="2F7350"/>
          </a:solidFill>
        </p:spPr>
        <p:txBody>
          <a:bodyPr>
            <a:normAutofit/>
          </a:bodyPr>
          <a:lstStyle/>
          <a:p>
            <a:pPr algn="ctr"/>
            <a:r>
              <a:rPr lang="uk-UA" sz="28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Цихліди</a:t>
            </a:r>
            <a:r>
              <a:rPr lang="uk-UA" sz="2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Африки</a:t>
            </a:r>
            <a:endParaRPr lang="ru-RU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3C6727-0943-40E8-82D5-410457717429}"/>
              </a:ext>
            </a:extLst>
          </p:cNvPr>
          <p:cNvSpPr txBox="1"/>
          <p:nvPr/>
        </p:nvSpPr>
        <p:spPr>
          <a:xfrm>
            <a:off x="486832" y="3334733"/>
            <a:ext cx="38526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У Великих Африканських озерах нараховується більше 3 000 видів цих риб, і вони займають усі доступні екологічні ніші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68DCE99-FFD1-45F0-BD54-FC9B6A0AED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6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1481A5-7BB1-4101-B3DC-2490B7EDAE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72FE6B1-6B06-45C3-9BC3-32535F698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4313"/>
            <a:ext cx="3974592" cy="736663"/>
          </a:xfrm>
          <a:solidFill>
            <a:srgbClr val="2F7350"/>
          </a:solidFill>
        </p:spPr>
        <p:txBody>
          <a:bodyPr>
            <a:norm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Гавайські квіткарки</a:t>
            </a:r>
            <a:endParaRPr lang="ru-RU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CF6002-3693-4E9E-AA16-CD1D198289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52"/>
          <a:stretch/>
        </p:blipFill>
        <p:spPr>
          <a:xfrm>
            <a:off x="-104175" y="3595060"/>
            <a:ext cx="6219007" cy="28381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5835E1-1AE8-47A9-8870-EDAC3FC8F9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967"/>
          <a:stretch/>
        </p:blipFill>
        <p:spPr>
          <a:xfrm>
            <a:off x="5974080" y="214313"/>
            <a:ext cx="5937504" cy="60528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FB8D59-516E-47C0-B3FC-EC71F9751763}"/>
              </a:ext>
            </a:extLst>
          </p:cNvPr>
          <p:cNvSpPr txBox="1"/>
          <p:nvPr/>
        </p:nvSpPr>
        <p:spPr>
          <a:xfrm>
            <a:off x="177328" y="1118856"/>
            <a:ext cx="59375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Ці птахи потрапили на Гаванські острови з Північної Америки або Полінезії.  У результаті еволюції птахи знаходили собі все нові джерела живлення. </a:t>
            </a:r>
            <a:endParaRPr lang="uk-UA" sz="2400" dirty="0"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Сьогодні відомо 22 види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32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BADC3D-0D89-4AB3-AF95-C5D3B6024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2554" y="252122"/>
            <a:ext cx="4221694" cy="63537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47673D-69E3-47BE-8702-91B2B9EB4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64" y="2183615"/>
            <a:ext cx="4098780" cy="35295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D3003D-DCEF-4740-A701-05FE555217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5779CA8-C7E3-4916-A323-7ACEEBB9F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4313"/>
            <a:ext cx="4242816" cy="736663"/>
          </a:xfrm>
          <a:solidFill>
            <a:srgbClr val="2F7350"/>
          </a:solidFill>
        </p:spPr>
        <p:txBody>
          <a:bodyPr>
            <a:norm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Гавайські срібні мечі</a:t>
            </a:r>
            <a:endParaRPr lang="ru-RU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9DFDC7-A8F7-4090-AAF8-EF3D8A326D71}"/>
              </a:ext>
            </a:extLst>
          </p:cNvPr>
          <p:cNvSpPr txBox="1"/>
          <p:nvPr/>
        </p:nvSpPr>
        <p:spPr>
          <a:xfrm>
            <a:off x="207264" y="967131"/>
            <a:ext cx="71275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Гавайський альянс срібних мечів складається </a:t>
            </a:r>
          </a:p>
          <a:p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з 50 видів рослин, які також включають дерева, чагарники, лози, рослини-подушки 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12537F-F2FB-4B53-BC95-2718877E2DE3}"/>
              </a:ext>
            </a:extLst>
          </p:cNvPr>
          <p:cNvSpPr txBox="1"/>
          <p:nvPr/>
        </p:nvSpPr>
        <p:spPr>
          <a:xfrm>
            <a:off x="207264" y="5793917"/>
            <a:ext cx="71275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  <a:ea typeface="Calibri" panose="020F0502020204030204" pitchFamily="34" charset="0"/>
              </a:rPr>
              <a:t>С</a:t>
            </a:r>
            <a:r>
              <a:rPr lang="uk-UA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рібні мечі виникли на Гаваях не більше 6 мільйонів років тому від єдиного загального </a:t>
            </a:r>
            <a:r>
              <a:rPr lang="uk-UA" dirty="0" err="1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предка</a:t>
            </a:r>
            <a:r>
              <a:rPr lang="uk-UA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, який прибув на один з гавайських островів із західної Північної Америки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28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68B463-393A-437E-B5A3-FAB48D213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5669"/>
            <a:ext cx="5108448" cy="841883"/>
          </a:xfrm>
          <a:solidFill>
            <a:srgbClr val="2F7350"/>
          </a:solidFill>
        </p:spPr>
        <p:txBody>
          <a:bodyPr>
            <a:normAutofit/>
          </a:bodyPr>
          <a:lstStyle/>
          <a:p>
            <a:pPr algn="ctr"/>
            <a:r>
              <a:rPr lang="uk-U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Узагальнимо вивчене!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A1DE1C-7530-40E9-8B57-BB625937F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5459000"/>
          </a:xfrm>
        </p:spPr>
        <p:txBody>
          <a:bodyPr>
            <a:normAutofit fontScale="92500" lnSpcReduction="20000"/>
          </a:bodyPr>
          <a:lstStyle/>
          <a:p>
            <a:r>
              <a:rPr lang="uk-UA" sz="28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Властивість організмів адаптуватися до життя у певному діапазоні екологічного </a:t>
            </a:r>
            <a:r>
              <a:rPr lang="uk-UA" sz="28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фактора</a:t>
            </a:r>
            <a:r>
              <a:rPr lang="uk-UA" sz="28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називається </a:t>
            </a:r>
            <a:r>
              <a:rPr lang="uk-UA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екологічною пластичністю</a:t>
            </a:r>
            <a:r>
              <a:rPr lang="uk-UA" sz="28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.</a:t>
            </a:r>
            <a:r>
              <a:rPr lang="uk-UA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28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Чим ширше діапазон екологічного </a:t>
            </a:r>
            <a:r>
              <a:rPr lang="uk-UA" sz="28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фактора</a:t>
            </a:r>
            <a:r>
              <a:rPr lang="uk-UA" sz="28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, в межах якого даний організм може жити, тим більшою є його екологічна пластичність, витривалість і поширеність.</a:t>
            </a:r>
            <a:r>
              <a:rPr lang="uk-UA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28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За ступенем пластичності виокремлюють два типи організмів: </a:t>
            </a:r>
            <a:r>
              <a:rPr lang="uk-UA" sz="2800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стенобіонти</a:t>
            </a:r>
            <a:r>
              <a:rPr lang="uk-UA" sz="28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– екологічно непластичні, маловитривалі і </a:t>
            </a:r>
            <a:r>
              <a:rPr lang="uk-UA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еврибіонти</a:t>
            </a:r>
            <a:r>
              <a:rPr lang="uk-UA" sz="28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– екологічно пластичні, більш витривалі.</a:t>
            </a:r>
            <a:r>
              <a:rPr lang="uk-UA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28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Види можуть бути пластичними до одного екологічного </a:t>
            </a:r>
            <a:r>
              <a:rPr lang="uk-UA" sz="28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фактора</a:t>
            </a:r>
            <a:r>
              <a:rPr lang="uk-UA" sz="28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, але непластичними до іншого.</a:t>
            </a:r>
            <a:r>
              <a:rPr lang="uk-UA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28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Міру пристосувальних можливостей виду в мінливих умовах довкілля називають </a:t>
            </a:r>
            <a:r>
              <a:rPr lang="uk-UA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адаптивним потенціалом виду</a:t>
            </a:r>
            <a:r>
              <a:rPr lang="uk-UA" sz="28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.</a:t>
            </a:r>
            <a:r>
              <a:rPr lang="uk-UA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Адаптивна радіація </a:t>
            </a:r>
            <a:r>
              <a:rPr lang="uk-UA" sz="28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являє собою процес, в якому організми розділяються від предкового виду на безліч нових форм.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EC8636-A6C2-490E-AA15-8AC96DAEEC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FE97A4-FE50-46B5-81C4-6063A6EF22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852"/>
          <a:stretch/>
        </p:blipFill>
        <p:spPr>
          <a:xfrm>
            <a:off x="0" y="2179373"/>
            <a:ext cx="12192000" cy="46736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C7AEB2-06B9-4E30-BDDD-8B7309983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659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uk-UA" sz="6600" dirty="0">
                <a:solidFill>
                  <a:srgbClr val="000000"/>
                </a:solidFill>
                <a:latin typeface="Comic Sans MS" panose="030F0702030302020204" pitchFamily="66" charset="0"/>
              </a:rPr>
              <a:t>Поширення і використання з комерційною метою </a:t>
            </a:r>
            <a:r>
              <a:rPr lang="uk-UA" sz="6600" dirty="0">
                <a:solidFill>
                  <a:srgbClr val="FF0000"/>
                </a:solidFill>
                <a:latin typeface="Comic Sans MS" panose="030F0702030302020204" pitchFamily="66" charset="0"/>
              </a:rPr>
              <a:t>заборонено </a:t>
            </a:r>
            <a:r>
              <a:rPr lang="uk-UA" sz="6600" dirty="0">
                <a:solidFill>
                  <a:srgbClr val="000000"/>
                </a:solidFill>
                <a:latin typeface="Comic Sans MS" panose="030F0702030302020204" pitchFamily="66" charset="0"/>
              </a:rPr>
              <a:t>автором</a:t>
            </a:r>
            <a:endParaRPr lang="ru-RU" sz="66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241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C2ABB8-702B-4D18-997F-D6BFA07CD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643346-CB7D-4869-BCD0-795BE33AF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37C234-2188-4567-A275-C5257778A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2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7DA80C-D28C-463D-8CA4-DD7394F13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1786" y="2354521"/>
            <a:ext cx="3208161" cy="3208161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A006212-6119-4302-A1BB-5A26F7792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410" y="5793799"/>
            <a:ext cx="10492563" cy="797442"/>
          </a:xfrm>
        </p:spPr>
        <p:txBody>
          <a:bodyPr/>
          <a:lstStyle/>
          <a:p>
            <a:pPr marL="0" indent="0" algn="ctr">
              <a:buNone/>
            </a:pPr>
            <a:r>
              <a:rPr lang="af-ZA" dirty="0">
                <a:latin typeface="Comic Sans MS" panose="030F0702030302020204" pitchFamily="66" charset="0"/>
                <a:hlinkClick r:id="rId3"/>
              </a:rPr>
              <a:t>https://www.youtube.com/watch?v=_MjyAn6EUvE&amp;t=110s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897692-749D-4411-9BCD-26E50DF33A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947" y="6591713"/>
            <a:ext cx="1412053" cy="2662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9AE4DC-3096-4529-B34F-33854B970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953011">
            <a:off x="424968" y="1002703"/>
            <a:ext cx="8060147" cy="2044742"/>
          </a:xfrm>
          <a:solidFill>
            <a:srgbClr val="B4DBC6"/>
          </a:solidFill>
        </p:spPr>
        <p:txBody>
          <a:bodyPr>
            <a:noAutofit/>
          </a:bodyPr>
          <a:lstStyle/>
          <a:p>
            <a:pPr algn="ctr"/>
            <a:r>
              <a:rPr lang="ru-RU" sz="6600" b="1" dirty="0" err="1">
                <a:solidFill>
                  <a:srgbClr val="435667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Відеоурок</a:t>
            </a:r>
            <a:r>
              <a:rPr lang="ru-RU" sz="6600" b="1" dirty="0">
                <a:solidFill>
                  <a:srgbClr val="435667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ru-RU" sz="6600" b="1" dirty="0" err="1">
                <a:solidFill>
                  <a:srgbClr val="435667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можна</a:t>
            </a:r>
            <a:r>
              <a:rPr lang="ru-RU" sz="6600" b="1" dirty="0">
                <a:solidFill>
                  <a:srgbClr val="435667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r>
              <a:rPr lang="ru-RU" sz="6600" b="1" dirty="0" err="1">
                <a:solidFill>
                  <a:srgbClr val="435667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переглянути</a:t>
            </a:r>
            <a:r>
              <a:rPr lang="ru-RU" sz="6600" b="1" dirty="0">
                <a:solidFill>
                  <a:srgbClr val="435667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br>
              <a:rPr lang="ru-RU" sz="6600" b="1" dirty="0">
                <a:solidFill>
                  <a:srgbClr val="435667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</a:br>
            <a:r>
              <a:rPr lang="ru-RU" sz="6600" b="1" dirty="0">
                <a:solidFill>
                  <a:srgbClr val="435667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за </a:t>
            </a:r>
            <a:r>
              <a:rPr lang="ru-RU" sz="6600" b="1" dirty="0" err="1">
                <a:solidFill>
                  <a:srgbClr val="435667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посиланням</a:t>
            </a:r>
            <a:r>
              <a:rPr lang="ru-RU" sz="6600" b="1" dirty="0">
                <a:solidFill>
                  <a:srgbClr val="435667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5734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9F3F2F4-C905-483B-87D3-F35B338A24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32" t="37791" r="7261" b="36072"/>
          <a:stretch/>
        </p:blipFill>
        <p:spPr>
          <a:xfrm>
            <a:off x="3456201" y="3383329"/>
            <a:ext cx="5647266" cy="25647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4F22BE0-45C8-4A39-823E-07C60C247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1549" y="3524832"/>
            <a:ext cx="2486025" cy="25527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57C0E-0390-4833-A7BA-B8F9B9C45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22" y="5532437"/>
            <a:ext cx="11523134" cy="1325563"/>
          </a:xfrm>
        </p:spPr>
        <p:txBody>
          <a:bodyPr>
            <a:normAutofit/>
          </a:bodyPr>
          <a:lstStyle/>
          <a:p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На різні організми здійснюють вплив не лише </a:t>
            </a:r>
            <a:r>
              <a:rPr lang="uk-UA" sz="24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певні фактори</a:t>
            </a:r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, а й їхнє </a:t>
            </a:r>
            <a:r>
              <a:rPr lang="uk-UA" sz="24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кількісне значення</a:t>
            </a:r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, а саме: кількість їжі, висока чи низька температура, ступінь освітленості тощо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F08F60-5B52-4CC3-A39B-3C08CD78FF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AEF5FF-8D9C-4049-A63D-8E326401E2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743"/>
          <a:stretch/>
        </p:blipFill>
        <p:spPr>
          <a:xfrm>
            <a:off x="-8486" y="233702"/>
            <a:ext cx="3464687" cy="47004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86A0EA-F221-49A7-A0FE-9A45770C58BB}"/>
              </a:ext>
            </a:extLst>
          </p:cNvPr>
          <p:cNvSpPr txBox="1"/>
          <p:nvPr/>
        </p:nvSpPr>
        <p:spPr>
          <a:xfrm>
            <a:off x="9180713" y="2944967"/>
            <a:ext cx="2884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>
                <a:latin typeface="Comic Sans MS" panose="030F0702030302020204" pitchFamily="66" charset="0"/>
              </a:rPr>
              <a:t>Розміри кульбаби у різних </a:t>
            </a:r>
          </a:p>
          <a:p>
            <a:pPr algn="ctr"/>
            <a:r>
              <a:rPr lang="uk-UA" sz="1600" dirty="0">
                <a:latin typeface="Comic Sans MS" panose="030F0702030302020204" pitchFamily="66" charset="0"/>
              </a:rPr>
              <a:t>умовах зростання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CCC6A5E-D3BD-4EBB-BEF5-F91D59A38D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2549"/>
          <a:stretch/>
        </p:blipFill>
        <p:spPr>
          <a:xfrm>
            <a:off x="4008879" y="1221491"/>
            <a:ext cx="3281559" cy="222024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DFABCDB-7BE6-4159-BE21-0B48EF152463}"/>
              </a:ext>
            </a:extLst>
          </p:cNvPr>
          <p:cNvSpPr txBox="1"/>
          <p:nvPr/>
        </p:nvSpPr>
        <p:spPr>
          <a:xfrm>
            <a:off x="3769344" y="132796"/>
            <a:ext cx="4177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Залежність забарвлення </a:t>
            </a:r>
            <a:r>
              <a:rPr lang="uk-UA" sz="16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рябокрилки</a:t>
            </a:r>
            <a:r>
              <a:rPr lang="uk-UA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 мінливої від температури довкілля:</a:t>
            </a:r>
          </a:p>
          <a:p>
            <a:r>
              <a:rPr lang="uk-UA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    1 – весняна форма</a:t>
            </a:r>
          </a:p>
          <a:p>
            <a:r>
              <a:rPr lang="uk-UA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    2 – літня форма</a:t>
            </a:r>
            <a:endParaRPr lang="ru-RU" sz="1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E8F0A36-E001-48B8-B98C-92C874AAE9E7}"/>
              </a:ext>
            </a:extLst>
          </p:cNvPr>
          <p:cNvGrpSpPr/>
          <p:nvPr/>
        </p:nvGrpSpPr>
        <p:grpSpPr>
          <a:xfrm>
            <a:off x="7756132" y="322730"/>
            <a:ext cx="4075289" cy="2552699"/>
            <a:chOff x="7515392" y="397177"/>
            <a:chExt cx="3612007" cy="2499776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C139008B-EB0C-4FC9-8EBE-91A9A8507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528" r="71446"/>
            <a:stretch/>
          </p:blipFill>
          <p:spPr>
            <a:xfrm>
              <a:off x="7515392" y="413968"/>
              <a:ext cx="1423319" cy="2482985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209F6A6-9AEC-47F3-9BD1-27E19B4ED8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1878" r="42159"/>
            <a:stretch/>
          </p:blipFill>
          <p:spPr>
            <a:xfrm>
              <a:off x="8938711" y="413968"/>
              <a:ext cx="945676" cy="2482985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376D4BAA-E3E3-4360-B599-17725FFAE3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139" r="10878"/>
            <a:stretch/>
          </p:blipFill>
          <p:spPr>
            <a:xfrm>
              <a:off x="9884387" y="397177"/>
              <a:ext cx="1243012" cy="2482985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BC0D3DA-0579-4059-95EE-92BC72D1066C}"/>
              </a:ext>
            </a:extLst>
          </p:cNvPr>
          <p:cNvSpPr txBox="1"/>
          <p:nvPr/>
        </p:nvSpPr>
        <p:spPr>
          <a:xfrm>
            <a:off x="8139385" y="138064"/>
            <a:ext cx="3692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Сосни виросли у різних умовах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4296CB-E4BD-4E7A-9052-311B67AA171A}"/>
              </a:ext>
            </a:extLst>
          </p:cNvPr>
          <p:cNvSpPr txBox="1"/>
          <p:nvPr/>
        </p:nvSpPr>
        <p:spPr>
          <a:xfrm>
            <a:off x="3552404" y="3429637"/>
            <a:ext cx="5809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Бички від одних батьків, вирощені в різних умовах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9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16E6E5-69DA-4173-95B8-5F33544C3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235"/>
            <a:ext cx="12192000" cy="887942"/>
          </a:xfrm>
          <a:solidFill>
            <a:srgbClr val="2F7350"/>
          </a:solidFill>
        </p:spPr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У процесі еволюції виробилась здатність організмів адаптуватись </a:t>
            </a:r>
            <a:b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</a:br>
            <a: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до дії екологічних факторів у певних межах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0DE568-229A-4F2F-9747-EEEA99A9A2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607AEF-305B-481D-B591-9A0592B061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70" t="20966" r="1100" b="34440"/>
          <a:stretch/>
        </p:blipFill>
        <p:spPr>
          <a:xfrm>
            <a:off x="1196523" y="2144889"/>
            <a:ext cx="9458039" cy="2889956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6EC091D2-DBD4-48CC-86A6-BD1A8639D205}"/>
              </a:ext>
            </a:extLst>
          </p:cNvPr>
          <p:cNvCxnSpPr/>
          <p:nvPr/>
        </p:nvCxnSpPr>
        <p:spPr>
          <a:xfrm>
            <a:off x="3961275" y="1896533"/>
            <a:ext cx="392853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A34A47D-0D00-4F35-9BC6-19D9BC3C6B3F}"/>
              </a:ext>
            </a:extLst>
          </p:cNvPr>
          <p:cNvSpPr txBox="1"/>
          <p:nvPr/>
        </p:nvSpPr>
        <p:spPr>
          <a:xfrm flipH="1">
            <a:off x="4436815" y="1527201"/>
            <a:ext cx="331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екологічний оптимум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E865A7F-D490-4B53-9F17-E91C9E317858}"/>
              </a:ext>
            </a:extLst>
          </p:cNvPr>
          <p:cNvCxnSpPr>
            <a:cxnSpLocks/>
          </p:cNvCxnSpPr>
          <p:nvPr/>
        </p:nvCxnSpPr>
        <p:spPr>
          <a:xfrm>
            <a:off x="2555809" y="1896533"/>
            <a:ext cx="1326444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990D5D5E-BDF8-4C86-9FE7-AFB0BE0263EF}"/>
              </a:ext>
            </a:extLst>
          </p:cNvPr>
          <p:cNvCxnSpPr>
            <a:cxnSpLocks/>
          </p:cNvCxnSpPr>
          <p:nvPr/>
        </p:nvCxnSpPr>
        <p:spPr>
          <a:xfrm>
            <a:off x="7968832" y="1924755"/>
            <a:ext cx="1326444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4915054-CBCC-40F3-8A27-F4EA65A74254}"/>
              </a:ext>
            </a:extLst>
          </p:cNvPr>
          <p:cNvSpPr txBox="1"/>
          <p:nvPr/>
        </p:nvSpPr>
        <p:spPr>
          <a:xfrm flipH="1">
            <a:off x="2061870" y="1204035"/>
            <a:ext cx="2314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екологічний </a:t>
            </a:r>
            <a:r>
              <a:rPr lang="uk-UA" dirty="0" err="1">
                <a:latin typeface="Comic Sans MS" panose="030F0702030302020204" pitchFamily="66" charset="0"/>
              </a:rPr>
              <a:t>песимум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4FC160-65A5-4D51-BA4D-EE66E40CC841}"/>
              </a:ext>
            </a:extLst>
          </p:cNvPr>
          <p:cNvSpPr txBox="1"/>
          <p:nvPr/>
        </p:nvSpPr>
        <p:spPr>
          <a:xfrm flipH="1">
            <a:off x="7474893" y="1204034"/>
            <a:ext cx="2314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екологічний </a:t>
            </a:r>
            <a:r>
              <a:rPr lang="uk-UA" dirty="0" err="1">
                <a:latin typeface="Comic Sans MS" panose="030F0702030302020204" pitchFamily="66" charset="0"/>
              </a:rPr>
              <a:t>песимум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F84553-9203-48D4-B840-C9317AFB72C6}"/>
              </a:ext>
            </a:extLst>
          </p:cNvPr>
          <p:cNvSpPr txBox="1"/>
          <p:nvPr/>
        </p:nvSpPr>
        <p:spPr>
          <a:xfrm flipH="1">
            <a:off x="746715" y="4551190"/>
            <a:ext cx="2314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загибель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654D67-E2C2-408B-9FF4-C4BEB1E68377}"/>
              </a:ext>
            </a:extLst>
          </p:cNvPr>
          <p:cNvSpPr txBox="1"/>
          <p:nvPr/>
        </p:nvSpPr>
        <p:spPr>
          <a:xfrm flipH="1">
            <a:off x="8790049" y="4551190"/>
            <a:ext cx="2314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загибель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1" name="Правая фигурная скобка 20">
            <a:extLst>
              <a:ext uri="{FF2B5EF4-FFF2-40B4-BE49-F238E27FC236}">
                <a16:creationId xmlns:a16="http://schemas.microsoft.com/office/drawing/2014/main" id="{356B454D-26EE-4533-A2B9-0603B931A25F}"/>
              </a:ext>
            </a:extLst>
          </p:cNvPr>
          <p:cNvSpPr/>
          <p:nvPr/>
        </p:nvSpPr>
        <p:spPr>
          <a:xfrm rot="5400000">
            <a:off x="5740874" y="1909038"/>
            <a:ext cx="369332" cy="6570132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B7CB6E-0BBD-4B82-95A4-482E0019621B}"/>
              </a:ext>
            </a:extLst>
          </p:cNvPr>
          <p:cNvSpPr txBox="1"/>
          <p:nvPr/>
        </p:nvSpPr>
        <p:spPr>
          <a:xfrm flipH="1">
            <a:off x="3882253" y="5378771"/>
            <a:ext cx="416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rgbClr val="2F7350"/>
                </a:solidFill>
                <a:latin typeface="Comic Sans MS" panose="030F0702030302020204" pitchFamily="66" charset="0"/>
              </a:rPr>
              <a:t>Межі витривалості виду</a:t>
            </a:r>
            <a:endParaRPr lang="ru-RU" dirty="0">
              <a:solidFill>
                <a:srgbClr val="2F735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5CCBA5-1E3B-419B-A5DE-B2EEE319FBDE}"/>
              </a:ext>
            </a:extLst>
          </p:cNvPr>
          <p:cNvSpPr txBox="1"/>
          <p:nvPr/>
        </p:nvSpPr>
        <p:spPr>
          <a:xfrm>
            <a:off x="321733" y="5748103"/>
            <a:ext cx="115485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Властивість організмів адаптуватися до життя у певному діапазоні екологічного </a:t>
            </a:r>
            <a:r>
              <a:rPr lang="uk-UA" sz="24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фактора</a:t>
            </a:r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називається </a:t>
            </a:r>
            <a:r>
              <a:rPr lang="uk-UA" sz="24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екологічною пластичністю</a:t>
            </a:r>
            <a:endParaRPr lang="ru-RU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4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7" grpId="0"/>
      <p:bldP spid="18" grpId="0"/>
      <p:bldP spid="19" grpId="0"/>
      <p:bldP spid="20" grpId="0"/>
      <p:bldP spid="21" grpId="0" animBg="1"/>
      <p:bldP spid="22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A6075E7-D7AB-41F9-90FC-CCFE4526D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78" y="6187961"/>
            <a:ext cx="548243" cy="54824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F545D2-20C6-495B-8EDA-3C51670391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  <p:pic>
        <p:nvPicPr>
          <p:cNvPr id="1026" name="Picture 2" descr="Коли садити хосту і як правильно за нею доглядати?">
            <a:extLst>
              <a:ext uri="{FF2B5EF4-FFF2-40B4-BE49-F238E27FC236}">
                <a16:creationId xmlns:a16="http://schemas.microsoft.com/office/drawing/2014/main" id="{271416D7-729A-4B50-97A2-37A1A0ECF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0" y="124247"/>
            <a:ext cx="4028728" cy="287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8B90E2-84BE-4004-BA31-C93351ED4D89}"/>
              </a:ext>
            </a:extLst>
          </p:cNvPr>
          <p:cNvSpPr txBox="1"/>
          <p:nvPr/>
        </p:nvSpPr>
        <p:spPr>
          <a:xfrm>
            <a:off x="629600" y="2998851"/>
            <a:ext cx="40808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Пластичність важливіша </a:t>
            </a:r>
          </a:p>
          <a:p>
            <a:pPr algn="ctr"/>
            <a:r>
              <a:rPr lang="uk-UA" sz="20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для нерухомих організмів 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348597-C415-4EB7-9DF3-5159C389F49A}"/>
              </a:ext>
            </a:extLst>
          </p:cNvPr>
          <p:cNvSpPr txBox="1"/>
          <p:nvPr/>
        </p:nvSpPr>
        <p:spPr>
          <a:xfrm>
            <a:off x="773056" y="6312924"/>
            <a:ext cx="65240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Теплокровні тварини</a:t>
            </a:r>
            <a:r>
              <a:rPr lang="uk-UA" sz="2000" dirty="0"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r>
              <a:rPr lang="uk-UA" sz="20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більш екологічно пластичні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6B1441-9743-4EA9-BEFC-75C826E4E8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963" b="26719"/>
          <a:stretch/>
        </p:blipFill>
        <p:spPr>
          <a:xfrm>
            <a:off x="498935" y="3724220"/>
            <a:ext cx="5894791" cy="24145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5A01F32-1E87-468A-9DAD-988691322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35" y="3060065"/>
            <a:ext cx="548243" cy="54824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F7C8C2-C94E-44F0-BD1F-3DDC36C6BF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878"/>
          <a:stretch/>
        </p:blipFill>
        <p:spPr>
          <a:xfrm>
            <a:off x="7022988" y="1979449"/>
            <a:ext cx="4762500" cy="284378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8997740-608B-4E54-9B91-8CE106A93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171" y="4919733"/>
            <a:ext cx="548243" cy="5482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08FC698-9B55-4251-AADB-6E95A662F22C}"/>
              </a:ext>
            </a:extLst>
          </p:cNvPr>
          <p:cNvSpPr txBox="1"/>
          <p:nvPr/>
        </p:nvSpPr>
        <p:spPr>
          <a:xfrm>
            <a:off x="7297110" y="5085107"/>
            <a:ext cx="50381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У наземно-повітряному середовищі переважають екологічно пластичні види порівняно із водним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B3A8EC-EB18-4CED-AC20-3AD06B56565A}"/>
              </a:ext>
            </a:extLst>
          </p:cNvPr>
          <p:cNvSpPr txBox="1"/>
          <p:nvPr/>
        </p:nvSpPr>
        <p:spPr>
          <a:xfrm>
            <a:off x="4710492" y="113467"/>
            <a:ext cx="7481508" cy="1384995"/>
          </a:xfrm>
          <a:prstGeom prst="rect">
            <a:avLst/>
          </a:prstGeom>
          <a:solidFill>
            <a:srgbClr val="2F7350"/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Організми, які живуть тривало </a:t>
            </a:r>
          </a:p>
          <a:p>
            <a:pPr algn="ctr"/>
            <a:r>
              <a:rPr lang="uk-UA" sz="2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у незмінних стабільних умовах, втрачають екологічну пластичність</a:t>
            </a:r>
            <a:endParaRPr lang="ru-RU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95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7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Де купити ялинку Київ — жива, штучна, ялинка в горщику — Новий рік 2020 / НВ">
            <a:extLst>
              <a:ext uri="{FF2B5EF4-FFF2-40B4-BE49-F238E27FC236}">
                <a16:creationId xmlns:a16="http://schemas.microsoft.com/office/drawing/2014/main" id="{599EB9DF-B019-4E0B-BB6F-2F0692A8D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10"/>
          <a:stretch/>
        </p:blipFill>
        <p:spPr bwMode="auto">
          <a:xfrm>
            <a:off x="8769302" y="1139844"/>
            <a:ext cx="3286125" cy="535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AF28F6-CDAA-49AC-B807-A5903839D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84" y="4881354"/>
            <a:ext cx="2765778" cy="17907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72EE35-C71D-49C9-9866-EA21F4F72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8542" y="1908591"/>
            <a:ext cx="2525183" cy="190791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AAFE5-AB35-4276-94A1-6855ED5E8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8957"/>
            <a:ext cx="12192000" cy="681265"/>
          </a:xfrm>
          <a:solidFill>
            <a:srgbClr val="2F7350"/>
          </a:solidFill>
        </p:spPr>
        <p:txBody>
          <a:bodyPr>
            <a:norm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За ступенем пластичності виокремлюють два типи організмів</a:t>
            </a:r>
            <a:endParaRPr lang="ru-RU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61B062-1364-4D4D-97E6-7F313CFD8F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7FEE12-78CA-4BCA-B5C2-A0F29D8C9411}"/>
              </a:ext>
            </a:extLst>
          </p:cNvPr>
          <p:cNvSpPr txBox="1"/>
          <p:nvPr/>
        </p:nvSpPr>
        <p:spPr>
          <a:xfrm>
            <a:off x="299155" y="908831"/>
            <a:ext cx="110687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Еврибіонти</a:t>
            </a:r>
            <a:r>
              <a:rPr lang="uk-UA" sz="20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– екологічно пластичні, можуть населяти великі території </a:t>
            </a:r>
          </a:p>
          <a:p>
            <a:pPr algn="ctr"/>
            <a:r>
              <a:rPr lang="uk-UA" sz="20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і витримувати значні коливання факторів зовнішнього середовища</a:t>
            </a:r>
            <a:r>
              <a:rPr lang="uk-UA" sz="2000" dirty="0">
                <a:latin typeface="Comic Sans MS" panose="030F0702030302020204" pitchFamily="66" charset="0"/>
                <a:ea typeface="Calibri" panose="020F0502020204030204" pitchFamily="34" charset="0"/>
              </a:rPr>
              <a:t>, </a:t>
            </a:r>
            <a:r>
              <a:rPr lang="uk-UA" sz="20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uk-UA" sz="20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легко пристосовуються до мінливих умов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334B26-FC51-42FD-B880-EF6C1BAC25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77" b="89918" l="10000" r="91098">
                        <a14:foregroundMark x1="25000" y1="88066" x2="25000" y2="88066"/>
                        <a14:foregroundMark x1="26951" y1="88889" x2="26951" y2="88889"/>
                        <a14:foregroundMark x1="35000" y1="88066" x2="35000" y2="88066"/>
                        <a14:foregroundMark x1="32683" y1="85802" x2="32683" y2="85802"/>
                        <a14:foregroundMark x1="90610" y1="69753" x2="90610" y2="69753"/>
                        <a14:foregroundMark x1="91098" y1="66461" x2="91098" y2="664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3839" y="1924494"/>
            <a:ext cx="5542844" cy="32851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0A67EE4-3055-4932-ACA0-10EB6B756B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9035" y="4613570"/>
            <a:ext cx="2259013" cy="21354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EF5B73F-285A-4BB6-9DF5-B4C49491D93E}"/>
              </a:ext>
            </a:extLst>
          </p:cNvPr>
          <p:cNvSpPr txBox="1"/>
          <p:nvPr/>
        </p:nvSpPr>
        <p:spPr>
          <a:xfrm>
            <a:off x="711200" y="2065867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вовк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E86610-4E1D-4231-B555-D83D1C46037E}"/>
              </a:ext>
            </a:extLst>
          </p:cNvPr>
          <p:cNvSpPr txBox="1"/>
          <p:nvPr/>
        </p:nvSpPr>
        <p:spPr>
          <a:xfrm>
            <a:off x="1539826" y="6159250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пацюк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542952-F231-4031-8EF7-0AD46CB01697}"/>
              </a:ext>
            </a:extLst>
          </p:cNvPr>
          <p:cNvSpPr txBox="1"/>
          <p:nvPr/>
        </p:nvSpPr>
        <p:spPr>
          <a:xfrm>
            <a:off x="3203496" y="5789843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голуб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CC2A6D-FF84-41E3-AA90-52E1A20A12CA}"/>
              </a:ext>
            </a:extLst>
          </p:cNvPr>
          <p:cNvSpPr txBox="1"/>
          <p:nvPr/>
        </p:nvSpPr>
        <p:spPr>
          <a:xfrm>
            <a:off x="4418541" y="2451642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тарган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3060477-22AE-4A2A-8109-17888F7634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1094" y="4483357"/>
            <a:ext cx="2133600" cy="219495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47A2704-7D64-4DB4-9990-DE68267B71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7217" y="2065867"/>
            <a:ext cx="1787923" cy="26641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3453860-9E51-47BE-965A-63F95C7CC61F}"/>
              </a:ext>
            </a:extLst>
          </p:cNvPr>
          <p:cNvSpPr txBox="1"/>
          <p:nvPr/>
        </p:nvSpPr>
        <p:spPr>
          <a:xfrm>
            <a:off x="6673858" y="3446524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пирій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EDA61D-F486-4A14-9E82-9ED2E7F02D48}"/>
              </a:ext>
            </a:extLst>
          </p:cNvPr>
          <p:cNvSpPr txBox="1"/>
          <p:nvPr/>
        </p:nvSpPr>
        <p:spPr>
          <a:xfrm>
            <a:off x="5297529" y="4358824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кульбаба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540EA6-54B9-4093-B0E9-79D033BB2E89}"/>
              </a:ext>
            </a:extLst>
          </p:cNvPr>
          <p:cNvSpPr txBox="1"/>
          <p:nvPr/>
        </p:nvSpPr>
        <p:spPr>
          <a:xfrm>
            <a:off x="11063112" y="2207111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ялина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78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4" grpId="0"/>
      <p:bldP spid="15" grpId="0"/>
      <p:bldP spid="16" grpId="0"/>
      <p:bldP spid="17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32F2B8-0BF0-49AC-B5A1-CB2CB9F84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731" y="1782946"/>
            <a:ext cx="3034183" cy="2018866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F93615-47C7-44FF-8C41-B00ADB20E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7004" y="1696156"/>
            <a:ext cx="5055578" cy="50555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40709A5-326A-4882-9733-6BD2E4532D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8631">
            <a:off x="130149" y="1219144"/>
            <a:ext cx="3611307" cy="270228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BBA7A60-30B8-4954-9FC5-A4731A706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8957"/>
            <a:ext cx="12192000" cy="681265"/>
          </a:xfrm>
          <a:solidFill>
            <a:srgbClr val="2F7350"/>
          </a:solidFill>
        </p:spPr>
        <p:txBody>
          <a:bodyPr>
            <a:norm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За ступенем пластичності виокремлюють два типи організмів</a:t>
            </a:r>
            <a:endParaRPr lang="ru-RU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7B1628-B197-4162-A5EA-55DD912C2A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A0FE0B-B90B-443F-B395-918AACD17CCD}"/>
              </a:ext>
            </a:extLst>
          </p:cNvPr>
          <p:cNvSpPr txBox="1"/>
          <p:nvPr/>
        </p:nvSpPr>
        <p:spPr>
          <a:xfrm>
            <a:off x="2506979" y="889327"/>
            <a:ext cx="71780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С</a:t>
            </a:r>
            <a:r>
              <a:rPr lang="uk-UA" sz="2000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тенобіонти</a:t>
            </a:r>
            <a:r>
              <a:rPr lang="uk-UA" sz="20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– екологічно непластичні, маловитривалі, здатні існувати на обмежених територіях з відносно постійними умовами середовища 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0CDEE8-5FEB-4F0E-9A15-D79EF5EC646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360"/>
          <a:stretch/>
        </p:blipFill>
        <p:spPr>
          <a:xfrm rot="1108419">
            <a:off x="3228576" y="2383903"/>
            <a:ext cx="1145692" cy="184671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EA1D6B3-45D6-42D5-BED4-0ECB07A5CD1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210" b="24881"/>
          <a:stretch/>
        </p:blipFill>
        <p:spPr>
          <a:xfrm>
            <a:off x="287811" y="4534685"/>
            <a:ext cx="4735123" cy="20188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77DA19E-5173-4965-B5F7-D07623CEFDC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3775" b="16735"/>
          <a:stretch/>
        </p:blipFill>
        <p:spPr>
          <a:xfrm rot="16200000">
            <a:off x="4796872" y="4550499"/>
            <a:ext cx="2598255" cy="140784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8583EF9-1689-45A8-A45F-E773FF991DA0}"/>
              </a:ext>
            </a:extLst>
          </p:cNvPr>
          <p:cNvSpPr txBox="1"/>
          <p:nvPr/>
        </p:nvSpPr>
        <p:spPr>
          <a:xfrm>
            <a:off x="1613438" y="1696156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скат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084B78-1D2C-4D4E-AB72-DE8F608A7F1B}"/>
              </a:ext>
            </a:extLst>
          </p:cNvPr>
          <p:cNvSpPr txBox="1"/>
          <p:nvPr/>
        </p:nvSpPr>
        <p:spPr>
          <a:xfrm>
            <a:off x="3749728" y="220095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колібрі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DB96EE-97C6-4503-99AB-2F8CB9E5FAC9}"/>
              </a:ext>
            </a:extLst>
          </p:cNvPr>
          <p:cNvSpPr txBox="1"/>
          <p:nvPr/>
        </p:nvSpPr>
        <p:spPr>
          <a:xfrm>
            <a:off x="1031751" y="4136580"/>
            <a:ext cx="3155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протей – мешканець печер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88C4ED-B634-468A-9DB9-522CFDE47C69}"/>
              </a:ext>
            </a:extLst>
          </p:cNvPr>
          <p:cNvSpPr txBox="1"/>
          <p:nvPr/>
        </p:nvSpPr>
        <p:spPr>
          <a:xfrm>
            <a:off x="5220015" y="6504701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ціп</a:t>
            </a:r>
            <a:r>
              <a:rPr lang="en-US" dirty="0">
                <a:latin typeface="Comic Sans MS" panose="030F0702030302020204" pitchFamily="66" charset="0"/>
              </a:rPr>
              <a:t>’</a:t>
            </a:r>
            <a:r>
              <a:rPr lang="uk-UA" dirty="0">
                <a:latin typeface="Comic Sans MS" panose="030F0702030302020204" pitchFamily="66" charset="0"/>
              </a:rPr>
              <a:t>як бичачий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378E75-BC74-40FF-8C35-34FA550C9E69}"/>
              </a:ext>
            </a:extLst>
          </p:cNvPr>
          <p:cNvSpPr txBox="1"/>
          <p:nvPr/>
        </p:nvSpPr>
        <p:spPr>
          <a:xfrm>
            <a:off x="4126437" y="3648329"/>
            <a:ext cx="3180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єхидна – ендемік Австралії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70494C-F8CE-43B7-ACBF-52238B43F53F}"/>
              </a:ext>
            </a:extLst>
          </p:cNvPr>
          <p:cNvSpPr txBox="1"/>
          <p:nvPr/>
        </p:nvSpPr>
        <p:spPr>
          <a:xfrm>
            <a:off x="9207341" y="1909403"/>
            <a:ext cx="2472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як – житель Гімалаїв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44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0B5A77-1833-4CCF-85C4-3FDDE377F4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60" b="22880"/>
          <a:stretch/>
        </p:blipFill>
        <p:spPr>
          <a:xfrm>
            <a:off x="5169408" y="4018221"/>
            <a:ext cx="5715000" cy="265785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A0292-312E-423D-BCBA-D85168D8D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0053"/>
            <a:ext cx="10515600" cy="1061339"/>
          </a:xfrm>
          <a:solidFill>
            <a:srgbClr val="2F7350"/>
          </a:solidFill>
        </p:spPr>
        <p:txBody>
          <a:bodyPr>
            <a:norm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Види можуть бути пластичними до одного екологічного </a:t>
            </a:r>
            <a:r>
              <a:rPr lang="uk-UA" sz="2800" dirty="0" err="1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фактора</a:t>
            </a:r>
            <a:r>
              <a:rPr lang="uk-UA" sz="28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, але непластичними до іншого</a:t>
            </a:r>
            <a:endParaRPr lang="ru-RU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FE8DBC-08CE-4A07-B27D-087F09599F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532595-C4A8-4874-B2F8-9799C9E660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760" b="11040"/>
          <a:stretch/>
        </p:blipFill>
        <p:spPr>
          <a:xfrm>
            <a:off x="0" y="1520856"/>
            <a:ext cx="5715000" cy="28651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B232A1-2295-4AAE-B88B-88F125A06D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392"/>
          <a:stretch/>
        </p:blipFill>
        <p:spPr>
          <a:xfrm>
            <a:off x="6096000" y="1519599"/>
            <a:ext cx="5715000" cy="22462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7EA6F0-7AC8-47CE-8564-9834CA5D5D20}"/>
              </a:ext>
            </a:extLst>
          </p:cNvPr>
          <p:cNvSpPr txBox="1"/>
          <p:nvPr/>
        </p:nvSpPr>
        <p:spPr>
          <a:xfrm>
            <a:off x="600458" y="4443206"/>
            <a:ext cx="36057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latin typeface="Comic Sans MS" panose="030F0702030302020204" pitchFamily="66" charset="0"/>
                <a:ea typeface="Calibri" panose="020F0502020204030204" pitchFamily="34" charset="0"/>
              </a:rPr>
              <a:t>К</a:t>
            </a:r>
            <a:r>
              <a:rPr lang="uk-UA" sz="20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амбала є мешканцем солоних водойм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93E5EB-63FD-4C75-ACF9-343B6BF09510}"/>
              </a:ext>
            </a:extLst>
          </p:cNvPr>
          <p:cNvSpPr txBox="1"/>
          <p:nvPr/>
        </p:nvSpPr>
        <p:spPr>
          <a:xfrm>
            <a:off x="699274" y="5908026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>
                <a:latin typeface="Comic Sans MS" panose="030F0702030302020204" pitchFamily="66" charset="0"/>
                <a:ea typeface="Calibri" panose="020F0502020204030204" pitchFamily="34" charset="0"/>
              </a:rPr>
              <a:t>К</a:t>
            </a:r>
            <a:r>
              <a:rPr lang="uk-UA" sz="20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арась є мешканцем прісних водойм 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EF91BF-5676-4241-998F-E1DCE24B8778}"/>
              </a:ext>
            </a:extLst>
          </p:cNvPr>
          <p:cNvSpPr txBox="1"/>
          <p:nvPr/>
        </p:nvSpPr>
        <p:spPr>
          <a:xfrm>
            <a:off x="5881116" y="3041649"/>
            <a:ext cx="5715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latin typeface="Comic Sans MS" panose="030F0702030302020204" pitchFamily="66" charset="0"/>
                <a:ea typeface="Calibri" panose="020F0502020204030204" pitchFamily="34" charset="0"/>
              </a:rPr>
              <a:t>Ко</a:t>
            </a:r>
            <a:r>
              <a:rPr lang="uk-UA" sz="20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лючка </a:t>
            </a:r>
            <a:r>
              <a:rPr lang="uk-UA" sz="20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триголкова</a:t>
            </a:r>
            <a:r>
              <a:rPr lang="uk-UA" sz="20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мешкає як у солоних, так і у прісних водоймах </a:t>
            </a:r>
            <a:endParaRPr lang="ru-RU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02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A5D18-5982-4878-B6AB-05A6F2D54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Евритерм</a:t>
            </a:r>
            <a:r>
              <a:rPr lang="ru-RU" sz="2400" dirty="0">
                <a:latin typeface="Comic Sans MS" panose="030F0702030302020204" pitchFamily="66" charset="0"/>
              </a:rPr>
              <a:t> - </a:t>
            </a:r>
            <a:r>
              <a:rPr lang="ru-RU" sz="2400" dirty="0" err="1">
                <a:latin typeface="Comic Sans MS" panose="030F0702030302020204" pitchFamily="66" charset="0"/>
              </a:rPr>
              <a:t>організм</a:t>
            </a:r>
            <a:r>
              <a:rPr lang="ru-RU" sz="2400" dirty="0"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latin typeface="Comic Sans MS" panose="030F0702030302020204" pitchFamily="66" charset="0"/>
              </a:rPr>
              <a:t>здатний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жити</a:t>
            </a:r>
            <a:r>
              <a:rPr lang="ru-RU" sz="2400" dirty="0">
                <a:latin typeface="Comic Sans MS" panose="030F0702030302020204" pitchFamily="66" charset="0"/>
              </a:rPr>
              <a:t> при </a:t>
            </a:r>
            <a:r>
              <a:rPr lang="ru-RU" sz="2400" dirty="0" err="1">
                <a:latin typeface="Comic Sans MS" panose="030F0702030302020204" pitchFamily="66" charset="0"/>
              </a:rPr>
              <a:t>значних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змінах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температури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середовища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BF3B11-13D9-4538-B1E2-A6BDAFBDF7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AAFEEF-94C1-4611-A43E-F586DBBC3B31}"/>
              </a:ext>
            </a:extLst>
          </p:cNvPr>
          <p:cNvSpPr txBox="1"/>
          <p:nvPr/>
        </p:nvSpPr>
        <p:spPr>
          <a:xfrm>
            <a:off x="536448" y="945630"/>
            <a:ext cx="103296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Стенотерм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- </a:t>
            </a:r>
            <a:r>
              <a:rPr lang="ru-RU" sz="2400" dirty="0" err="1">
                <a:latin typeface="Comic Sans MS" panose="030F0702030302020204" pitchFamily="66" charset="0"/>
              </a:rPr>
              <a:t>о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рганізм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,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існування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якого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можливе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тільки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за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певної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або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мінливої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у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дуже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вузьких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межах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температури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C86B5F-E6B1-4E8C-9D4F-C11FDAD25CB1}"/>
              </a:ext>
            </a:extLst>
          </p:cNvPr>
          <p:cNvSpPr txBox="1"/>
          <p:nvPr/>
        </p:nvSpPr>
        <p:spPr>
          <a:xfrm>
            <a:off x="536448" y="2016795"/>
            <a:ext cx="9354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Еврифаг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- </a:t>
            </a:r>
            <a:r>
              <a:rPr lang="ru-RU" sz="2400" dirty="0" err="1">
                <a:latin typeface="Comic Sans MS" panose="030F0702030302020204" pitchFamily="66" charset="0"/>
              </a:rPr>
              <a:t>о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рганізм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,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який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харчується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різноманітною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їжею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176327-F7DC-4358-A670-90041AA19561}"/>
              </a:ext>
            </a:extLst>
          </p:cNvPr>
          <p:cNvSpPr txBox="1"/>
          <p:nvPr/>
        </p:nvSpPr>
        <p:spPr>
          <a:xfrm>
            <a:off x="536448" y="2419438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Стенофаг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- тварина,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здатна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живитися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тільки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певним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видом корму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F40110-311E-4547-A820-523627644376}"/>
              </a:ext>
            </a:extLst>
          </p:cNvPr>
          <p:cNvSpPr txBox="1"/>
          <p:nvPr/>
        </p:nvSpPr>
        <p:spPr>
          <a:xfrm>
            <a:off x="536448" y="3176977"/>
            <a:ext cx="103296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Еврибат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>
                <a:latin typeface="Comic Sans MS" panose="030F0702030302020204" pitchFamily="66" charset="0"/>
              </a:rPr>
              <a:t>- </a:t>
            </a:r>
            <a:r>
              <a:rPr lang="ru-RU" sz="2400" dirty="0" err="1">
                <a:latin typeface="Comic Sans MS" panose="030F0702030302020204" pitchFamily="66" charset="0"/>
              </a:rPr>
              <a:t>в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одяний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організм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,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здатний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жити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на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різних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глибинах</a:t>
            </a:r>
            <a:r>
              <a:rPr lang="ru-RU" sz="2400" dirty="0">
                <a:latin typeface="Comic Sans MS" panose="030F0702030302020204" pitchFamily="66" charset="0"/>
              </a:rPr>
              <a:t> і 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витримувати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значні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зміни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тиску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води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8C9AD7-E7B3-46D7-AA82-B2A8CCB424CB}"/>
              </a:ext>
            </a:extLst>
          </p:cNvPr>
          <p:cNvSpPr txBox="1"/>
          <p:nvPr/>
        </p:nvSpPr>
        <p:spPr>
          <a:xfrm>
            <a:off x="536448" y="3926855"/>
            <a:ext cx="11396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Стенобат</a:t>
            </a:r>
            <a:r>
              <a:rPr lang="uk-UA" sz="2400" dirty="0">
                <a:latin typeface="Comic Sans MS" panose="030F0702030302020204" pitchFamily="66" charset="0"/>
              </a:rPr>
              <a:t> – водяний організм, здатний мешкати лише на визначеній глибині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252F79-DE36-400F-B6DD-97CD05D72CA2}"/>
              </a:ext>
            </a:extLst>
          </p:cNvPr>
          <p:cNvSpPr txBox="1"/>
          <p:nvPr/>
        </p:nvSpPr>
        <p:spPr>
          <a:xfrm>
            <a:off x="536448" y="4769067"/>
            <a:ext cx="10515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Евригал</a:t>
            </a:r>
            <a:r>
              <a:rPr lang="ru-RU" sz="2400" dirty="0">
                <a:latin typeface="Comic Sans MS" panose="030F0702030302020204" pitchFamily="66" charset="0"/>
              </a:rPr>
              <a:t> - </a:t>
            </a:r>
            <a:r>
              <a:rPr lang="ru-RU" sz="2400" dirty="0" err="1">
                <a:latin typeface="Comic Sans MS" panose="030F0702030302020204" pitchFamily="66" charset="0"/>
              </a:rPr>
              <a:t>о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рганізм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,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який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витримує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значні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коливання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солоності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і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хімічного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складу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середовища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034F17-A56B-4F62-9B66-9AA85FF729DB}"/>
              </a:ext>
            </a:extLst>
          </p:cNvPr>
          <p:cNvSpPr txBox="1"/>
          <p:nvPr/>
        </p:nvSpPr>
        <p:spPr>
          <a:xfrm>
            <a:off x="536448" y="5496871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Стеногал</a:t>
            </a:r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uk-UA" sz="2400" dirty="0">
                <a:latin typeface="Comic Sans MS" panose="030F0702030302020204" pitchFamily="66" charset="0"/>
              </a:rPr>
              <a:t>– організм, здатний мешкати лише при певній концентрації солей у середовищі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93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10" grpId="0"/>
      <p:bldP spid="12" grpId="0"/>
      <p:bldP spid="13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808</Words>
  <Application>Microsoft Office PowerPoint</Application>
  <PresentationFormat>Широкоэкранный</PresentationFormat>
  <Paragraphs>93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Amatic SC</vt:lpstr>
      <vt:lpstr>Arial</vt:lpstr>
      <vt:lpstr>Calibri</vt:lpstr>
      <vt:lpstr>Calibri Light</vt:lpstr>
      <vt:lpstr>Comic Sans MS</vt:lpstr>
      <vt:lpstr>Times New Roman</vt:lpstr>
      <vt:lpstr>Тема Office</vt:lpstr>
      <vt:lpstr>Презентация PowerPoint</vt:lpstr>
      <vt:lpstr>Поширення і використання з комерційною метою заборонено автором</vt:lpstr>
      <vt:lpstr>На різні організми здійснюють вплив не лише певні фактори, а й їхнє кількісне значення, а саме: кількість їжі, висока чи низька температура, ступінь освітленості тощо</vt:lpstr>
      <vt:lpstr>У процесі еволюції виробилась здатність організмів адаптуватись  до дії екологічних факторів у певних межах</vt:lpstr>
      <vt:lpstr>Презентация PowerPoint</vt:lpstr>
      <vt:lpstr>За ступенем пластичності виокремлюють два типи організмів</vt:lpstr>
      <vt:lpstr>За ступенем пластичності виокремлюють два типи організмів</vt:lpstr>
      <vt:lpstr>Види можуть бути пластичними до одного екологічного фактора, але непластичними до іншого</vt:lpstr>
      <vt:lpstr>Евритерм - організм, здатний жити при значних змінах температури середовища</vt:lpstr>
      <vt:lpstr>Презентация PowerPoint</vt:lpstr>
      <vt:lpstr>Презентация PowerPoint</vt:lpstr>
      <vt:lpstr>Адаптивний потенціал виду – це міра пристосувальних можливостей виду  в мінливих умовах довкілля</vt:lpstr>
      <vt:lpstr>Презентация PowerPoint</vt:lpstr>
      <vt:lpstr>Адаптивна радіація - процес, в якому організми розділяються  від предкового виду на безліч нових форм, коли зміни  в навколишньому середовищі роблять доступними нові ресурси,  змінюють біотичні взаємодії або відкривають нові екологічні ніші</vt:lpstr>
      <vt:lpstr>В’юрки Дарвіна </vt:lpstr>
      <vt:lpstr>Цихліди Африки</vt:lpstr>
      <vt:lpstr>Гавайські квіткарки</vt:lpstr>
      <vt:lpstr>Гавайські срібні мечі</vt:lpstr>
      <vt:lpstr>Узагальнимо вивчене!</vt:lpstr>
      <vt:lpstr>Презентация PowerPoint</vt:lpstr>
      <vt:lpstr>Відеоурок можна переглянути  за посиланням: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30</cp:revision>
  <dcterms:created xsi:type="dcterms:W3CDTF">2021-07-06T14:03:02Z</dcterms:created>
  <dcterms:modified xsi:type="dcterms:W3CDTF">2021-09-02T19:39:28Z</dcterms:modified>
</cp:coreProperties>
</file>