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6" r:id="rId3"/>
    <p:sldId id="270" r:id="rId4"/>
    <p:sldId id="271" r:id="rId5"/>
    <p:sldId id="272" r:id="rId6"/>
    <p:sldId id="257" r:id="rId7"/>
    <p:sldId id="273" r:id="rId8"/>
    <p:sldId id="274" r:id="rId9"/>
    <p:sldId id="275" r:id="rId10"/>
    <p:sldId id="277" r:id="rId11"/>
    <p:sldId id="258" r:id="rId12"/>
    <p:sldId id="278" r:id="rId13"/>
    <p:sldId id="259" r:id="rId14"/>
    <p:sldId id="260" r:id="rId15"/>
    <p:sldId id="26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610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434130" y="1138425"/>
            <a:ext cx="6108200" cy="15270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28720" y="5261460"/>
            <a:ext cx="6400800" cy="1068935"/>
          </a:xfrm>
        </p:spPr>
        <p:txBody>
          <a:bodyPr>
            <a:normAutofit/>
          </a:bodyPr>
          <a:lstStyle>
            <a:lvl1pPr marL="0" indent="0" algn="r">
              <a:buNone/>
              <a:defRPr sz="2600">
                <a:solidFill>
                  <a:srgbClr val="FFABCB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EEDBB-4A6D-443E-A5EC-5F42623AE3F3}" type="datetimeFigureOut">
              <a:rPr lang="uk-UA" smtClean="0"/>
              <a:t>03.10.2022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3B0DF-9AAA-40AB-AF5A-B2A0B381762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0891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EEDBB-4A6D-443E-A5EC-5F42623AE3F3}" type="datetimeFigureOut">
              <a:rPr lang="uk-UA" smtClean="0"/>
              <a:t>03.10.2022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3B0DF-9AAA-40AB-AF5A-B2A0B381762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09195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EEDBB-4A6D-443E-A5EC-5F42623AE3F3}" type="datetimeFigureOut">
              <a:rPr lang="uk-UA" smtClean="0"/>
              <a:t>03.10.2022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3B0DF-9AAA-40AB-AF5A-B2A0B381762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427037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EEDBB-4A6D-443E-A5EC-5F42623AE3F3}" type="datetimeFigureOut">
              <a:rPr lang="uk-UA" smtClean="0"/>
              <a:t>03.10.2022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3B0DF-9AAA-40AB-AF5A-B2A0B381762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85906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9540" y="1291130"/>
            <a:ext cx="8246070" cy="61082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E20071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2054655"/>
            <a:ext cx="8246070" cy="4123035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EEDBB-4A6D-443E-A5EC-5F42623AE3F3}" type="datetimeFigureOut">
              <a:rPr lang="uk-UA" smtClean="0"/>
              <a:t>03.10.2022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3B0DF-9AAA-40AB-AF5A-B2A0B381762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31888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1425" y="527605"/>
            <a:ext cx="6558080" cy="684885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E20071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1425" y="1443835"/>
            <a:ext cx="6558080" cy="4275740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EEDBB-4A6D-443E-A5EC-5F42623AE3F3}" type="datetimeFigureOut">
              <a:rPr lang="uk-UA" smtClean="0"/>
              <a:t>03.10.2022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3B0DF-9AAA-40AB-AF5A-B2A0B381762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13076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EEDBB-4A6D-443E-A5EC-5F42623AE3F3}" type="datetimeFigureOut">
              <a:rPr lang="uk-UA" smtClean="0"/>
              <a:t>03.10.2022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3B0DF-9AAA-40AB-AF5A-B2A0B381762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09523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EEDBB-4A6D-443E-A5EC-5F42623AE3F3}" type="datetimeFigureOut">
              <a:rPr lang="uk-UA" smtClean="0"/>
              <a:t>03.10.2022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3B0DF-9AAA-40AB-AF5A-B2A0B381762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41357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9540" y="1291130"/>
            <a:ext cx="5939025" cy="53218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E20071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1670" y="2054655"/>
            <a:ext cx="3817625" cy="773424"/>
          </a:xfrm>
        </p:spPr>
        <p:txBody>
          <a:bodyPr anchor="b"/>
          <a:lstStyle>
            <a:lvl1pPr marL="0" indent="0">
              <a:buNone/>
              <a:defRPr sz="2400" b="1" baseline="0">
                <a:solidFill>
                  <a:srgbClr val="E2007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670" y="2818180"/>
            <a:ext cx="3817625" cy="303505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7410" y="2054655"/>
            <a:ext cx="3817625" cy="773424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E2007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7410" y="2818180"/>
            <a:ext cx="3817625" cy="303505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EEDBB-4A6D-443E-A5EC-5F42623AE3F3}" type="datetimeFigureOut">
              <a:rPr lang="uk-UA" smtClean="0"/>
              <a:t>03.10.2022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3B0DF-9AAA-40AB-AF5A-B2A0B381762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94087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EEDBB-4A6D-443E-A5EC-5F42623AE3F3}" type="datetimeFigureOut">
              <a:rPr lang="uk-UA" smtClean="0"/>
              <a:t>03.10.2022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3B0DF-9AAA-40AB-AF5A-B2A0B381762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0811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EEDBB-4A6D-443E-A5EC-5F42623AE3F3}" type="datetimeFigureOut">
              <a:rPr lang="uk-UA" smtClean="0"/>
              <a:t>03.10.2022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3B0DF-9AAA-40AB-AF5A-B2A0B381762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6248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EEDBB-4A6D-443E-A5EC-5F42623AE3F3}" type="datetimeFigureOut">
              <a:rPr lang="uk-UA" smtClean="0"/>
              <a:t>03.10.2022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3B0DF-9AAA-40AB-AF5A-B2A0B381762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56058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6EEDBB-4A6D-443E-A5EC-5F42623AE3F3}" type="datetimeFigureOut">
              <a:rPr lang="uk-UA" smtClean="0"/>
              <a:t>03.10.2022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93B0DF-9AAA-40AB-AF5A-B2A0B381762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51790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348880"/>
            <a:ext cx="7858180" cy="2837191"/>
          </a:xfrm>
        </p:spPr>
        <p:txBody>
          <a:bodyPr>
            <a:noAutofit/>
          </a:bodyPr>
          <a:lstStyle/>
          <a:p>
            <a:pPr algn="ctr"/>
            <a:r>
              <a:rPr lang="uk-UA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Електронні і графічні електронні формули атомів s-, p-, d-елементів. Принцип «мінімальної енергії»</a:t>
            </a:r>
          </a:p>
        </p:txBody>
      </p:sp>
      <p:pic>
        <p:nvPicPr>
          <p:cNvPr id="1026" name="Picture 2" descr="Kohlenstoff Atom - Bilder und Stockfotos - iStock">
            <a:extLst>
              <a:ext uri="{FF2B5EF4-FFF2-40B4-BE49-F238E27FC236}">
                <a16:creationId xmlns:a16="http://schemas.microsoft.com/office/drawing/2014/main" id="{EAEF0F99-70F4-0046-BB18-6D4A1E4CC0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6528" y="5013176"/>
            <a:ext cx="2497471" cy="187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3741C967-F37C-9F08-BDC8-A7FAC6808D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3352800"/>
            <a:ext cx="3225563" cy="92333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uk-UA" sz="5400" b="1" dirty="0">
                <a:solidFill>
                  <a:schemeClr val="tx1"/>
                </a:solidFill>
              </a:rPr>
              <a:t>1</a:t>
            </a:r>
            <a:r>
              <a:rPr lang="en-US" sz="5400" b="1" dirty="0">
                <a:solidFill>
                  <a:schemeClr val="tx1"/>
                </a:solidFill>
              </a:rPr>
              <a:t>s</a:t>
            </a:r>
            <a:r>
              <a:rPr lang="uk-UA" sz="5400" b="1" baseline="30000" dirty="0">
                <a:solidFill>
                  <a:schemeClr val="tx1"/>
                </a:solidFill>
              </a:rPr>
              <a:t>2 </a:t>
            </a:r>
            <a:r>
              <a:rPr lang="uk-UA" sz="5400" b="1" dirty="0">
                <a:solidFill>
                  <a:schemeClr val="tx1"/>
                </a:solidFill>
              </a:rPr>
              <a:t>2</a:t>
            </a:r>
            <a:r>
              <a:rPr lang="en-US" sz="5400" b="1" dirty="0">
                <a:solidFill>
                  <a:schemeClr val="tx1"/>
                </a:solidFill>
              </a:rPr>
              <a:t>s</a:t>
            </a:r>
            <a:r>
              <a:rPr lang="uk-UA" sz="5400" b="1" baseline="30000" dirty="0">
                <a:solidFill>
                  <a:schemeClr val="tx1"/>
                </a:solidFill>
              </a:rPr>
              <a:t>2 </a:t>
            </a:r>
            <a:r>
              <a:rPr lang="uk-UA" sz="5400" b="1" dirty="0">
                <a:solidFill>
                  <a:schemeClr val="tx1"/>
                </a:solidFill>
              </a:rPr>
              <a:t>2р</a:t>
            </a:r>
            <a:r>
              <a:rPr lang="de-DE" sz="5400" b="1" baseline="30000" dirty="0">
                <a:solidFill>
                  <a:schemeClr val="tx1"/>
                </a:solidFill>
              </a:rPr>
              <a:t>6 </a:t>
            </a:r>
            <a:endParaRPr lang="uk-UA" sz="5400" b="1" baseline="30000" dirty="0">
              <a:solidFill>
                <a:schemeClr val="tx1"/>
              </a:solidFill>
            </a:endParaRPr>
          </a:p>
        </p:txBody>
      </p:sp>
      <p:sp>
        <p:nvSpPr>
          <p:cNvPr id="3" name="Выноска со стрелкой вверх 3">
            <a:extLst>
              <a:ext uri="{FF2B5EF4-FFF2-40B4-BE49-F238E27FC236}">
                <a16:creationId xmlns:a16="http://schemas.microsoft.com/office/drawing/2014/main" id="{CAD28601-6463-E5FF-8BB7-31624E9208EF}"/>
              </a:ext>
            </a:extLst>
          </p:cNvPr>
          <p:cNvSpPr/>
          <p:nvPr/>
        </p:nvSpPr>
        <p:spPr bwMode="auto">
          <a:xfrm>
            <a:off x="4408417" y="4392677"/>
            <a:ext cx="4191000" cy="1495472"/>
          </a:xfrm>
          <a:prstGeom prst="upArrowCallout">
            <a:avLst/>
          </a:prstGeom>
          <a:solidFill>
            <a:srgbClr val="92D05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uk-UA" sz="2800" b="1" dirty="0">
                <a:solidFill>
                  <a:srgbClr val="C00000"/>
                </a:solidFill>
              </a:rPr>
              <a:t>буква </a:t>
            </a:r>
            <a:r>
              <a:rPr lang="uk-UA" sz="2800" dirty="0">
                <a:solidFill>
                  <a:schemeClr val="tx1"/>
                </a:solidFill>
              </a:rPr>
              <a:t>―   вказує на форму </a:t>
            </a:r>
            <a:r>
              <a:rPr lang="uk-UA" sz="2800" dirty="0" err="1">
                <a:solidFill>
                  <a:schemeClr val="tx1"/>
                </a:solidFill>
              </a:rPr>
              <a:t>орбіталі</a:t>
            </a:r>
            <a:r>
              <a:rPr lang="uk-UA" sz="2800" dirty="0">
                <a:solidFill>
                  <a:schemeClr val="tx1"/>
                </a:solidFill>
              </a:rPr>
              <a:t> </a:t>
            </a:r>
            <a:endParaRPr kumimoji="0" lang="uk-UA" sz="2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" name="Выноска со стрелкой вниз 4">
            <a:extLst>
              <a:ext uri="{FF2B5EF4-FFF2-40B4-BE49-F238E27FC236}">
                <a16:creationId xmlns:a16="http://schemas.microsoft.com/office/drawing/2014/main" id="{70DA6F65-1FF8-4343-0CCE-2338BA941AEA}"/>
              </a:ext>
            </a:extLst>
          </p:cNvPr>
          <p:cNvSpPr/>
          <p:nvPr/>
        </p:nvSpPr>
        <p:spPr bwMode="auto">
          <a:xfrm>
            <a:off x="3203848" y="1178853"/>
            <a:ext cx="5257800" cy="2057400"/>
          </a:xfrm>
          <a:prstGeom prst="downArrowCallout">
            <a:avLst>
              <a:gd name="adj1" fmla="val 25000"/>
              <a:gd name="adj2" fmla="val 25000"/>
              <a:gd name="adj3" fmla="val 17945"/>
              <a:gd name="adj4" fmla="val 70767"/>
            </a:avLst>
          </a:prstGeom>
          <a:solidFill>
            <a:srgbClr val="92D050"/>
          </a:soli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uk-UA" sz="2800" b="1" dirty="0">
                <a:solidFill>
                  <a:srgbClr val="C00000"/>
                </a:solidFill>
              </a:rPr>
              <a:t>цифра над буквою </a:t>
            </a:r>
            <a:r>
              <a:rPr lang="uk-UA" sz="2800" dirty="0">
                <a:solidFill>
                  <a:schemeClr val="bg1"/>
                </a:solidFill>
              </a:rPr>
              <a:t>―  </a:t>
            </a:r>
            <a:r>
              <a:rPr lang="uk-UA" sz="2800" dirty="0">
                <a:solidFill>
                  <a:schemeClr val="tx1"/>
                </a:solidFill>
              </a:rPr>
              <a:t>вказує на кількість електронів на </a:t>
            </a:r>
            <a:r>
              <a:rPr lang="uk-UA" sz="2800" dirty="0" err="1">
                <a:solidFill>
                  <a:schemeClr val="tx1"/>
                </a:solidFill>
              </a:rPr>
              <a:t>орбіталях</a:t>
            </a:r>
            <a:r>
              <a:rPr lang="uk-UA" sz="2800" dirty="0">
                <a:solidFill>
                  <a:schemeClr val="tx1"/>
                </a:solidFill>
              </a:rPr>
              <a:t> певної форми</a:t>
            </a:r>
            <a:endParaRPr kumimoji="0" lang="uk-UA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Выноска со стрелкой вправо 5">
            <a:extLst>
              <a:ext uri="{FF2B5EF4-FFF2-40B4-BE49-F238E27FC236}">
                <a16:creationId xmlns:a16="http://schemas.microsoft.com/office/drawing/2014/main" id="{207A250E-07E2-CCE5-0335-A86017087852}"/>
              </a:ext>
            </a:extLst>
          </p:cNvPr>
          <p:cNvSpPr/>
          <p:nvPr/>
        </p:nvSpPr>
        <p:spPr bwMode="auto">
          <a:xfrm>
            <a:off x="395536" y="3113616"/>
            <a:ext cx="4343400" cy="1376065"/>
          </a:xfrm>
          <a:prstGeom prst="rightArrowCallout">
            <a:avLst>
              <a:gd name="adj1" fmla="val 25000"/>
              <a:gd name="adj2" fmla="val 25000"/>
              <a:gd name="adj3" fmla="val 15476"/>
              <a:gd name="adj4" fmla="val 87974"/>
            </a:avLst>
          </a:prstGeom>
          <a:solidFill>
            <a:srgbClr val="92D050"/>
          </a:soli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uk-UA" sz="2800" b="1" dirty="0">
                <a:solidFill>
                  <a:srgbClr val="C00000"/>
                </a:solidFill>
              </a:rPr>
              <a:t>коефіцієнт</a:t>
            </a:r>
            <a:r>
              <a:rPr lang="uk-UA" sz="2800" dirty="0">
                <a:solidFill>
                  <a:srgbClr val="C00000"/>
                </a:solidFill>
              </a:rPr>
              <a:t> </a:t>
            </a:r>
            <a:r>
              <a:rPr lang="uk-UA" sz="2800" dirty="0">
                <a:solidFill>
                  <a:schemeClr val="bg1"/>
                </a:solidFill>
              </a:rPr>
              <a:t>―</a:t>
            </a:r>
            <a:br>
              <a:rPr lang="uk-UA" sz="2800" dirty="0">
                <a:solidFill>
                  <a:schemeClr val="bg1"/>
                </a:solidFill>
              </a:rPr>
            </a:br>
            <a:r>
              <a:rPr lang="uk-UA" sz="2800" dirty="0">
                <a:solidFill>
                  <a:schemeClr val="bg1"/>
                </a:solidFill>
              </a:rPr>
              <a:t> </a:t>
            </a:r>
            <a:r>
              <a:rPr lang="uk-UA" sz="2800" dirty="0">
                <a:solidFill>
                  <a:schemeClr val="tx1"/>
                </a:solidFill>
              </a:rPr>
              <a:t>відображає номер електронного шару </a:t>
            </a:r>
            <a:endParaRPr kumimoji="0" lang="uk-UA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685723-4666-7BB5-4690-AFAB224DAA2D}"/>
              </a:ext>
            </a:extLst>
          </p:cNvPr>
          <p:cNvSpPr txBox="1"/>
          <p:nvPr/>
        </p:nvSpPr>
        <p:spPr>
          <a:xfrm>
            <a:off x="251520" y="260648"/>
            <a:ext cx="3276600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chemeClr val="tx1"/>
                </a:solidFill>
              </a:rPr>
              <a:t>На що вказує</a:t>
            </a:r>
          </a:p>
        </p:txBody>
      </p:sp>
    </p:spTree>
    <p:extLst>
      <p:ext uri="{BB962C8B-B14F-4D97-AF65-F5344CB8AC3E}">
        <p14:creationId xmlns:p14="http://schemas.microsoft.com/office/powerpoint/2010/main" val="78897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136"/>
            <a:ext cx="82296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Графічне зображення (електронні графічні формули):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071546"/>
            <a:ext cx="8643966" cy="3424246"/>
          </a:xfrm>
        </p:spPr>
        <p:txBody>
          <a:bodyPr>
            <a:normAutofit/>
          </a:bodyPr>
          <a:lstStyle/>
          <a:p>
            <a:r>
              <a:rPr lang="ru-RU" sz="2400" dirty="0" err="1"/>
              <a:t>Графічно</a:t>
            </a:r>
            <a:r>
              <a:rPr lang="ru-RU" sz="2400" dirty="0"/>
              <a:t> </a:t>
            </a:r>
            <a:r>
              <a:rPr lang="ru-RU" sz="2400" dirty="0" err="1"/>
              <a:t>електрони</a:t>
            </a:r>
            <a:r>
              <a:rPr lang="ru-RU" sz="2400" dirty="0"/>
              <a:t> </a:t>
            </a:r>
            <a:r>
              <a:rPr lang="ru-RU" sz="2400" dirty="0" err="1"/>
              <a:t>зображують</a:t>
            </a:r>
            <a:r>
              <a:rPr lang="ru-RU" sz="2400" dirty="0"/>
              <a:t> у </a:t>
            </a:r>
            <a:r>
              <a:rPr lang="ru-RU" sz="2400" dirty="0" err="1"/>
              <a:t>вигляді</a:t>
            </a:r>
            <a:r>
              <a:rPr lang="ru-RU" sz="2400" dirty="0"/>
              <a:t> </a:t>
            </a:r>
            <a:r>
              <a:rPr lang="ru-RU" sz="2400" dirty="0" err="1"/>
              <a:t>стрілок</a:t>
            </a:r>
            <a:r>
              <a:rPr lang="ru-RU" sz="2400" dirty="0"/>
              <a:t>, </a:t>
            </a:r>
            <a:r>
              <a:rPr lang="ru-RU" sz="2400" dirty="0" err="1"/>
              <a:t>спрямованих</a:t>
            </a:r>
            <a:r>
              <a:rPr lang="ru-RU" sz="2400" dirty="0"/>
              <a:t> догори </a:t>
            </a:r>
            <a:r>
              <a:rPr lang="ru-RU" sz="2400" dirty="0" err="1"/>
              <a:t>або</a:t>
            </a:r>
            <a:r>
              <a:rPr lang="ru-RU" sz="2400" dirty="0"/>
              <a:t> донизу,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наочно</a:t>
            </a:r>
            <a:r>
              <a:rPr lang="ru-RU" sz="2400" dirty="0"/>
              <a:t> </a:t>
            </a:r>
            <a:r>
              <a:rPr lang="ru-RU" sz="2400" dirty="0" err="1"/>
              <a:t>показують</a:t>
            </a:r>
            <a:r>
              <a:rPr lang="ru-RU" sz="2400" dirty="0"/>
              <a:t> </a:t>
            </a:r>
            <a:r>
              <a:rPr lang="ru-RU" sz="2400" dirty="0" err="1"/>
              <a:t>напрямок</a:t>
            </a:r>
            <a:r>
              <a:rPr lang="ru-RU" sz="2400" dirty="0"/>
              <a:t> </a:t>
            </a:r>
            <a:r>
              <a:rPr lang="ru-RU" sz="2400" dirty="0" err="1"/>
              <a:t>спіну</a:t>
            </a:r>
            <a:r>
              <a:rPr lang="ru-RU" sz="2400" dirty="0"/>
              <a:t> </a:t>
            </a:r>
            <a:r>
              <a:rPr lang="ru-RU" sz="2400" dirty="0" err="1"/>
              <a:t>електрона</a:t>
            </a:r>
            <a:r>
              <a:rPr lang="ru-RU" sz="2400" dirty="0"/>
              <a:t>:</a:t>
            </a:r>
          </a:p>
          <a:p>
            <a:r>
              <a:rPr lang="ru-RU" sz="2400" dirty="0"/>
              <a:t>Одна </a:t>
            </a:r>
            <a:r>
              <a:rPr lang="ru-RU" sz="2400" dirty="0" err="1"/>
              <a:t>орбіталь</a:t>
            </a:r>
            <a:r>
              <a:rPr lang="ru-RU" sz="2400" dirty="0"/>
              <a:t> </a:t>
            </a:r>
            <a:r>
              <a:rPr lang="ru-RU" sz="2400" dirty="0" err="1"/>
              <a:t>може</a:t>
            </a:r>
            <a:r>
              <a:rPr lang="ru-RU" sz="2400" dirty="0"/>
              <a:t> </a:t>
            </a:r>
            <a:r>
              <a:rPr lang="ru-RU" sz="2400" dirty="0" err="1"/>
              <a:t>містити</a:t>
            </a:r>
            <a:r>
              <a:rPr lang="ru-RU" sz="2400" dirty="0"/>
              <a:t> </a:t>
            </a:r>
            <a:r>
              <a:rPr lang="ru-RU" sz="2400" dirty="0" err="1"/>
              <a:t>лише</a:t>
            </a:r>
            <a:r>
              <a:rPr lang="ru-RU" sz="2400" dirty="0"/>
              <a:t> два </a:t>
            </a:r>
            <a:r>
              <a:rPr lang="ru-RU" sz="2400" dirty="0" err="1"/>
              <a:t>такі</a:t>
            </a:r>
            <a:r>
              <a:rPr lang="ru-RU" sz="2400" dirty="0"/>
              <a:t> </a:t>
            </a:r>
            <a:r>
              <a:rPr lang="ru-RU" sz="2400" dirty="0" err="1"/>
              <a:t>електрони</a:t>
            </a:r>
            <a:r>
              <a:rPr lang="ru-RU" sz="2400" dirty="0"/>
              <a:t>, </a:t>
            </a:r>
            <a:r>
              <a:rPr lang="ru-RU" sz="2400" dirty="0" err="1"/>
              <a:t>спіни</a:t>
            </a:r>
            <a:r>
              <a:rPr lang="ru-RU" sz="2400" dirty="0"/>
              <a:t> </a:t>
            </a:r>
            <a:r>
              <a:rPr lang="ru-RU" sz="2400" dirty="0" err="1"/>
              <a:t>яких</a:t>
            </a:r>
            <a:r>
              <a:rPr lang="ru-RU" sz="2400" dirty="0"/>
              <a:t> </a:t>
            </a:r>
            <a:r>
              <a:rPr lang="ru-RU" sz="2400" dirty="0" err="1"/>
              <a:t>є</a:t>
            </a:r>
            <a:r>
              <a:rPr lang="ru-RU" sz="2400" dirty="0"/>
              <a:t> </a:t>
            </a:r>
            <a:r>
              <a:rPr lang="ru-RU" sz="2400" dirty="0" err="1"/>
              <a:t>антипаралельними</a:t>
            </a:r>
            <a:r>
              <a:rPr lang="ru-RU" sz="2400" dirty="0"/>
              <a:t>. </a:t>
            </a:r>
            <a:r>
              <a:rPr lang="ru-RU" sz="2400" dirty="0" err="1"/>
              <a:t>Це</a:t>
            </a:r>
            <a:r>
              <a:rPr lang="ru-RU" sz="2400" dirty="0"/>
              <a:t> правило </a:t>
            </a:r>
            <a:r>
              <a:rPr lang="ru-RU" sz="2400" dirty="0" err="1"/>
              <a:t>називають</a:t>
            </a:r>
            <a:r>
              <a:rPr lang="ru-RU" sz="2400" dirty="0"/>
              <a:t> принципом заборони </a:t>
            </a:r>
            <a:r>
              <a:rPr lang="ru-RU" sz="2400" dirty="0" err="1">
                <a:solidFill>
                  <a:srgbClr val="FF0000"/>
                </a:solidFill>
              </a:rPr>
              <a:t>Паулі</a:t>
            </a:r>
            <a:r>
              <a:rPr lang="ru-RU" sz="2400" dirty="0"/>
              <a:t>: </a:t>
            </a:r>
            <a:r>
              <a:rPr lang="ru-RU" sz="2400" b="1" dirty="0"/>
              <a:t>На </a:t>
            </a:r>
            <a:r>
              <a:rPr lang="ru-RU" sz="2400" b="1" dirty="0" err="1"/>
              <a:t>одній</a:t>
            </a:r>
            <a:r>
              <a:rPr lang="ru-RU" sz="2400" b="1" dirty="0"/>
              <a:t> </a:t>
            </a:r>
            <a:r>
              <a:rPr lang="ru-RU" sz="2400" b="1" dirty="0" err="1"/>
              <a:t>орбіталі</a:t>
            </a:r>
            <a:r>
              <a:rPr lang="ru-RU" sz="2400" b="1" dirty="0"/>
              <a:t> </a:t>
            </a:r>
            <a:r>
              <a:rPr lang="ru-RU" sz="2400" b="1" dirty="0" err="1"/>
              <a:t>можуть</a:t>
            </a:r>
            <a:r>
              <a:rPr lang="ru-RU" sz="2400" b="1" dirty="0"/>
              <a:t> </a:t>
            </a:r>
            <a:r>
              <a:rPr lang="ru-RU" sz="2400" b="1" dirty="0" err="1"/>
              <a:t>перебувати</a:t>
            </a:r>
            <a:r>
              <a:rPr lang="ru-RU" sz="2400" b="1" dirty="0"/>
              <a:t> не </a:t>
            </a:r>
            <a:r>
              <a:rPr lang="ru-RU" sz="2400" b="1" dirty="0" err="1"/>
              <a:t>більш</a:t>
            </a:r>
            <a:r>
              <a:rPr lang="ru-RU" sz="2400" b="1" dirty="0"/>
              <a:t> </a:t>
            </a:r>
            <a:r>
              <a:rPr lang="ru-RU" sz="2400" b="1" dirty="0" err="1"/>
              <a:t>ніж</a:t>
            </a:r>
            <a:r>
              <a:rPr lang="ru-RU" sz="2400" b="1" dirty="0"/>
              <a:t> два </a:t>
            </a:r>
            <a:r>
              <a:rPr lang="ru-RU" sz="2400" b="1" dirty="0" err="1"/>
              <a:t>електрони</a:t>
            </a:r>
            <a:r>
              <a:rPr lang="ru-RU" sz="2400" b="1" dirty="0"/>
              <a:t>, </a:t>
            </a:r>
            <a:r>
              <a:rPr lang="ru-RU" sz="2400" b="1" dirty="0" err="1"/>
              <a:t>причому</a:t>
            </a:r>
            <a:r>
              <a:rPr lang="ru-RU" sz="2400" b="1" dirty="0"/>
              <a:t> </a:t>
            </a:r>
            <a:r>
              <a:rPr lang="ru-RU" sz="2400" b="1" dirty="0" err="1"/>
              <a:t>їхні</a:t>
            </a:r>
            <a:r>
              <a:rPr lang="ru-RU" sz="2400" b="1" dirty="0"/>
              <a:t> </a:t>
            </a:r>
            <a:r>
              <a:rPr lang="ru-RU" sz="2400" b="1" dirty="0" err="1"/>
              <a:t>спіни</a:t>
            </a:r>
            <a:r>
              <a:rPr lang="ru-RU" sz="2400" b="1" dirty="0"/>
              <a:t> </a:t>
            </a:r>
            <a:r>
              <a:rPr lang="ru-RU" sz="2400" b="1" dirty="0" err="1"/>
              <a:t>мають</a:t>
            </a:r>
            <a:r>
              <a:rPr lang="ru-RU" sz="2400" b="1" dirty="0"/>
              <a:t> бути </a:t>
            </a:r>
            <a:r>
              <a:rPr lang="ru-RU" sz="2400" b="1" dirty="0" err="1"/>
              <a:t>антипаралельними</a:t>
            </a:r>
            <a:r>
              <a:rPr lang="ru-RU" sz="2400" b="1" dirty="0"/>
              <a:t>.</a:t>
            </a:r>
            <a:endParaRPr lang="uk-UA" sz="2400" b="1" dirty="0"/>
          </a:p>
        </p:txBody>
      </p:sp>
      <p:pic>
        <p:nvPicPr>
          <p:cNvPr id="15362" name="Picture 2" descr="Результат пошуку зображень за запитом &quot;спіни хімія графічне зображення&quot;"/>
          <p:cNvPicPr>
            <a:picLocks noChangeAspect="1" noChangeArrowheads="1"/>
          </p:cNvPicPr>
          <p:nvPr/>
        </p:nvPicPr>
        <p:blipFill>
          <a:blip r:embed="rId2"/>
          <a:srcRect t="62917"/>
          <a:stretch>
            <a:fillRect/>
          </a:stretch>
        </p:blipFill>
        <p:spPr bwMode="auto">
          <a:xfrm>
            <a:off x="714348" y="4143380"/>
            <a:ext cx="7758271" cy="25121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25">
            <a:extLst>
              <a:ext uri="{FF2B5EF4-FFF2-40B4-BE49-F238E27FC236}">
                <a16:creationId xmlns:a16="http://schemas.microsoft.com/office/drawing/2014/main" id="{D88972C8-50FA-FF5C-E190-C10550352D53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3" t="1926" r="11708" b="14749"/>
          <a:stretch/>
        </p:blipFill>
        <p:spPr bwMode="auto">
          <a:xfrm>
            <a:off x="575556" y="80628"/>
            <a:ext cx="7992888" cy="6696744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923936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58204" cy="928670"/>
          </a:xfrm>
        </p:spPr>
        <p:txBody>
          <a:bodyPr/>
          <a:lstStyle/>
          <a:p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Принцип найменшої енергії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27984" y="1196752"/>
            <a:ext cx="4643438" cy="5281634"/>
          </a:xfrm>
        </p:spPr>
        <p:txBody>
          <a:bodyPr>
            <a:normAutofit/>
          </a:bodyPr>
          <a:lstStyle/>
          <a:p>
            <a:pPr algn="just"/>
            <a:r>
              <a:rPr lang="uk-UA" sz="2400" dirty="0"/>
              <a:t>Електрони займають підрівні послідовно починаючи з першого енергетичного рівня за порядком збільшення енергії рівня та підрівня.</a:t>
            </a:r>
          </a:p>
          <a:p>
            <a:r>
              <a:rPr lang="uk-UA" sz="2400" dirty="0"/>
              <a:t>Це правило називають </a:t>
            </a:r>
            <a:r>
              <a:rPr lang="uk-UA" sz="2400" dirty="0">
                <a:solidFill>
                  <a:srgbClr val="C00000"/>
                </a:solidFill>
              </a:rPr>
              <a:t>принципом найменшої енергії</a:t>
            </a:r>
            <a:r>
              <a:rPr lang="uk-UA" sz="2400" dirty="0"/>
              <a:t>:</a:t>
            </a:r>
          </a:p>
          <a:p>
            <a:pPr marL="0" indent="0" algn="ctr">
              <a:buNone/>
            </a:pPr>
            <a:r>
              <a:rPr lang="uk-UA" sz="2400" b="1" i="1" dirty="0"/>
              <a:t>в атомі кожний електрон намагається зайняти орбіталь із мінімальним значенням енергії, що відповідає найміцнішому його зв’язку з ядром.</a:t>
            </a:r>
          </a:p>
        </p:txBody>
      </p:sp>
      <p:pic>
        <p:nvPicPr>
          <p:cNvPr id="16386" name="Picture 2" descr="Результат пошуку зображень за запитом &quot;Принцип найменшої енергії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908720"/>
            <a:ext cx="4143404" cy="58423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803" y="290502"/>
            <a:ext cx="8229600" cy="704832"/>
          </a:xfrm>
        </p:spPr>
        <p:txBody>
          <a:bodyPr>
            <a:normAutofit fontScale="90000"/>
          </a:bodyPr>
          <a:lstStyle/>
          <a:p>
            <a:r>
              <a:rPr lang="uk-UA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Збуджений стан атома</a:t>
            </a:r>
            <a:br>
              <a:rPr lang="uk-UA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uk-UA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0917" y="764704"/>
            <a:ext cx="8622164" cy="4071966"/>
          </a:xfrm>
        </p:spPr>
        <p:txBody>
          <a:bodyPr>
            <a:normAutofit/>
          </a:bodyPr>
          <a:lstStyle/>
          <a:p>
            <a:r>
              <a:rPr lang="uk-UA" sz="2400" b="1" dirty="0"/>
              <a:t>Основним</a:t>
            </a:r>
            <a:r>
              <a:rPr lang="uk-UA" sz="2400" dirty="0"/>
              <a:t> називають такий стан атома (молекули), у якому енергія атома (молекули) мінімальна. У більшості випадків ця енергія визначається розподілом електронів в електронній оболонці атома згідно з принципом мінімальної енергії.</a:t>
            </a:r>
          </a:p>
          <a:p>
            <a:r>
              <a:rPr lang="uk-UA" sz="2400" dirty="0"/>
              <a:t>Будь-який енергетичний стан, що відрізняється від основного, називають </a:t>
            </a:r>
            <a:r>
              <a:rPr lang="uk-UA" sz="2400" b="1" dirty="0"/>
              <a:t>збудженим.</a:t>
            </a:r>
            <a:r>
              <a:rPr lang="uk-UA" sz="2400" dirty="0"/>
              <a:t> </a:t>
            </a:r>
          </a:p>
          <a:p>
            <a:r>
              <a:rPr lang="uk-UA" sz="2400" dirty="0"/>
              <a:t>Під час збудження атомів відбувається перехід електронів на інші,менш енергетично вигідні </a:t>
            </a:r>
            <a:r>
              <a:rPr lang="uk-UA" sz="2400" dirty="0" err="1"/>
              <a:t>орбіталі</a:t>
            </a:r>
            <a:r>
              <a:rPr lang="uk-UA" sz="2400" dirty="0"/>
              <a:t>.</a:t>
            </a:r>
          </a:p>
        </p:txBody>
      </p:sp>
      <p:pic>
        <p:nvPicPr>
          <p:cNvPr id="17410" name="Picture 2" descr="Пов’язане зображенн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143381"/>
            <a:ext cx="8286807" cy="27146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1700808"/>
            <a:ext cx="5648884" cy="936104"/>
          </a:xfrm>
        </p:spPr>
        <p:txBody>
          <a:bodyPr>
            <a:normAutofit/>
          </a:bodyPr>
          <a:lstStyle/>
          <a:p>
            <a:r>
              <a:rPr lang="uk-UA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Домашнє завдання: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780928"/>
            <a:ext cx="8229600" cy="3600400"/>
          </a:xfrm>
        </p:spPr>
        <p:txBody>
          <a:bodyPr>
            <a:normAutofit/>
          </a:bodyPr>
          <a:lstStyle/>
          <a:p>
            <a:r>
              <a:rPr lang="uk-UA" dirty="0"/>
              <a:t>§ 2 </a:t>
            </a:r>
            <a:r>
              <a:rPr lang="uk-UA" sz="2000" i="1" dirty="0"/>
              <a:t>(підручник Хімія 11 клас </a:t>
            </a:r>
            <a:r>
              <a:rPr lang="uk-UA" sz="2000" i="1" dirty="0" err="1"/>
              <a:t>авт</a:t>
            </a:r>
            <a:r>
              <a:rPr lang="uk-UA" sz="2000" i="1" dirty="0"/>
              <a:t>. Григорович)</a:t>
            </a:r>
          </a:p>
          <a:p>
            <a:r>
              <a:rPr lang="uk-UA" b="1" dirty="0"/>
              <a:t>Виконати завдання:</a:t>
            </a:r>
          </a:p>
          <a:p>
            <a:pPr marL="514350" indent="-514350">
              <a:buAutoNum type="arabicParenR"/>
            </a:pPr>
            <a:r>
              <a:rPr lang="uk-UA" sz="2000" i="1" dirty="0"/>
              <a:t>Побудуйте електронні графічні формули атомів Натрію, Хлору, Оксигену, Кальцію.</a:t>
            </a:r>
          </a:p>
          <a:p>
            <a:pPr marL="514350" indent="-514350">
              <a:buAutoNum type="arabicParenR"/>
            </a:pPr>
            <a:r>
              <a:rPr lang="uk-UA" sz="2000" i="1" dirty="0"/>
              <a:t>Дотримуючись принципу «мінімальної енергії» складіть електронну й графічну електронну формули атома, електронна оболонка якого має шість </a:t>
            </a:r>
            <a:r>
              <a:rPr lang="en-US" sz="2000" i="1" dirty="0"/>
              <a:t>s</a:t>
            </a:r>
            <a:r>
              <a:rPr lang="uk-UA" sz="2000" i="1" dirty="0"/>
              <a:t>-електронів та сім </a:t>
            </a:r>
            <a:r>
              <a:rPr lang="en-US" sz="2000" i="1" dirty="0"/>
              <a:t>p</a:t>
            </a:r>
            <a:r>
              <a:rPr lang="uk-UA" sz="2000" i="1" dirty="0"/>
              <a:t>-електронів. Назвіть елемент, дайте йому характеристику за місцем у періодичній системі.</a:t>
            </a:r>
          </a:p>
          <a:p>
            <a:pPr marL="0" indent="0">
              <a:buNone/>
            </a:pPr>
            <a:endParaRPr lang="uk-UA" i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B22196-3237-F488-D312-BCCD8D46DA90}"/>
              </a:ext>
            </a:extLst>
          </p:cNvPr>
          <p:cNvSpPr txBox="1">
            <a:spLocks/>
          </p:cNvSpPr>
          <p:nvPr/>
        </p:nvSpPr>
        <p:spPr>
          <a:xfrm>
            <a:off x="719572" y="938223"/>
            <a:ext cx="7704856" cy="1266641"/>
          </a:xfrm>
          <a:prstGeom prst="rect">
            <a:avLst/>
          </a:prstGeom>
          <a:solidFill>
            <a:schemeClr val="accent2">
              <a:lumMod val="20000"/>
              <a:lumOff val="80000"/>
              <a:alpha val="96863"/>
            </a:schemeClr>
          </a:solidFill>
          <a:ln>
            <a:solidFill>
              <a:schemeClr val="bg1"/>
            </a:solidFill>
          </a:ln>
        </p:spPr>
        <p:txBody>
          <a:bodyPr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b="1" i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 ми знаємо про будову атома?</a:t>
            </a:r>
            <a:endParaRPr lang="ru-RU" b="1" i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049C80-C327-26F7-821C-324C70546C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4" t="30447" r="57208" b="25685"/>
          <a:stretch/>
        </p:blipFill>
        <p:spPr bwMode="auto">
          <a:xfrm>
            <a:off x="1132242" y="2866688"/>
            <a:ext cx="1643988" cy="1601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EB989CE-CB8A-8F83-6FDB-3C9DDD016E4D}"/>
              </a:ext>
            </a:extLst>
          </p:cNvPr>
          <p:cNvSpPr txBox="1"/>
          <p:nvPr/>
        </p:nvSpPr>
        <p:spPr>
          <a:xfrm>
            <a:off x="553165" y="5715663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>
                <a:solidFill>
                  <a:schemeClr val="accent2">
                    <a:lumMod val="50000"/>
                  </a:schemeClr>
                </a:solidFill>
              </a:rPr>
              <a:t>Прокоментуйте, що зображено на малюнку ?</a:t>
            </a:r>
            <a:endParaRPr lang="ru-RU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E0C9BD88-18A0-7562-2632-98A5313AFE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898" y="2277750"/>
            <a:ext cx="4817827" cy="277971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FB4C790-D806-0E32-F5FD-DE62C5FDF153}"/>
              </a:ext>
            </a:extLst>
          </p:cNvPr>
          <p:cNvSpPr txBox="1"/>
          <p:nvPr/>
        </p:nvSpPr>
        <p:spPr>
          <a:xfrm>
            <a:off x="3430550" y="3404783"/>
            <a:ext cx="335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/>
              <a:t>3</a:t>
            </a:r>
            <a:endParaRPr lang="ru-RU" sz="2400" b="1" dirty="0"/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9C94ECA3-F425-0DA0-8257-A75307112920}"/>
              </a:ext>
            </a:extLst>
          </p:cNvPr>
          <p:cNvSpPr/>
          <p:nvPr/>
        </p:nvSpPr>
        <p:spPr>
          <a:xfrm>
            <a:off x="6444208" y="2300537"/>
            <a:ext cx="1139261" cy="3432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049FBE-8371-0AD6-9286-BDAAC242C81F}"/>
              </a:ext>
            </a:extLst>
          </p:cNvPr>
          <p:cNvSpPr txBox="1"/>
          <p:nvPr/>
        </p:nvSpPr>
        <p:spPr>
          <a:xfrm>
            <a:off x="6437481" y="2251373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/>
              <a:t>2</a:t>
            </a:r>
            <a:endParaRPr lang="ru-RU" sz="2800" b="1" dirty="0"/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1EB09EA2-5721-CCB0-B6F5-B5F5869815E0}"/>
              </a:ext>
            </a:extLst>
          </p:cNvPr>
          <p:cNvSpPr/>
          <p:nvPr/>
        </p:nvSpPr>
        <p:spPr>
          <a:xfrm>
            <a:off x="7252863" y="3429000"/>
            <a:ext cx="1365198" cy="5232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6336F0E-BC47-94C7-E6C0-06F956B6AA38}"/>
              </a:ext>
            </a:extLst>
          </p:cNvPr>
          <p:cNvSpPr txBox="1"/>
          <p:nvPr/>
        </p:nvSpPr>
        <p:spPr>
          <a:xfrm>
            <a:off x="7252863" y="3374006"/>
            <a:ext cx="373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/>
              <a:t>4</a:t>
            </a:r>
            <a:endParaRPr lang="ru-RU" sz="2800" b="1" dirty="0"/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C23BAF5D-69E1-37EF-D64E-82898DFBE355}"/>
              </a:ext>
            </a:extLst>
          </p:cNvPr>
          <p:cNvSpPr/>
          <p:nvPr/>
        </p:nvSpPr>
        <p:spPr>
          <a:xfrm>
            <a:off x="6660232" y="4699599"/>
            <a:ext cx="729113" cy="380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8A416A-2092-761F-8AFF-FAA214DCE2AC}"/>
              </a:ext>
            </a:extLst>
          </p:cNvPr>
          <p:cNvSpPr txBox="1"/>
          <p:nvPr/>
        </p:nvSpPr>
        <p:spPr>
          <a:xfrm>
            <a:off x="6619582" y="4572915"/>
            <a:ext cx="3882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/>
              <a:t>1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904659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Таблиця «Періодична система хімічних елементів» Плакат (А2) | Видавництво  «Підручники і посібники»">
            <a:extLst>
              <a:ext uri="{FF2B5EF4-FFF2-40B4-BE49-F238E27FC236}">
                <a16:creationId xmlns:a16="http://schemas.microsoft.com/office/drawing/2014/main" id="{DCC98FA3-4645-C74D-0ACD-10D776FF4C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864" y="1700808"/>
            <a:ext cx="7020272" cy="5010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FEBCB4C-15A7-4DEB-6224-75CBD26BB04D}"/>
              </a:ext>
            </a:extLst>
          </p:cNvPr>
          <p:cNvSpPr txBox="1"/>
          <p:nvPr/>
        </p:nvSpPr>
        <p:spPr>
          <a:xfrm>
            <a:off x="773832" y="188640"/>
            <a:ext cx="75963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/>
              <a:t>Кількість електронів, як і кількість протонів в атомі хімічного елементу дорівнює його порядковому номеру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10300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3E028C5-AC1A-AE75-AFC5-57FB432A4F0D}"/>
              </a:ext>
            </a:extLst>
          </p:cNvPr>
          <p:cNvSpPr txBox="1"/>
          <p:nvPr/>
        </p:nvSpPr>
        <p:spPr>
          <a:xfrm>
            <a:off x="2699792" y="1412776"/>
            <a:ext cx="56886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/>
              <a:t>Електрони розміщуються навколо ядра за певними правилами:</a:t>
            </a:r>
            <a:endParaRPr lang="en-US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C3289C-FF23-CB94-D401-B84A99184627}"/>
              </a:ext>
            </a:extLst>
          </p:cNvPr>
          <p:cNvSpPr txBox="1"/>
          <p:nvPr/>
        </p:nvSpPr>
        <p:spPr>
          <a:xfrm>
            <a:off x="683568" y="3311273"/>
            <a:ext cx="7848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/>
              <a:t>1) Електрони розподіляються по енергетичним рівням. Кількість енергетичних рівнів дорівнює номеру періоду.</a:t>
            </a:r>
            <a:endParaRPr lang="en-US" sz="2400" dirty="0"/>
          </a:p>
        </p:txBody>
      </p:sp>
      <p:pic>
        <p:nvPicPr>
          <p:cNvPr id="2050" name="Picture 2" descr="Енергетичні рівні та підрівні - Хімія. 8 клас. Дячук">
            <a:extLst>
              <a:ext uri="{FF2B5EF4-FFF2-40B4-BE49-F238E27FC236}">
                <a16:creationId xmlns:a16="http://schemas.microsoft.com/office/drawing/2014/main" id="{AD23EDEA-0CED-1D60-D7FF-D40DE70993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876" y="4535586"/>
            <a:ext cx="2705100" cy="181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10. Енергетичні рівні та підрівні » Народна Освіта">
            <a:extLst>
              <a:ext uri="{FF2B5EF4-FFF2-40B4-BE49-F238E27FC236}">
                <a16:creationId xmlns:a16="http://schemas.microsoft.com/office/drawing/2014/main" id="{8DA0CFD9-40D3-6C1E-FB95-633A2555F4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406999"/>
            <a:ext cx="2705100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A9211D1F-A23B-919F-4DFD-D1D8C2AC4BC8}"/>
              </a:ext>
            </a:extLst>
          </p:cNvPr>
          <p:cNvSpPr/>
          <p:nvPr/>
        </p:nvSpPr>
        <p:spPr>
          <a:xfrm>
            <a:off x="4788024" y="6165304"/>
            <a:ext cx="648072" cy="3181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725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14C37E0C-58F5-1E80-8E1C-7B043943C7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301" y="4071848"/>
            <a:ext cx="3575171" cy="1733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6AFC961-07EA-3F7C-CFD6-CDBFCB6250BC}"/>
              </a:ext>
            </a:extLst>
          </p:cNvPr>
          <p:cNvSpPr txBox="1"/>
          <p:nvPr/>
        </p:nvSpPr>
        <p:spPr>
          <a:xfrm>
            <a:off x="899592" y="2132856"/>
            <a:ext cx="756084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000" dirty="0"/>
              <a:t>2) Е</a:t>
            </a:r>
            <a:r>
              <a:rPr lang="ru-RU" sz="2000" b="0" i="0" dirty="0" err="1">
                <a:effectLst/>
              </a:rPr>
              <a:t>лектрон</a:t>
            </a:r>
            <a:r>
              <a:rPr lang="ru-RU" sz="2000" b="0" i="0" dirty="0">
                <a:effectLst/>
              </a:rPr>
              <a:t> в </a:t>
            </a:r>
            <a:r>
              <a:rPr lang="ru-RU" sz="2000" b="0" i="0" dirty="0" err="1">
                <a:effectLst/>
              </a:rPr>
              <a:t>атомі</a:t>
            </a:r>
            <a:r>
              <a:rPr lang="ru-RU" sz="2000" b="0" i="0" dirty="0">
                <a:effectLst/>
              </a:rPr>
              <a:t> </a:t>
            </a:r>
            <a:r>
              <a:rPr lang="ru-RU" sz="2000" b="0" i="0" dirty="0" err="1">
                <a:effectLst/>
              </a:rPr>
              <a:t>перебуває</a:t>
            </a:r>
            <a:r>
              <a:rPr lang="ru-RU" sz="2000" b="0" i="0" dirty="0">
                <a:effectLst/>
              </a:rPr>
              <a:t> не в </a:t>
            </a:r>
            <a:r>
              <a:rPr lang="ru-RU" sz="2000" b="0" i="0" dirty="0" err="1">
                <a:effectLst/>
              </a:rPr>
              <a:t>одній</a:t>
            </a:r>
            <a:r>
              <a:rPr lang="ru-RU" sz="2000" b="0" i="0" dirty="0">
                <a:effectLst/>
              </a:rPr>
              <a:t> </a:t>
            </a:r>
            <a:r>
              <a:rPr lang="ru-RU" sz="2000" b="0" i="0" dirty="0" err="1">
                <a:effectLst/>
              </a:rPr>
              <a:t>конкретній</a:t>
            </a:r>
            <a:r>
              <a:rPr lang="ru-RU" sz="2000" b="0" i="0" dirty="0">
                <a:effectLst/>
              </a:rPr>
              <a:t> </a:t>
            </a:r>
            <a:r>
              <a:rPr lang="ru-RU" sz="2000" b="0" i="0" dirty="0" err="1">
                <a:effectLst/>
              </a:rPr>
              <a:t>точці</a:t>
            </a:r>
            <a:r>
              <a:rPr lang="ru-RU" sz="2000" b="0" i="0" dirty="0">
                <a:effectLst/>
              </a:rPr>
              <a:t>, а </a:t>
            </a:r>
            <a:r>
              <a:rPr lang="ru-RU" sz="2000" b="0" i="0" dirty="0" err="1">
                <a:effectLst/>
              </a:rPr>
              <a:t>утворює</a:t>
            </a:r>
            <a:r>
              <a:rPr lang="ru-RU" sz="2000" b="0" i="0" dirty="0">
                <a:effectLst/>
              </a:rPr>
              <a:t> </a:t>
            </a:r>
            <a:r>
              <a:rPr lang="ru-RU" sz="2000" b="0" i="0" dirty="0" err="1">
                <a:effectLst/>
              </a:rPr>
              <a:t>під</a:t>
            </a:r>
            <a:r>
              <a:rPr lang="ru-RU" sz="2000" b="0" i="0" dirty="0">
                <a:effectLst/>
              </a:rPr>
              <a:t> час руху </a:t>
            </a:r>
            <a:r>
              <a:rPr lang="ru-RU" sz="2000" b="0" i="0" dirty="0" err="1">
                <a:effectLst/>
              </a:rPr>
              <a:t>електронну</a:t>
            </a:r>
            <a:r>
              <a:rPr lang="ru-RU" sz="2000" b="0" i="0" dirty="0">
                <a:effectLst/>
              </a:rPr>
              <a:t> хмару, </a:t>
            </a:r>
            <a:r>
              <a:rPr lang="ru-RU" sz="2000" b="0" i="0" dirty="0" err="1">
                <a:effectLst/>
              </a:rPr>
              <a:t>густина</a:t>
            </a:r>
            <a:r>
              <a:rPr lang="ru-RU" sz="2000" b="0" i="0" dirty="0">
                <a:effectLst/>
              </a:rPr>
              <a:t> </a:t>
            </a:r>
            <a:r>
              <a:rPr lang="ru-RU" sz="2000" b="0" i="0" dirty="0" err="1">
                <a:effectLst/>
              </a:rPr>
              <a:t>якої</a:t>
            </a:r>
            <a:r>
              <a:rPr lang="ru-RU" sz="2000" b="0" i="0" dirty="0">
                <a:effectLst/>
              </a:rPr>
              <a:t> (</a:t>
            </a:r>
            <a:r>
              <a:rPr lang="ru-RU" sz="2000" b="0" i="0" dirty="0" err="1">
                <a:effectLst/>
              </a:rPr>
              <a:t>електронна</a:t>
            </a:r>
            <a:r>
              <a:rPr lang="ru-RU" sz="2000" b="0" i="0" dirty="0">
                <a:effectLst/>
              </a:rPr>
              <a:t> </a:t>
            </a:r>
            <a:r>
              <a:rPr lang="ru-RU" sz="2000" b="0" i="0" dirty="0" err="1">
                <a:effectLst/>
              </a:rPr>
              <a:t>густина</a:t>
            </a:r>
            <a:r>
              <a:rPr lang="ru-RU" sz="2000" b="0" i="0" dirty="0">
                <a:effectLst/>
              </a:rPr>
              <a:t>) </a:t>
            </a:r>
            <a:r>
              <a:rPr lang="ru-RU" sz="2000" b="0" i="0" dirty="0" err="1">
                <a:effectLst/>
              </a:rPr>
              <a:t>показує</a:t>
            </a:r>
            <a:r>
              <a:rPr lang="ru-RU" sz="2000" b="0" i="0" dirty="0">
                <a:effectLst/>
              </a:rPr>
              <a:t>, у </a:t>
            </a:r>
            <a:r>
              <a:rPr lang="ru-RU" sz="2000" b="0" i="0" dirty="0" err="1">
                <a:effectLst/>
              </a:rPr>
              <a:t>яких</a:t>
            </a:r>
            <a:r>
              <a:rPr lang="ru-RU" sz="2000" b="0" i="0" dirty="0">
                <a:effectLst/>
              </a:rPr>
              <a:t> </a:t>
            </a:r>
            <a:r>
              <a:rPr lang="ru-RU" sz="2000" b="0" i="0" dirty="0" err="1">
                <a:effectLst/>
              </a:rPr>
              <a:t>місцях</a:t>
            </a:r>
            <a:r>
              <a:rPr lang="ru-RU" sz="2000" b="0" i="0" dirty="0">
                <a:effectLst/>
              </a:rPr>
              <a:t> </a:t>
            </a:r>
            <a:r>
              <a:rPr lang="ru-RU" sz="2000" b="0" i="0" dirty="0" err="1">
                <a:effectLst/>
              </a:rPr>
              <a:t>електрон</a:t>
            </a:r>
            <a:r>
              <a:rPr lang="ru-RU" sz="2000" b="0" i="0" dirty="0">
                <a:effectLst/>
              </a:rPr>
              <a:t> </a:t>
            </a:r>
            <a:r>
              <a:rPr lang="ru-RU" sz="2000" b="0" i="0" dirty="0" err="1">
                <a:effectLst/>
              </a:rPr>
              <a:t>перебуває</a:t>
            </a:r>
            <a:r>
              <a:rPr lang="ru-RU" sz="2000" b="0" i="0" dirty="0">
                <a:effectLst/>
              </a:rPr>
              <a:t> </a:t>
            </a:r>
            <a:r>
              <a:rPr lang="ru-RU" sz="2000" b="0" i="0" dirty="0" err="1">
                <a:effectLst/>
              </a:rPr>
              <a:t>частіше</a:t>
            </a:r>
            <a:r>
              <a:rPr lang="ru-RU" sz="2000" b="0" i="0" dirty="0">
                <a:effectLst/>
              </a:rPr>
              <a:t>, а в </a:t>
            </a:r>
            <a:r>
              <a:rPr lang="ru-RU" sz="2000" b="0" i="0" dirty="0" err="1">
                <a:effectLst/>
              </a:rPr>
              <a:t>яких</a:t>
            </a:r>
            <a:r>
              <a:rPr lang="ru-RU" sz="2000" b="0" i="0" dirty="0">
                <a:effectLst/>
              </a:rPr>
              <a:t> — </a:t>
            </a:r>
            <a:r>
              <a:rPr lang="ru-RU" sz="2000" b="0" i="0" dirty="0" err="1">
                <a:effectLst/>
              </a:rPr>
              <a:t>рідше</a:t>
            </a:r>
            <a:r>
              <a:rPr lang="ru-RU" sz="2000" b="0" i="0" dirty="0">
                <a:effectLst/>
              </a:rPr>
              <a:t>. Ту </a:t>
            </a:r>
            <a:r>
              <a:rPr lang="ru-RU" sz="2000" b="0" i="0" dirty="0" err="1">
                <a:effectLst/>
              </a:rPr>
              <a:t>частину</a:t>
            </a:r>
            <a:r>
              <a:rPr lang="ru-RU" sz="2000" b="0" i="0" dirty="0">
                <a:effectLst/>
              </a:rPr>
              <a:t> </a:t>
            </a:r>
            <a:r>
              <a:rPr lang="ru-RU" sz="2000" b="0" i="0" dirty="0" err="1">
                <a:effectLst/>
              </a:rPr>
              <a:t>електронної</a:t>
            </a:r>
            <a:r>
              <a:rPr lang="ru-RU" sz="2000" b="0" i="0" dirty="0">
                <a:effectLst/>
              </a:rPr>
              <a:t> хмари, у </a:t>
            </a:r>
            <a:r>
              <a:rPr lang="ru-RU" sz="2000" b="0" i="0" dirty="0" err="1">
                <a:effectLst/>
              </a:rPr>
              <a:t>якій</a:t>
            </a:r>
            <a:r>
              <a:rPr lang="ru-RU" sz="2000" b="0" i="0" dirty="0">
                <a:effectLst/>
              </a:rPr>
              <a:t> </a:t>
            </a:r>
            <a:r>
              <a:rPr lang="ru-RU" sz="2000" b="0" i="0" dirty="0" err="1">
                <a:effectLst/>
              </a:rPr>
              <a:t>електрон</a:t>
            </a:r>
            <a:r>
              <a:rPr lang="ru-RU" sz="2000" b="0" i="0" dirty="0">
                <a:effectLst/>
              </a:rPr>
              <a:t> </a:t>
            </a:r>
            <a:r>
              <a:rPr lang="ru-RU" sz="2000" b="0" i="0" dirty="0" err="1">
                <a:effectLst/>
              </a:rPr>
              <a:t>перебуває</a:t>
            </a:r>
            <a:r>
              <a:rPr lang="ru-RU" sz="2000" b="0" i="0" dirty="0">
                <a:effectLst/>
              </a:rPr>
              <a:t> </a:t>
            </a:r>
            <a:r>
              <a:rPr lang="ru-RU" sz="2000" b="0" i="0" dirty="0" err="1">
                <a:effectLst/>
              </a:rPr>
              <a:t>найбільше</a:t>
            </a:r>
            <a:r>
              <a:rPr lang="ru-RU" sz="2000" b="0" i="0" dirty="0">
                <a:effectLst/>
              </a:rPr>
              <a:t> часу, </a:t>
            </a:r>
            <a:r>
              <a:rPr lang="ru-RU" sz="2000" b="0" i="0" dirty="0" err="1">
                <a:effectLst/>
              </a:rPr>
              <a:t>тобто</a:t>
            </a:r>
            <a:r>
              <a:rPr lang="ru-RU" sz="2000" b="0" i="0" dirty="0">
                <a:effectLst/>
              </a:rPr>
              <a:t> в </a:t>
            </a:r>
            <a:r>
              <a:rPr lang="ru-RU" sz="2000" b="0" i="0" dirty="0" err="1">
                <a:effectLst/>
              </a:rPr>
              <a:t>якій</a:t>
            </a:r>
            <a:r>
              <a:rPr lang="ru-RU" sz="2000" b="0" i="0" dirty="0">
                <a:effectLst/>
              </a:rPr>
              <a:t> </a:t>
            </a:r>
            <a:r>
              <a:rPr lang="ru-RU" sz="2000" b="0" i="0" dirty="0" err="1">
                <a:effectLst/>
              </a:rPr>
              <a:t>електронна</a:t>
            </a:r>
            <a:r>
              <a:rPr lang="ru-RU" sz="2000" b="0" i="0" dirty="0">
                <a:effectLst/>
              </a:rPr>
              <a:t> </a:t>
            </a:r>
            <a:r>
              <a:rPr lang="ru-RU" sz="2000" b="0" i="0" dirty="0" err="1">
                <a:effectLst/>
              </a:rPr>
              <a:t>густина</a:t>
            </a:r>
            <a:r>
              <a:rPr lang="ru-RU" sz="2000" b="0" i="0" dirty="0">
                <a:effectLst/>
              </a:rPr>
              <a:t> </a:t>
            </a:r>
            <a:r>
              <a:rPr lang="ru-RU" sz="2000" b="0" i="0" dirty="0" err="1">
                <a:effectLst/>
              </a:rPr>
              <a:t>достатньо</a:t>
            </a:r>
            <a:r>
              <a:rPr lang="ru-RU" sz="2000" b="0" i="0" dirty="0">
                <a:effectLst/>
              </a:rPr>
              <a:t> велика, </a:t>
            </a:r>
            <a:r>
              <a:rPr lang="ru-RU" sz="2000" b="0" i="0" dirty="0" err="1">
                <a:effectLst/>
              </a:rPr>
              <a:t>називають</a:t>
            </a:r>
            <a:r>
              <a:rPr lang="ru-RU" sz="2000" b="0" i="0" dirty="0">
                <a:effectLst/>
              </a:rPr>
              <a:t> атомною </a:t>
            </a:r>
            <a:r>
              <a:rPr lang="ru-RU" sz="2000" b="0" i="0" dirty="0" err="1">
                <a:effectLst/>
              </a:rPr>
              <a:t>орбіталлю</a:t>
            </a:r>
            <a:r>
              <a:rPr lang="ru-RU" sz="2000" b="0" i="0" dirty="0">
                <a:effectLst/>
              </a:rPr>
              <a:t>.</a:t>
            </a:r>
            <a:endParaRPr lang="en-US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85BE2F-F4C1-0201-B1ED-4828C530D31B}"/>
              </a:ext>
            </a:extLst>
          </p:cNvPr>
          <p:cNvSpPr txBox="1"/>
          <p:nvPr/>
        </p:nvSpPr>
        <p:spPr>
          <a:xfrm>
            <a:off x="503548" y="5908908"/>
            <a:ext cx="813690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i="0" dirty="0" err="1">
                <a:solidFill>
                  <a:srgbClr val="C00000"/>
                </a:solidFill>
                <a:effectLst/>
              </a:rPr>
              <a:t>Орбіталь</a:t>
            </a:r>
            <a:r>
              <a:rPr lang="ru-RU" sz="2400" b="1" i="0" dirty="0">
                <a:solidFill>
                  <a:srgbClr val="292B2C"/>
                </a:solidFill>
                <a:effectLst/>
              </a:rPr>
              <a:t> — </a:t>
            </a:r>
            <a:r>
              <a:rPr lang="ru-RU" sz="2400" b="1" i="0" dirty="0" err="1">
                <a:solidFill>
                  <a:srgbClr val="292B2C"/>
                </a:solidFill>
                <a:effectLst/>
              </a:rPr>
              <a:t>це</a:t>
            </a:r>
            <a:r>
              <a:rPr lang="ru-RU" sz="2400" b="1" i="0" dirty="0">
                <a:solidFill>
                  <a:srgbClr val="292B2C"/>
                </a:solidFill>
                <a:effectLst/>
              </a:rPr>
              <a:t> </a:t>
            </a:r>
            <a:r>
              <a:rPr lang="ru-RU" sz="2400" b="1" i="0" dirty="0" err="1">
                <a:solidFill>
                  <a:srgbClr val="292B2C"/>
                </a:solidFill>
                <a:effectLst/>
              </a:rPr>
              <a:t>частина</a:t>
            </a:r>
            <a:r>
              <a:rPr lang="ru-RU" sz="2400" b="1" i="0" dirty="0">
                <a:solidFill>
                  <a:srgbClr val="292B2C"/>
                </a:solidFill>
                <a:effectLst/>
              </a:rPr>
              <a:t> простору, де </a:t>
            </a:r>
            <a:r>
              <a:rPr lang="ru-RU" sz="2400" b="1" i="0" dirty="0" err="1">
                <a:solidFill>
                  <a:srgbClr val="292B2C"/>
                </a:solidFill>
                <a:effectLst/>
              </a:rPr>
              <a:t>ймовірність</a:t>
            </a:r>
            <a:r>
              <a:rPr lang="ru-RU" sz="2400" b="1" i="0" dirty="0">
                <a:solidFill>
                  <a:srgbClr val="292B2C"/>
                </a:solidFill>
                <a:effectLst/>
              </a:rPr>
              <a:t> </a:t>
            </a:r>
            <a:r>
              <a:rPr lang="ru-RU" sz="2400" b="1" i="0" dirty="0" err="1">
                <a:solidFill>
                  <a:srgbClr val="292B2C"/>
                </a:solidFill>
                <a:effectLst/>
              </a:rPr>
              <a:t>перебування</a:t>
            </a:r>
            <a:r>
              <a:rPr lang="ru-RU" sz="2400" b="1" i="0" dirty="0">
                <a:solidFill>
                  <a:srgbClr val="292B2C"/>
                </a:solidFill>
                <a:effectLst/>
              </a:rPr>
              <a:t> </a:t>
            </a:r>
            <a:r>
              <a:rPr lang="ru-RU" sz="2400" b="1" i="0" dirty="0" err="1">
                <a:solidFill>
                  <a:srgbClr val="292B2C"/>
                </a:solidFill>
                <a:effectLst/>
              </a:rPr>
              <a:t>електрона</a:t>
            </a:r>
            <a:r>
              <a:rPr lang="ru-RU" sz="2400" b="1" i="0" dirty="0">
                <a:solidFill>
                  <a:srgbClr val="292B2C"/>
                </a:solidFill>
                <a:effectLst/>
              </a:rPr>
              <a:t> </a:t>
            </a:r>
            <a:r>
              <a:rPr lang="ru-RU" sz="2400" b="1" i="0" dirty="0" err="1">
                <a:solidFill>
                  <a:srgbClr val="292B2C"/>
                </a:solidFill>
                <a:effectLst/>
              </a:rPr>
              <a:t>вища</a:t>
            </a:r>
            <a:r>
              <a:rPr lang="ru-RU" sz="2400" b="1" i="0" dirty="0">
                <a:solidFill>
                  <a:srgbClr val="292B2C"/>
                </a:solidFill>
                <a:effectLst/>
              </a:rPr>
              <a:t> за 90 %.</a:t>
            </a:r>
            <a:endParaRPr lang="en-US" sz="2400" dirty="0"/>
          </a:p>
        </p:txBody>
      </p:sp>
      <p:pic>
        <p:nvPicPr>
          <p:cNvPr id="3076" name="Picture 4" descr="Сучасна модель стану електрона в атомі — Студопедія">
            <a:extLst>
              <a:ext uri="{FF2B5EF4-FFF2-40B4-BE49-F238E27FC236}">
                <a16:creationId xmlns:a16="http://schemas.microsoft.com/office/drawing/2014/main" id="{A845345D-5BBC-FB3E-8791-7985B18D20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020882"/>
            <a:ext cx="2218035" cy="1938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80454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Результат пошуку зображень за запитом &quot;спіни хімія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19157" y="1916831"/>
            <a:ext cx="3305669" cy="493881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05259" y="1145369"/>
            <a:ext cx="4574312" cy="990600"/>
          </a:xfrm>
        </p:spPr>
        <p:txBody>
          <a:bodyPr/>
          <a:lstStyle/>
          <a:p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Місткість </a:t>
            </a:r>
            <a:r>
              <a:rPr lang="uk-UA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орбіталей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2898" y="2420888"/>
            <a:ext cx="5118922" cy="42980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400" dirty="0"/>
              <a:t>3) На кожній орбіталі максимально можуть розміститися два електрони, що мають однакову енергію, але які відрізняються особливою властивістю — спіном.</a:t>
            </a:r>
          </a:p>
          <a:p>
            <a:pPr marL="0" indent="0">
              <a:buNone/>
            </a:pPr>
            <a:r>
              <a:rPr lang="uk-UA" sz="2400" b="1" dirty="0">
                <a:solidFill>
                  <a:srgbClr val="C00000"/>
                </a:solidFill>
              </a:rPr>
              <a:t>Спін електрона </a:t>
            </a:r>
            <a:r>
              <a:rPr lang="uk-UA" sz="2400" dirty="0"/>
              <a:t>— це його внутрішня властивість, що характеризує відношення електрона до магнітного поля.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C05D480-4265-B27D-C739-6370D2CB1049}"/>
              </a:ext>
            </a:extLst>
          </p:cNvPr>
          <p:cNvSpPr txBox="1"/>
          <p:nvPr/>
        </p:nvSpPr>
        <p:spPr>
          <a:xfrm>
            <a:off x="521804" y="2420888"/>
            <a:ext cx="8100392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800" b="0" i="0" dirty="0">
                <a:effectLst/>
              </a:rPr>
              <a:t>Зазвичай електронну оболонку атомів утворює не один електрон, їх може бути до декількох десятків і навіть близько сотні. Вони не можуть міститися на одній орбіталі. Тому в більшості атомів електрони перебувають на різних орбіталях, серед яких виділяють чотири типи. Кожний тип орбіталей характеризується різними властивостями, зокрема, вони мають різну форму.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284061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899290F-4E44-1BE0-D266-F5A0AB354755}"/>
              </a:ext>
            </a:extLst>
          </p:cNvPr>
          <p:cNvSpPr txBox="1"/>
          <p:nvPr/>
        </p:nvSpPr>
        <p:spPr>
          <a:xfrm>
            <a:off x="575556" y="2204864"/>
            <a:ext cx="799288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0" i="0" dirty="0" err="1">
                <a:effectLst/>
              </a:rPr>
              <a:t>Орбіталі</a:t>
            </a:r>
            <a:r>
              <a:rPr lang="ru-RU" sz="2800" b="0" i="0" dirty="0">
                <a:effectLst/>
              </a:rPr>
              <a:t> </a:t>
            </a:r>
            <a:r>
              <a:rPr lang="ru-RU" sz="2800" b="0" i="0" dirty="0" err="1">
                <a:effectLst/>
              </a:rPr>
              <a:t>різної</a:t>
            </a:r>
            <a:r>
              <a:rPr lang="ru-RU" sz="2800" b="0" i="0" dirty="0">
                <a:effectLst/>
              </a:rPr>
              <a:t> </a:t>
            </a:r>
            <a:r>
              <a:rPr lang="ru-RU" sz="2800" b="0" i="0" dirty="0" err="1">
                <a:effectLst/>
              </a:rPr>
              <a:t>форми</a:t>
            </a:r>
            <a:r>
              <a:rPr lang="ru-RU" sz="2800" b="0" i="0" dirty="0">
                <a:effectLst/>
              </a:rPr>
              <a:t> </a:t>
            </a:r>
            <a:r>
              <a:rPr lang="ru-RU" sz="2800" b="0" i="0" dirty="0" err="1">
                <a:effectLst/>
              </a:rPr>
              <a:t>позначають</a:t>
            </a:r>
            <a:r>
              <a:rPr lang="ru-RU" sz="2800" b="0" i="0" dirty="0">
                <a:effectLst/>
              </a:rPr>
              <a:t> </a:t>
            </a:r>
            <a:r>
              <a:rPr lang="ru-RU" sz="2800" b="0" i="0" dirty="0" err="1">
                <a:effectLst/>
              </a:rPr>
              <a:t>різними</a:t>
            </a:r>
            <a:r>
              <a:rPr lang="ru-RU" sz="2800" b="0" i="0" dirty="0">
                <a:effectLst/>
              </a:rPr>
              <a:t> буквами: s, р, d і f.</a:t>
            </a:r>
            <a:endParaRPr lang="en-US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F857A2-0883-17C9-24E1-F51FAA170F1C}"/>
              </a:ext>
            </a:extLst>
          </p:cNvPr>
          <p:cNvSpPr txBox="1"/>
          <p:nvPr/>
        </p:nvSpPr>
        <p:spPr>
          <a:xfrm>
            <a:off x="575556" y="3140968"/>
            <a:ext cx="799288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0" i="0" dirty="0">
                <a:effectLst/>
              </a:rPr>
              <a:t>s-</a:t>
            </a:r>
            <a:r>
              <a:rPr lang="uk-UA" sz="2400" b="0" i="0" dirty="0">
                <a:effectLst/>
              </a:rPr>
              <a:t>Орбіталі мають форму кулі (а), інакше кажучи, електрон, що перебуває на такій орбіталі (його називають </a:t>
            </a:r>
            <a:r>
              <a:rPr lang="en-US" sz="2400" b="0" i="0" dirty="0">
                <a:effectLst/>
              </a:rPr>
              <a:t>s-</a:t>
            </a:r>
            <a:r>
              <a:rPr lang="uk-UA" sz="2400" b="0" i="0" dirty="0">
                <a:effectLst/>
              </a:rPr>
              <a:t>електроном), більшість часу перебуває всередині сфери. р-Орбіталі мають форму об’ємної вісімки (б). Форми </a:t>
            </a:r>
            <a:r>
              <a:rPr lang="en-US" sz="2400" b="0" i="0" dirty="0">
                <a:effectLst/>
              </a:rPr>
              <a:t>d- </a:t>
            </a:r>
            <a:r>
              <a:rPr lang="uk-UA" sz="2400" b="0" i="0" dirty="0">
                <a:effectLst/>
              </a:rPr>
              <a:t>і </a:t>
            </a:r>
            <a:r>
              <a:rPr lang="en-US" sz="2400" b="0" i="0" dirty="0">
                <a:effectLst/>
              </a:rPr>
              <a:t>f-</a:t>
            </a:r>
            <a:r>
              <a:rPr lang="uk-UA" sz="2400" b="0" i="0" dirty="0">
                <a:effectLst/>
              </a:rPr>
              <a:t>орбіталей набагато складніші (в-е).</a:t>
            </a:r>
            <a:endParaRPr lang="en-US" sz="2400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938A668F-0BB9-11A5-EA14-8508018777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5079960"/>
            <a:ext cx="5040560" cy="1669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61930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FF53B6A-6240-C1B3-9429-15C3A0F5858D}"/>
              </a:ext>
            </a:extLst>
          </p:cNvPr>
          <p:cNvSpPr txBox="1"/>
          <p:nvPr/>
        </p:nvSpPr>
        <p:spPr>
          <a:xfrm>
            <a:off x="305526" y="2276872"/>
            <a:ext cx="8532948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2800" b="1" dirty="0">
                <a:solidFill>
                  <a:srgbClr val="C00000"/>
                </a:solidFill>
              </a:rPr>
              <a:t>Е</a:t>
            </a:r>
            <a:r>
              <a:rPr lang="uk-UA" sz="2800" b="1" dirty="0">
                <a:solidFill>
                  <a:srgbClr val="C00000"/>
                </a:solidFill>
                <a:effectLst/>
              </a:rPr>
              <a:t>лектронна формула атома</a:t>
            </a:r>
            <a:r>
              <a:rPr lang="uk-UA" sz="2800" b="0" dirty="0">
                <a:solidFill>
                  <a:srgbClr val="C00000"/>
                </a:solidFill>
                <a:effectLst/>
              </a:rPr>
              <a:t> </a:t>
            </a:r>
            <a:r>
              <a:rPr lang="uk-UA" sz="2800" b="0" dirty="0">
                <a:effectLst/>
              </a:rPr>
              <a:t>— це запис розподілу електронів в електронній оболонці атома, де коефіцієнтами позначають енергетичні рівні (1, 2, ... 7), символами — підрівні (</a:t>
            </a:r>
            <a:r>
              <a:rPr lang="en-US" sz="2800" b="0" dirty="0">
                <a:effectLst/>
              </a:rPr>
              <a:t>s, p, d, f), </a:t>
            </a:r>
            <a:r>
              <a:rPr lang="uk-UA" sz="2800" b="0" dirty="0">
                <a:effectLst/>
              </a:rPr>
              <a:t>верхніми індексами — кількість електронів на підрівнях. </a:t>
            </a:r>
          </a:p>
          <a:p>
            <a:pPr algn="just"/>
            <a:r>
              <a:rPr lang="uk-UA" sz="2800" b="0" dirty="0">
                <a:effectLst/>
              </a:rPr>
              <a:t>Наприклад, електронна формула атома Силіцію: </a:t>
            </a:r>
            <a:endParaRPr lang="en-US" sz="2800" b="0" dirty="0">
              <a:effectLst/>
            </a:endParaRPr>
          </a:p>
          <a:p>
            <a:pPr algn="just"/>
            <a:r>
              <a:rPr lang="uk-UA" sz="2800" b="0" baseline="-25000" dirty="0">
                <a:effectLst/>
              </a:rPr>
              <a:t>14</a:t>
            </a:r>
            <a:r>
              <a:rPr lang="en-US" sz="2800" b="0" dirty="0">
                <a:effectLst/>
              </a:rPr>
              <a:t>Si</a:t>
            </a:r>
            <a:r>
              <a:rPr lang="uk-UA" sz="2800" b="0" dirty="0">
                <a:effectLst/>
              </a:rPr>
              <a:t>: 1</a:t>
            </a:r>
            <a:r>
              <a:rPr lang="en-US" sz="2800" b="0" dirty="0">
                <a:effectLst/>
              </a:rPr>
              <a:t>s</a:t>
            </a:r>
            <a:r>
              <a:rPr lang="en-US" sz="2800" b="0" baseline="30000" dirty="0">
                <a:effectLst/>
              </a:rPr>
              <a:t>2</a:t>
            </a:r>
            <a:r>
              <a:rPr lang="en-US" sz="2800" b="0" dirty="0">
                <a:effectLst/>
              </a:rPr>
              <a:t>2s</a:t>
            </a:r>
            <a:r>
              <a:rPr lang="en-US" sz="2800" b="0" baseline="30000" dirty="0">
                <a:effectLst/>
              </a:rPr>
              <a:t>2</a:t>
            </a:r>
            <a:r>
              <a:rPr lang="en-US" sz="2800" b="0" dirty="0">
                <a:effectLst/>
              </a:rPr>
              <a:t>2p</a:t>
            </a:r>
            <a:r>
              <a:rPr lang="en-US" sz="2800" b="0" baseline="30000" dirty="0">
                <a:effectLst/>
              </a:rPr>
              <a:t>6</a:t>
            </a:r>
            <a:r>
              <a:rPr lang="en-US" sz="2800" b="0" dirty="0">
                <a:effectLst/>
              </a:rPr>
              <a:t>3s</a:t>
            </a:r>
            <a:r>
              <a:rPr lang="en-US" sz="2800" b="0" baseline="30000" dirty="0">
                <a:effectLst/>
              </a:rPr>
              <a:t>2</a:t>
            </a:r>
            <a:r>
              <a:rPr lang="en-US" sz="2800" b="0" dirty="0">
                <a:effectLst/>
              </a:rPr>
              <a:t>3p</a:t>
            </a:r>
            <a:r>
              <a:rPr lang="en-US" sz="2800" b="0" baseline="30000" dirty="0">
                <a:effectLst/>
              </a:rPr>
              <a:t>2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DD2C04F-0CF2-72FD-9D30-01262531AFFA}"/>
                  </a:ext>
                </a:extLst>
              </p:cNvPr>
              <p:cNvSpPr txBox="1"/>
              <p:nvPr/>
            </p:nvSpPr>
            <p:spPr>
              <a:xfrm>
                <a:off x="395536" y="5805264"/>
                <a:ext cx="3096344" cy="532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aseline="-25000" dirty="0"/>
                  <a:t>7</a:t>
                </a:r>
                <a:r>
                  <a:rPr lang="en-US" sz="2800" dirty="0"/>
                  <a:t>N </a:t>
                </a:r>
                <a:r>
                  <a:rPr lang="uk-UA" sz="2800" dirty="0"/>
                  <a:t>: 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/>
                  <a:t> 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/>
                  <a:t> 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DD2C04F-0CF2-72FD-9D30-01262531AF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5805264"/>
                <a:ext cx="3096344" cy="532966"/>
              </a:xfrm>
              <a:prstGeom prst="rect">
                <a:avLst/>
              </a:prstGeom>
              <a:blipFill>
                <a:blip r:embed="rId2"/>
                <a:stretch>
                  <a:fillRect l="-1772" t="-7955" b="-3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3744872A-93C4-86D1-8E0F-16F355702794}"/>
              </a:ext>
            </a:extLst>
          </p:cNvPr>
          <p:cNvSpPr txBox="1"/>
          <p:nvPr/>
        </p:nvSpPr>
        <p:spPr>
          <a:xfrm>
            <a:off x="500343" y="5363924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/>
              <a:t>Нітрогену: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6876636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хімія">
  <a:themeElements>
    <a:clrScheme name="Офіс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фіс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 хімія" id="{9F9EFFBF-65A1-47F3-8A79-D152E937C92D}" vid="{94C2841C-E4A2-4C54-B505-7762275D7D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 хімія</Template>
  <TotalTime>280</TotalTime>
  <Words>667</Words>
  <Application>Microsoft Office PowerPoint</Application>
  <PresentationFormat>Екран (4:3)</PresentationFormat>
  <Paragraphs>44</Paragraphs>
  <Slides>15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15</vt:i4>
      </vt:variant>
    </vt:vector>
  </HeadingPairs>
  <TitlesOfParts>
    <vt:vector size="19" baseType="lpstr">
      <vt:lpstr>Arial</vt:lpstr>
      <vt:lpstr>Calibri</vt:lpstr>
      <vt:lpstr>Cambria Math</vt:lpstr>
      <vt:lpstr>Тема хімія</vt:lpstr>
      <vt:lpstr>Електронні і графічні електронні формули атомів s-, p-, d-елементів. Принцип «мінімальної енергії»</vt:lpstr>
      <vt:lpstr>Презентація PowerPoint</vt:lpstr>
      <vt:lpstr>Презентація PowerPoint</vt:lpstr>
      <vt:lpstr>Презентація PowerPoint</vt:lpstr>
      <vt:lpstr>Презентація PowerPoint</vt:lpstr>
      <vt:lpstr>Місткість орбіталей</vt:lpstr>
      <vt:lpstr>Презентація PowerPoint</vt:lpstr>
      <vt:lpstr>Презентація PowerPoint</vt:lpstr>
      <vt:lpstr>Презентація PowerPoint</vt:lpstr>
      <vt:lpstr>Презентація PowerPoint</vt:lpstr>
      <vt:lpstr>Графічне зображення (електронні графічні формули):</vt:lpstr>
      <vt:lpstr>Презентація PowerPoint</vt:lpstr>
      <vt:lpstr>Принцип найменшої енергії</vt:lpstr>
      <vt:lpstr>Збуджений стан атома </vt:lpstr>
      <vt:lpstr>Домашнє завдання: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Електронні і графічні електронні формули атомів s-, p-, d-елементів. Принцип «мінімальної енергії».  Збуджений та валентні стани елементів</dc:title>
  <dc:creator>ПК</dc:creator>
  <cp:lastModifiedBy>Марина Стрельченко</cp:lastModifiedBy>
  <cp:revision>15</cp:revision>
  <dcterms:created xsi:type="dcterms:W3CDTF">2019-10-23T10:30:50Z</dcterms:created>
  <dcterms:modified xsi:type="dcterms:W3CDTF">2022-10-03T16:12:06Z</dcterms:modified>
</cp:coreProperties>
</file>