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sldIdLst>
    <p:sldId id="257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59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86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8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99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659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6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0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43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36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5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2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37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86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34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66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991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40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33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28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76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8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8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744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46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56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676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7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5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5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00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5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8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89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4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6077" y="1142121"/>
            <a:ext cx="6144214" cy="1470025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97366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-BoldMT"/>
              </a:rPr>
              <a:t>Національні</a:t>
            </a:r>
            <a:r>
              <a:rPr lang="ru-RU" b="1" dirty="0">
                <a:solidFill>
                  <a:srgbClr val="97366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-BoldMT"/>
              </a:rPr>
              <a:t> </a:t>
            </a:r>
            <a:r>
              <a:rPr lang="ru-RU" b="1" dirty="0" err="1">
                <a:solidFill>
                  <a:srgbClr val="97366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-BoldMT"/>
              </a:rPr>
              <a:t>бойові</a:t>
            </a:r>
            <a:r>
              <a:rPr lang="ru-RU" b="1" dirty="0">
                <a:solidFill>
                  <a:srgbClr val="97366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-BoldMT"/>
              </a:rPr>
              <a:t> </a:t>
            </a:r>
            <a:r>
              <a:rPr lang="ru-RU" b="1" dirty="0" err="1">
                <a:solidFill>
                  <a:srgbClr val="97366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-BoldMT"/>
              </a:rPr>
              <a:t>мистецтва</a:t>
            </a:r>
            <a:r>
              <a:rPr lang="ru-RU" dirty="0"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 </a:t>
            </a: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496077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47" y="3025562"/>
            <a:ext cx="5137874" cy="34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0294" y="1076538"/>
            <a:ext cx="74091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«</a:t>
            </a:r>
            <a:r>
              <a:rPr lang="ru-RU" sz="2200" b="1" dirty="0" err="1">
                <a:solidFill>
                  <a:srgbClr val="C00000"/>
                </a:solidFill>
              </a:rPr>
              <a:t>Однотан</a:t>
            </a:r>
            <a:r>
              <a:rPr lang="ru-RU" sz="2200" b="1" dirty="0">
                <a:solidFill>
                  <a:srgbClr val="C00000"/>
                </a:solidFill>
              </a:rPr>
              <a:t>» </a:t>
            </a:r>
            <a:r>
              <a:rPr lang="ru-RU" sz="2200" b="1" dirty="0">
                <a:solidFill>
                  <a:srgbClr val="0070C0"/>
                </a:solidFill>
              </a:rPr>
              <a:t>— </a:t>
            </a:r>
            <a:r>
              <a:rPr lang="ru-RU" sz="2200" b="1" dirty="0" err="1">
                <a:solidFill>
                  <a:srgbClr val="0070C0"/>
                </a:solidFill>
              </a:rPr>
              <a:t>це</a:t>
            </a:r>
            <a:r>
              <a:rPr lang="ru-RU" sz="2200" b="1" dirty="0">
                <a:solidFill>
                  <a:srgbClr val="0070C0"/>
                </a:solidFill>
              </a:rPr>
              <a:t> соло-</a:t>
            </a:r>
            <a:r>
              <a:rPr lang="ru-RU" sz="2200" b="1" dirty="0" err="1">
                <a:solidFill>
                  <a:srgbClr val="0070C0"/>
                </a:solidFill>
              </a:rPr>
              <a:t>композиція</a:t>
            </a:r>
            <a:r>
              <a:rPr lang="ru-RU" sz="2200" b="1" dirty="0">
                <a:solidFill>
                  <a:srgbClr val="0070C0"/>
                </a:solidFill>
              </a:rPr>
              <a:t> в </a:t>
            </a:r>
            <a:r>
              <a:rPr lang="ru-RU" sz="2200" b="1" dirty="0" err="1">
                <a:solidFill>
                  <a:srgbClr val="0070C0"/>
                </a:solidFill>
              </a:rPr>
              <a:t>музичному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супроводі</a:t>
            </a:r>
            <a:r>
              <a:rPr lang="ru-RU" sz="2200" b="1" dirty="0">
                <a:solidFill>
                  <a:srgbClr val="0070C0"/>
                </a:solidFill>
              </a:rPr>
              <a:t> з </a:t>
            </a:r>
            <a:r>
              <a:rPr lang="ru-RU" sz="2200" b="1" dirty="0" err="1">
                <a:solidFill>
                  <a:srgbClr val="0070C0"/>
                </a:solidFill>
              </a:rPr>
              <a:t>демонстрацією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техніки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Бойового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гопака. Людина, </a:t>
            </a:r>
            <a:r>
              <a:rPr lang="ru-RU" sz="2200" b="1" dirty="0" err="1">
                <a:solidFill>
                  <a:srgbClr val="0070C0"/>
                </a:solidFill>
              </a:rPr>
              <a:t>використовуючи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удари</a:t>
            </a:r>
            <a:r>
              <a:rPr lang="ru-RU" sz="2200" b="1" dirty="0">
                <a:solidFill>
                  <a:srgbClr val="0070C0"/>
                </a:solidFill>
              </a:rPr>
              <a:t>, </a:t>
            </a:r>
            <a:r>
              <a:rPr lang="ru-RU" sz="2200" b="1" dirty="0" err="1">
                <a:solidFill>
                  <a:srgbClr val="0070C0"/>
                </a:solidFill>
              </a:rPr>
              <a:t>відходи</a:t>
            </a:r>
            <a:r>
              <a:rPr lang="ru-RU" sz="2200" b="1" dirty="0">
                <a:solidFill>
                  <a:srgbClr val="0070C0"/>
                </a:solidFill>
              </a:rPr>
              <a:t>, </a:t>
            </a:r>
            <a:r>
              <a:rPr lang="ru-RU" sz="2200" b="1" dirty="0" err="1">
                <a:solidFill>
                  <a:srgbClr val="0070C0"/>
                </a:solidFill>
              </a:rPr>
              <a:t>сув’язі</a:t>
            </a:r>
            <a:r>
              <a:rPr lang="ru-RU" sz="2200" b="1" dirty="0">
                <a:solidFill>
                  <a:srgbClr val="0070C0"/>
                </a:solidFill>
              </a:rPr>
              <a:t>, </a:t>
            </a:r>
            <a:r>
              <a:rPr lang="ru-RU" sz="2200" b="1" dirty="0" err="1">
                <a:solidFill>
                  <a:srgbClr val="0070C0"/>
                </a:solidFill>
              </a:rPr>
              <a:t>уявляє</a:t>
            </a:r>
            <a:r>
              <a:rPr lang="ru-RU" sz="2200" b="1" dirty="0">
                <a:solidFill>
                  <a:srgbClr val="0070C0"/>
                </a:solidFill>
              </a:rPr>
              <a:t>, </a:t>
            </a:r>
            <a:r>
              <a:rPr lang="ru-RU" sz="2200" b="1" dirty="0" err="1">
                <a:solidFill>
                  <a:srgbClr val="0070C0"/>
                </a:solidFill>
              </a:rPr>
              <a:t>що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б’ється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</a:rPr>
              <a:t>з </a:t>
            </a:r>
            <a:r>
              <a:rPr lang="ru-RU" sz="2200" b="1" dirty="0" err="1" smtClean="0">
                <a:solidFill>
                  <a:srgbClr val="0070C0"/>
                </a:solidFill>
              </a:rPr>
              <a:t>кількома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супротивниками і </a:t>
            </a:r>
            <a:r>
              <a:rPr lang="ru-RU" sz="2200" b="1" dirty="0" err="1">
                <a:solidFill>
                  <a:srgbClr val="0070C0"/>
                </a:solidFill>
              </a:rPr>
              <a:t>намагається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здолати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їх</a:t>
            </a:r>
            <a:r>
              <a:rPr lang="ru-RU" sz="2200" b="1" dirty="0">
                <a:solidFill>
                  <a:srgbClr val="0070C0"/>
                </a:solidFill>
              </a:rPr>
              <a:t>. </a:t>
            </a:r>
            <a:r>
              <a:rPr lang="ru-RU" sz="2200" b="1" dirty="0" err="1">
                <a:solidFill>
                  <a:srgbClr val="0070C0"/>
                </a:solidFill>
              </a:rPr>
              <a:t>Однотан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оцінюють</a:t>
            </a:r>
            <a:r>
              <a:rPr lang="ru-RU" sz="2200" b="1" dirty="0">
                <a:solidFill>
                  <a:srgbClr val="0070C0"/>
                </a:solidFill>
              </a:rPr>
              <a:t> за </a:t>
            </a:r>
            <a:r>
              <a:rPr lang="ru-RU" sz="2200" b="1" dirty="0" err="1">
                <a:solidFill>
                  <a:srgbClr val="0070C0"/>
                </a:solidFill>
              </a:rPr>
              <a:t>майстерність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</a:rPr>
              <a:t>у </a:t>
            </a:r>
            <a:r>
              <a:rPr lang="ru-RU" sz="2200" b="1" dirty="0" err="1" smtClean="0">
                <a:solidFill>
                  <a:srgbClr val="0070C0"/>
                </a:solidFill>
              </a:rPr>
              <a:t>виконанні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технічних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елементів</a:t>
            </a:r>
            <a:r>
              <a:rPr lang="ru-RU" sz="2200" b="1" dirty="0">
                <a:solidFill>
                  <a:srgbClr val="0070C0"/>
                </a:solidFill>
              </a:rPr>
              <a:t> і </a:t>
            </a:r>
            <a:r>
              <a:rPr lang="ru-RU" sz="2200" b="1" dirty="0" err="1">
                <a:solidFill>
                  <a:srgbClr val="0070C0"/>
                </a:solidFill>
              </a:rPr>
              <a:t>різноспрямованість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ударів</a:t>
            </a:r>
            <a:r>
              <a:rPr lang="ru-RU" sz="2200" b="1" dirty="0">
                <a:solidFill>
                  <a:srgbClr val="0070C0"/>
                </a:solidFill>
              </a:rPr>
              <a:t>. </a:t>
            </a:r>
            <a:r>
              <a:rPr lang="ru-RU" sz="2200" b="1" dirty="0" err="1">
                <a:solidFill>
                  <a:srgbClr val="0070C0"/>
                </a:solidFill>
              </a:rPr>
              <a:t>Його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ефективно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використовують</a:t>
            </a:r>
            <a:r>
              <a:rPr lang="ru-RU" sz="2200" b="1" dirty="0">
                <a:solidFill>
                  <a:srgbClr val="0070C0"/>
                </a:solidFill>
              </a:rPr>
              <a:t> у реальному бою.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b="5550"/>
          <a:stretch/>
        </p:blipFill>
        <p:spPr>
          <a:xfrm>
            <a:off x="336681" y="1076538"/>
            <a:ext cx="3905794" cy="27581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09765" y="241702"/>
            <a:ext cx="4572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</a:rPr>
              <a:t>Змагання</a:t>
            </a:r>
            <a:r>
              <a:rPr lang="ru-RU" sz="2800" b="1" dirty="0">
                <a:solidFill>
                  <a:srgbClr val="7030A0"/>
                </a:solidFill>
              </a:rPr>
              <a:t> з </a:t>
            </a:r>
            <a:r>
              <a:rPr lang="ru-RU" sz="2800" b="1" dirty="0" err="1">
                <a:solidFill>
                  <a:srgbClr val="7030A0"/>
                </a:solidFill>
              </a:rPr>
              <a:t>Бойового</a:t>
            </a:r>
            <a:r>
              <a:rPr lang="ru-RU" sz="2800" b="1" dirty="0">
                <a:solidFill>
                  <a:srgbClr val="7030A0"/>
                </a:solidFill>
              </a:rPr>
              <a:t> гопака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82" y="3850367"/>
            <a:ext cx="4829667" cy="27166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7936" y="4485436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«</a:t>
            </a:r>
            <a:r>
              <a:rPr lang="ru-RU" sz="2200" b="1" dirty="0" err="1">
                <a:solidFill>
                  <a:srgbClr val="C00000"/>
                </a:solidFill>
              </a:rPr>
              <a:t>Тан-двобій</a:t>
            </a:r>
            <a:r>
              <a:rPr lang="ru-RU" sz="2200" b="1" dirty="0">
                <a:solidFill>
                  <a:srgbClr val="C00000"/>
                </a:solidFill>
              </a:rPr>
              <a:t>»</a:t>
            </a:r>
            <a:r>
              <a:rPr lang="ru-RU" sz="2200" dirty="0">
                <a:solidFill>
                  <a:srgbClr val="C0000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— </a:t>
            </a:r>
            <a:r>
              <a:rPr lang="ru-RU" sz="2200" b="1" dirty="0" err="1">
                <a:solidFill>
                  <a:srgbClr val="0070C0"/>
                </a:solidFill>
              </a:rPr>
              <a:t>попередньо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вивчена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показова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програма</a:t>
            </a:r>
            <a:r>
              <a:rPr lang="ru-RU" sz="2200" b="1" dirty="0">
                <a:solidFill>
                  <a:srgbClr val="0070C0"/>
                </a:solidFill>
              </a:rPr>
              <a:t> з </a:t>
            </a:r>
            <a:r>
              <a:rPr lang="ru-RU" sz="2200" b="1" dirty="0" err="1">
                <a:solidFill>
                  <a:srgbClr val="0070C0"/>
                </a:solidFill>
              </a:rPr>
              <a:t>елементів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Бойового</a:t>
            </a:r>
            <a:r>
              <a:rPr lang="ru-RU" sz="2200" b="1" dirty="0">
                <a:solidFill>
                  <a:srgbClr val="0070C0"/>
                </a:solidFill>
              </a:rPr>
              <a:t> гопака, яку </a:t>
            </a:r>
            <a:r>
              <a:rPr lang="ru-RU" sz="2200" b="1" dirty="0" err="1">
                <a:solidFill>
                  <a:srgbClr val="0070C0"/>
                </a:solidFill>
              </a:rPr>
              <a:t>виконують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двома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учасниками</a:t>
            </a:r>
            <a:r>
              <a:rPr lang="ru-RU" sz="2200" b="1" dirty="0">
                <a:solidFill>
                  <a:srgbClr val="0070C0"/>
                </a:solidFill>
              </a:rPr>
              <a:t>, </a:t>
            </a:r>
            <a:r>
              <a:rPr lang="ru-RU" sz="2200" b="1" dirty="0" err="1">
                <a:solidFill>
                  <a:srgbClr val="0070C0"/>
                </a:solidFill>
              </a:rPr>
              <a:t>що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імітують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двобій</a:t>
            </a:r>
            <a:r>
              <a:rPr lang="ru-RU" sz="2200" b="1" dirty="0">
                <a:solidFill>
                  <a:srgbClr val="0070C0"/>
                </a:solidFill>
              </a:rPr>
              <a:t> у </a:t>
            </a:r>
            <a:r>
              <a:rPr lang="ru-RU" sz="2200" b="1" dirty="0" err="1">
                <a:solidFill>
                  <a:srgbClr val="0070C0"/>
                </a:solidFill>
              </a:rPr>
              <a:t>музичному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супроводі</a:t>
            </a:r>
            <a:r>
              <a:rPr lang="ru-RU" sz="22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3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6" t="23636" r="19773" b="10909"/>
          <a:stretch/>
        </p:blipFill>
        <p:spPr>
          <a:xfrm>
            <a:off x="8008440" y="2022946"/>
            <a:ext cx="3268646" cy="21613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6473" y="402079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sz="2200" b="1" dirty="0">
                <a:solidFill>
                  <a:srgbClr val="C00000"/>
                </a:solidFill>
              </a:rPr>
              <a:t>Забава» </a:t>
            </a:r>
            <a:r>
              <a:rPr lang="ru-RU" sz="2200" b="1" dirty="0">
                <a:solidFill>
                  <a:srgbClr val="0070C0"/>
                </a:solidFill>
              </a:rPr>
              <a:t>— </a:t>
            </a:r>
            <a:r>
              <a:rPr lang="ru-RU" sz="2200" b="1" dirty="0" err="1">
                <a:solidFill>
                  <a:srgbClr val="0070C0"/>
                </a:solidFill>
              </a:rPr>
              <a:t>різновид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двобою</a:t>
            </a:r>
            <a:r>
              <a:rPr lang="ru-RU" sz="2200" b="1" dirty="0">
                <a:solidFill>
                  <a:srgbClr val="0070C0"/>
                </a:solidFill>
              </a:rPr>
              <a:t> з </a:t>
            </a:r>
            <a:r>
              <a:rPr lang="ru-RU" sz="2200" b="1" dirty="0" err="1">
                <a:solidFill>
                  <a:srgbClr val="0070C0"/>
                </a:solidFill>
              </a:rPr>
              <a:t>обмеженим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дотиком</a:t>
            </a:r>
            <a:r>
              <a:rPr lang="ru-RU" sz="2200" b="1" dirty="0">
                <a:solidFill>
                  <a:srgbClr val="0070C0"/>
                </a:solidFill>
              </a:rPr>
              <a:t>. Мета «</a:t>
            </a:r>
            <a:r>
              <a:rPr lang="ru-RU" sz="2200" b="1" dirty="0" err="1">
                <a:solidFill>
                  <a:srgbClr val="0070C0"/>
                </a:solidFill>
              </a:rPr>
              <a:t>Забави</a:t>
            </a:r>
            <a:r>
              <a:rPr lang="ru-RU" sz="2200" b="1" dirty="0">
                <a:solidFill>
                  <a:srgbClr val="0070C0"/>
                </a:solidFill>
              </a:rPr>
              <a:t>» — </a:t>
            </a:r>
            <a:r>
              <a:rPr lang="ru-RU" sz="2200" b="1" dirty="0" err="1">
                <a:solidFill>
                  <a:srgbClr val="0070C0"/>
                </a:solidFill>
              </a:rPr>
              <a:t>засвоєння</a:t>
            </a:r>
            <a:endParaRPr lang="ru-RU" sz="2200" b="1" dirty="0">
              <a:solidFill>
                <a:srgbClr val="0070C0"/>
              </a:solidFill>
            </a:endParaRPr>
          </a:p>
          <a:p>
            <a:pPr algn="ctr"/>
            <a:r>
              <a:rPr lang="ru-RU" sz="2200" b="1" dirty="0" err="1">
                <a:solidFill>
                  <a:srgbClr val="0070C0"/>
                </a:solidFill>
              </a:rPr>
              <a:t>елементів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Бойового</a:t>
            </a:r>
            <a:r>
              <a:rPr lang="ru-RU" sz="2200" b="1" dirty="0">
                <a:solidFill>
                  <a:srgbClr val="0070C0"/>
                </a:solidFill>
              </a:rPr>
              <a:t> гопака та </a:t>
            </a:r>
            <a:r>
              <a:rPr lang="ru-RU" sz="2200" b="1" dirty="0" err="1">
                <a:solidFill>
                  <a:srgbClr val="0070C0"/>
                </a:solidFill>
              </a:rPr>
              <a:t>вміння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входити</a:t>
            </a:r>
            <a:r>
              <a:rPr lang="ru-RU" sz="2200" b="1" dirty="0">
                <a:solidFill>
                  <a:srgbClr val="0070C0"/>
                </a:solidFill>
              </a:rPr>
              <a:t> в </a:t>
            </a:r>
            <a:r>
              <a:rPr lang="ru-RU" sz="2200" b="1" dirty="0" err="1">
                <a:solidFill>
                  <a:srgbClr val="0070C0"/>
                </a:solidFill>
              </a:rPr>
              <a:t>бій</a:t>
            </a:r>
            <a:r>
              <a:rPr lang="ru-RU" sz="2200" b="1" dirty="0">
                <a:solidFill>
                  <a:srgbClr val="0070C0"/>
                </a:solidFill>
              </a:rPr>
              <a:t> і </a:t>
            </a:r>
            <a:r>
              <a:rPr lang="ru-RU" sz="2200" b="1" dirty="0" err="1">
                <a:solidFill>
                  <a:srgbClr val="0070C0"/>
                </a:solidFill>
              </a:rPr>
              <a:t>виходити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із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бойової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дистанції</a:t>
            </a:r>
            <a:r>
              <a:rPr lang="ru-RU" sz="2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8476" y="254960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«</a:t>
            </a:r>
            <a:r>
              <a:rPr lang="ru-RU" sz="2200" b="1" dirty="0" err="1">
                <a:solidFill>
                  <a:srgbClr val="C00000"/>
                </a:solidFill>
              </a:rPr>
              <a:t>Борня</a:t>
            </a:r>
            <a:r>
              <a:rPr lang="ru-RU" sz="2200" b="1" dirty="0">
                <a:solidFill>
                  <a:srgbClr val="C00000"/>
                </a:solidFill>
              </a:rPr>
              <a:t>»</a:t>
            </a:r>
            <a:r>
              <a:rPr lang="ru-RU" sz="2200" b="1" dirty="0">
                <a:solidFill>
                  <a:srgbClr val="0070C0"/>
                </a:solidFill>
              </a:rPr>
              <a:t> — </a:t>
            </a:r>
            <a:r>
              <a:rPr lang="ru-RU" sz="2200" b="1" dirty="0" err="1">
                <a:solidFill>
                  <a:srgbClr val="0070C0"/>
                </a:solidFill>
              </a:rPr>
              <a:t>різновид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двобою</a:t>
            </a:r>
            <a:r>
              <a:rPr lang="ru-RU" sz="2200" b="1" dirty="0">
                <a:solidFill>
                  <a:srgbClr val="0070C0"/>
                </a:solidFill>
              </a:rPr>
              <a:t> з легким </a:t>
            </a:r>
            <a:r>
              <a:rPr lang="ru-RU" sz="2200" b="1" dirty="0" err="1">
                <a:solidFill>
                  <a:srgbClr val="0070C0"/>
                </a:solidFill>
              </a:rPr>
              <a:t>дотиком</a:t>
            </a:r>
            <a:r>
              <a:rPr lang="ru-RU" sz="2200" b="1" dirty="0">
                <a:solidFill>
                  <a:srgbClr val="0070C0"/>
                </a:solidFill>
              </a:rPr>
              <a:t>. У «</a:t>
            </a:r>
            <a:r>
              <a:rPr lang="ru-RU" sz="2200" b="1" dirty="0" err="1">
                <a:solidFill>
                  <a:srgbClr val="0070C0"/>
                </a:solidFill>
              </a:rPr>
              <a:t>Борні</a:t>
            </a:r>
            <a:r>
              <a:rPr lang="ru-RU" sz="2200" b="1" dirty="0">
                <a:solidFill>
                  <a:srgbClr val="0070C0"/>
                </a:solidFill>
              </a:rPr>
              <a:t>» дозволена </a:t>
            </a:r>
            <a:r>
              <a:rPr lang="ru-RU" sz="2200" b="1" dirty="0" err="1">
                <a:solidFill>
                  <a:srgbClr val="0070C0"/>
                </a:solidFill>
              </a:rPr>
              <a:t>серійна</a:t>
            </a:r>
            <a:r>
              <a:rPr lang="ru-RU" sz="2200" b="1" dirty="0">
                <a:solidFill>
                  <a:srgbClr val="0070C0"/>
                </a:solidFill>
              </a:rPr>
              <a:t> робота на</a:t>
            </a:r>
          </a:p>
          <a:p>
            <a:pPr algn="ctr"/>
            <a:r>
              <a:rPr lang="ru-RU" sz="2200" b="1" dirty="0" err="1">
                <a:solidFill>
                  <a:srgbClr val="0070C0"/>
                </a:solidFill>
              </a:rPr>
              <a:t>середній</a:t>
            </a:r>
            <a:r>
              <a:rPr lang="ru-RU" sz="2200" b="1" dirty="0">
                <a:solidFill>
                  <a:srgbClr val="0070C0"/>
                </a:solidFill>
              </a:rPr>
              <a:t> і </a:t>
            </a:r>
            <a:r>
              <a:rPr lang="ru-RU" sz="2200" b="1" dirty="0" err="1">
                <a:solidFill>
                  <a:srgbClr val="0070C0"/>
                </a:solidFill>
              </a:rPr>
              <a:t>дальній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дистанціях</a:t>
            </a:r>
            <a:r>
              <a:rPr lang="ru-RU" sz="22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7" y="228322"/>
            <a:ext cx="3160731" cy="20926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66476" y="442344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«</a:t>
            </a:r>
            <a:r>
              <a:rPr lang="ru-RU" sz="2200" b="1" dirty="0" err="1">
                <a:solidFill>
                  <a:srgbClr val="C00000"/>
                </a:solidFill>
              </a:rPr>
              <a:t>Герць</a:t>
            </a:r>
            <a:r>
              <a:rPr lang="ru-RU" sz="2200" b="1" dirty="0">
                <a:solidFill>
                  <a:srgbClr val="C00000"/>
                </a:solidFill>
              </a:rPr>
              <a:t>» </a:t>
            </a:r>
            <a:r>
              <a:rPr lang="ru-RU" sz="2200" b="1" dirty="0">
                <a:solidFill>
                  <a:srgbClr val="0070C0"/>
                </a:solidFill>
              </a:rPr>
              <a:t>— </a:t>
            </a:r>
            <a:r>
              <a:rPr lang="ru-RU" sz="2200" b="1" dirty="0" err="1">
                <a:solidFill>
                  <a:srgbClr val="0070C0"/>
                </a:solidFill>
              </a:rPr>
              <a:t>різновид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двобою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із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повноцінним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дотиком</a:t>
            </a:r>
            <a:r>
              <a:rPr lang="ru-RU" sz="2200" b="1" dirty="0">
                <a:solidFill>
                  <a:srgbClr val="0070C0"/>
                </a:solidFill>
              </a:rPr>
              <a:t>. У «</a:t>
            </a:r>
            <a:r>
              <a:rPr lang="ru-RU" sz="2200" b="1" dirty="0" err="1">
                <a:solidFill>
                  <a:srgbClr val="0070C0"/>
                </a:solidFill>
              </a:rPr>
              <a:t>Герці</a:t>
            </a:r>
            <a:r>
              <a:rPr lang="ru-RU" sz="2200" b="1" dirty="0">
                <a:solidFill>
                  <a:srgbClr val="0070C0"/>
                </a:solidFill>
              </a:rPr>
              <a:t>» </a:t>
            </a:r>
            <a:r>
              <a:rPr lang="ru-RU" sz="2200" b="1" dirty="0" err="1">
                <a:solidFill>
                  <a:srgbClr val="0070C0"/>
                </a:solidFill>
              </a:rPr>
              <a:t>передбачено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кільканадцять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видів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дотику</a:t>
            </a:r>
            <a:r>
              <a:rPr lang="ru-RU" sz="2200" b="1" dirty="0">
                <a:solidFill>
                  <a:srgbClr val="0070C0"/>
                </a:solidFill>
              </a:rPr>
              <a:t>, </a:t>
            </a:r>
            <a:r>
              <a:rPr lang="ru-RU" sz="2200" b="1" dirty="0" err="1">
                <a:solidFill>
                  <a:srgbClr val="0070C0"/>
                </a:solidFill>
              </a:rPr>
              <a:t>які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регламентуються</a:t>
            </a:r>
            <a:r>
              <a:rPr lang="ru-RU" sz="2200" b="1" dirty="0">
                <a:solidFill>
                  <a:srgbClr val="0070C0"/>
                </a:solidFill>
              </a:rPr>
              <a:t> правилами </a:t>
            </a:r>
            <a:r>
              <a:rPr lang="ru-RU" sz="2200" b="1" dirty="0" err="1">
                <a:solidFill>
                  <a:srgbClr val="0070C0"/>
                </a:solidFill>
              </a:rPr>
              <a:t>змагань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згідно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із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сучасними</a:t>
            </a:r>
            <a:endParaRPr lang="ru-RU" sz="2200" b="1" dirty="0">
              <a:solidFill>
                <a:srgbClr val="0070C0"/>
              </a:solidFill>
            </a:endParaRPr>
          </a:p>
          <a:p>
            <a:pPr algn="ctr"/>
            <a:r>
              <a:rPr lang="ru-RU" sz="2200" b="1" dirty="0" err="1">
                <a:solidFill>
                  <a:srgbClr val="0070C0"/>
                </a:solidFill>
              </a:rPr>
              <a:t>міжнародними</a:t>
            </a:r>
            <a:r>
              <a:rPr lang="ru-RU" sz="2200" b="1" dirty="0">
                <a:solidFill>
                  <a:srgbClr val="0070C0"/>
                </a:solidFill>
              </a:rPr>
              <a:t> аналогами </a:t>
            </a:r>
            <a:r>
              <a:rPr lang="ru-RU" sz="2200" b="1" dirty="0" err="1">
                <a:solidFill>
                  <a:srgbClr val="0070C0"/>
                </a:solidFill>
              </a:rPr>
              <a:t>бойових</a:t>
            </a:r>
            <a:r>
              <a:rPr lang="ru-RU" sz="2200" b="1" dirty="0">
                <a:solidFill>
                  <a:srgbClr val="0070C0"/>
                </a:solidFill>
              </a:rPr>
              <a:t> систем — </a:t>
            </a:r>
            <a:r>
              <a:rPr lang="ru-RU" sz="2200" b="1" dirty="0" err="1">
                <a:solidFill>
                  <a:srgbClr val="0070C0"/>
                </a:solidFill>
              </a:rPr>
              <a:t>міжстильового</a:t>
            </a:r>
            <a:r>
              <a:rPr lang="ru-RU" sz="2200" b="1" dirty="0">
                <a:solidFill>
                  <a:srgbClr val="0070C0"/>
                </a:solidFill>
              </a:rPr>
              <a:t> та </a:t>
            </a:r>
            <a:r>
              <a:rPr lang="ru-RU" sz="2200" b="1" dirty="0" err="1">
                <a:solidFill>
                  <a:srgbClr val="0070C0"/>
                </a:solidFill>
              </a:rPr>
              <a:t>універсального</a:t>
            </a:r>
            <a:r>
              <a:rPr lang="ru-RU" sz="2200" b="1" dirty="0">
                <a:solidFill>
                  <a:srgbClr val="0070C0"/>
                </a:solidFill>
              </a:rPr>
              <a:t> бою.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14783" b="18021"/>
          <a:stretch/>
        </p:blipFill>
        <p:spPr>
          <a:xfrm>
            <a:off x="1050727" y="4184254"/>
            <a:ext cx="3470431" cy="23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4619" y="457200"/>
            <a:ext cx="6414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У </a:t>
            </a:r>
            <a:r>
              <a:rPr lang="ru-RU" sz="2400" b="1" dirty="0" err="1">
                <a:solidFill>
                  <a:srgbClr val="7030A0"/>
                </a:solidFill>
              </a:rPr>
              <a:t>Бойовому</a:t>
            </a:r>
            <a:r>
              <a:rPr lang="ru-RU" sz="2400" b="1" dirty="0">
                <a:solidFill>
                  <a:srgbClr val="7030A0"/>
                </a:solidFill>
              </a:rPr>
              <a:t> Гопаку </a:t>
            </a:r>
            <a:r>
              <a:rPr lang="ru-RU" sz="2400" b="1" dirty="0" err="1">
                <a:solidFill>
                  <a:srgbClr val="7030A0"/>
                </a:solidFill>
              </a:rPr>
              <a:t>відпрацьована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навчально-виховна</a:t>
            </a:r>
            <a:r>
              <a:rPr lang="ru-RU" sz="2400" b="1" dirty="0">
                <a:solidFill>
                  <a:srgbClr val="7030A0"/>
                </a:solidFill>
              </a:rPr>
              <a:t> система, у </a:t>
            </a:r>
            <a:r>
              <a:rPr lang="ru-RU" sz="2400" b="1" dirty="0" err="1">
                <a:solidFill>
                  <a:srgbClr val="7030A0"/>
                </a:solidFill>
              </a:rPr>
              <a:t>якій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утверджено</a:t>
            </a:r>
            <a:endParaRPr lang="ru-RU" sz="2400" b="1" dirty="0">
              <a:solidFill>
                <a:srgbClr val="7030A0"/>
              </a:solidFill>
            </a:endParaRPr>
          </a:p>
          <a:p>
            <a:pPr algn="ctr"/>
            <a:r>
              <a:rPr lang="ru-RU" sz="2400" b="1" dirty="0" err="1">
                <a:solidFill>
                  <a:srgbClr val="7030A0"/>
                </a:solidFill>
              </a:rPr>
              <a:t>сім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рівнів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майстерності</a:t>
            </a:r>
            <a:r>
              <a:rPr lang="ru-RU" sz="2400" b="1" dirty="0">
                <a:solidFill>
                  <a:srgbClr val="7030A0"/>
                </a:solidFill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</a:rPr>
              <a:t>чотири</a:t>
            </a:r>
            <a:r>
              <a:rPr lang="ru-RU" sz="2400" b="1" dirty="0">
                <a:solidFill>
                  <a:srgbClr val="7030A0"/>
                </a:solidFill>
              </a:rPr>
              <a:t> напрямки </a:t>
            </a:r>
            <a:r>
              <a:rPr lang="ru-RU" sz="2400" b="1" dirty="0" err="1">
                <a:solidFill>
                  <a:srgbClr val="7030A0"/>
                </a:solidFill>
              </a:rPr>
              <a:t>розвитку</a:t>
            </a:r>
            <a:r>
              <a:rPr lang="ru-RU" sz="2400" b="1" dirty="0">
                <a:solidFill>
                  <a:srgbClr val="7030A0"/>
                </a:solidFill>
              </a:rPr>
              <a:t>. </a:t>
            </a:r>
            <a:r>
              <a:rPr lang="ru-RU" sz="2400" b="1" dirty="0" err="1">
                <a:solidFill>
                  <a:srgbClr val="7030A0"/>
                </a:solidFill>
              </a:rPr>
              <a:t>Перші</a:t>
            </a:r>
            <a:r>
              <a:rPr lang="ru-RU" sz="2400" b="1" dirty="0">
                <a:solidFill>
                  <a:srgbClr val="7030A0"/>
                </a:solidFill>
              </a:rPr>
              <a:t> три </a:t>
            </a:r>
            <a:r>
              <a:rPr lang="ru-RU" sz="2400" b="1" dirty="0" err="1">
                <a:solidFill>
                  <a:srgbClr val="7030A0"/>
                </a:solidFill>
              </a:rPr>
              <a:t>рівні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майстерності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учнівські</a:t>
            </a:r>
            <a:r>
              <a:rPr lang="ru-RU" sz="2400" b="1" dirty="0">
                <a:solidFill>
                  <a:srgbClr val="7030A0"/>
                </a:solidFill>
              </a:rPr>
              <a:t>: «</a:t>
            </a:r>
            <a:r>
              <a:rPr lang="ru-RU" sz="2400" b="1" dirty="0" err="1">
                <a:solidFill>
                  <a:srgbClr val="7030A0"/>
                </a:solidFill>
              </a:rPr>
              <a:t>Жовтяк</a:t>
            </a:r>
            <a:r>
              <a:rPr lang="ru-RU" sz="2400" b="1" dirty="0">
                <a:solidFill>
                  <a:srgbClr val="7030A0"/>
                </a:solidFill>
              </a:rPr>
              <a:t>», «</a:t>
            </a:r>
            <a:r>
              <a:rPr lang="ru-RU" sz="2400" b="1" dirty="0" err="1">
                <a:solidFill>
                  <a:srgbClr val="7030A0"/>
                </a:solidFill>
              </a:rPr>
              <a:t>Сокіл</a:t>
            </a:r>
            <a:r>
              <a:rPr lang="ru-RU" sz="2400" b="1" dirty="0">
                <a:solidFill>
                  <a:srgbClr val="7030A0"/>
                </a:solidFill>
              </a:rPr>
              <a:t>» </a:t>
            </a:r>
            <a:r>
              <a:rPr lang="en-US" sz="2400" b="1" dirty="0" err="1">
                <a:solidFill>
                  <a:srgbClr val="7030A0"/>
                </a:solidFill>
              </a:rPr>
              <a:t>i</a:t>
            </a:r>
            <a:r>
              <a:rPr lang="en-US" sz="2400" b="1" dirty="0">
                <a:solidFill>
                  <a:srgbClr val="7030A0"/>
                </a:solidFill>
              </a:rPr>
              <a:t> «</a:t>
            </a:r>
            <a:r>
              <a:rPr lang="ru-RU" sz="2400" b="1" dirty="0" err="1">
                <a:solidFill>
                  <a:srgbClr val="7030A0"/>
                </a:solidFill>
              </a:rPr>
              <a:t>Яструб</a:t>
            </a:r>
            <a:r>
              <a:rPr lang="ru-RU" sz="2400" b="1" dirty="0">
                <a:solidFill>
                  <a:srgbClr val="7030A0"/>
                </a:solidFill>
              </a:rPr>
              <a:t>». </a:t>
            </a:r>
            <a:r>
              <a:rPr lang="ru-RU" sz="2400" b="1" dirty="0" err="1">
                <a:solidFill>
                  <a:srgbClr val="7030A0"/>
                </a:solidFill>
              </a:rPr>
              <a:t>Проміжний</a:t>
            </a:r>
            <a:r>
              <a:rPr lang="ru-RU" sz="2400" b="1" dirty="0">
                <a:solidFill>
                  <a:srgbClr val="7030A0"/>
                </a:solidFill>
              </a:rPr>
              <a:t> — «</a:t>
            </a:r>
            <a:r>
              <a:rPr lang="ru-RU" sz="2400" b="1" dirty="0" err="1">
                <a:solidFill>
                  <a:srgbClr val="7030A0"/>
                </a:solidFill>
              </a:rPr>
              <a:t>Джура</a:t>
            </a:r>
            <a:r>
              <a:rPr lang="ru-RU" sz="2400" b="1" dirty="0">
                <a:solidFill>
                  <a:srgbClr val="7030A0"/>
                </a:solidFill>
              </a:rPr>
              <a:t>» та </a:t>
            </a:r>
            <a:r>
              <a:rPr lang="ru-RU" sz="2400" b="1" dirty="0" err="1">
                <a:solidFill>
                  <a:srgbClr val="7030A0"/>
                </a:solidFill>
              </a:rPr>
              <a:t>мистецькі</a:t>
            </a:r>
            <a:r>
              <a:rPr lang="ru-RU" sz="2400" b="1" dirty="0">
                <a:solidFill>
                  <a:srgbClr val="7030A0"/>
                </a:solidFill>
              </a:rPr>
              <a:t> — «Козак</a:t>
            </a:r>
            <a:r>
              <a:rPr lang="ru-RU" sz="2400" b="1" dirty="0" smtClean="0">
                <a:solidFill>
                  <a:srgbClr val="7030A0"/>
                </a:solidFill>
              </a:rPr>
              <a:t>», «</a:t>
            </a:r>
            <a:r>
              <a:rPr lang="ru-RU" sz="2400" b="1" dirty="0" err="1">
                <a:solidFill>
                  <a:srgbClr val="7030A0"/>
                </a:solidFill>
              </a:rPr>
              <a:t>Характерник</a:t>
            </a:r>
            <a:r>
              <a:rPr lang="ru-RU" sz="2400" b="1" dirty="0">
                <a:solidFill>
                  <a:srgbClr val="7030A0"/>
                </a:solidFill>
              </a:rPr>
              <a:t>» </a:t>
            </a:r>
            <a:r>
              <a:rPr lang="en-US" sz="2400" b="1" dirty="0" err="1">
                <a:solidFill>
                  <a:srgbClr val="7030A0"/>
                </a:solidFill>
              </a:rPr>
              <a:t>i</a:t>
            </a:r>
            <a:r>
              <a:rPr lang="en-US" sz="2400" b="1" dirty="0">
                <a:solidFill>
                  <a:srgbClr val="7030A0"/>
                </a:solidFill>
              </a:rPr>
              <a:t> «</a:t>
            </a:r>
            <a:r>
              <a:rPr lang="ru-RU" sz="2400" b="1" dirty="0">
                <a:solidFill>
                  <a:srgbClr val="7030A0"/>
                </a:solidFill>
              </a:rPr>
              <a:t>Волхв». «Волхв» є </a:t>
            </a:r>
            <a:r>
              <a:rPr lang="ru-RU" sz="2400" b="1" dirty="0" err="1">
                <a:solidFill>
                  <a:srgbClr val="7030A0"/>
                </a:solidFill>
              </a:rPr>
              <a:t>найвищим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ступенем</a:t>
            </a:r>
            <a:r>
              <a:rPr lang="ru-RU" sz="24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" y="457200"/>
            <a:ext cx="4096216" cy="2736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888336"/>
            <a:ext cx="3772999" cy="2520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7" b="9063"/>
          <a:stretch/>
        </p:blipFill>
        <p:spPr>
          <a:xfrm>
            <a:off x="4620491" y="3869384"/>
            <a:ext cx="2951018" cy="2558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40" y="3907286"/>
            <a:ext cx="3772483" cy="25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AE5"/>
              </a:clrFrom>
              <a:clrTo>
                <a:srgbClr val="E1EAE5">
                  <a:alpha val="0"/>
                </a:srgbClr>
              </a:clrTo>
            </a:clrChange>
          </a:blip>
          <a:srcRect l="2083" r="3125"/>
          <a:stretch>
            <a:fillRect/>
          </a:stretch>
        </p:blipFill>
        <p:spPr bwMode="auto">
          <a:xfrm rot="5400000">
            <a:off x="-2428885" y="2428885"/>
            <a:ext cx="6858003" cy="200023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39461" y="764300"/>
            <a:ext cx="4457704" cy="1470025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Український </a:t>
            </a:r>
            <a:r>
              <a:rPr lang="uk-UA" dirty="0">
                <a:solidFill>
                  <a:srgbClr val="FFFF00"/>
                </a:solidFill>
              </a:rPr>
              <a:t>рукопаш «Спас»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8" name="Picture 4" descr="C:\Documents and Settings\Учитель\Рабочий стол\орнаменти\Gim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047" y="0"/>
            <a:ext cx="4355414" cy="32147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13" y="263769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0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58145" y="293821"/>
            <a:ext cx="721821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/>
              </a:rPr>
              <a:t>Спас 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—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вдосконалене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мистецтво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ведення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битви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створений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основі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вчення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воїнів-характерників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складали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одну з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найважливіших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частин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козацького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суспільства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Представлені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бійці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мали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не просто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досвід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ведення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боротьби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а й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користувалися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глибокими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знаннями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сфері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медицини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Крім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цього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за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згадками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певних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істориків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характерники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могли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зникати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з’являтися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коли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заманеться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переміщувались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за секунду в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потрібне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місце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мали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надприродні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здібності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Та в наш час, на жаль,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них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залишилося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лише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бойове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мистецтво</a:t>
            </a:r>
            <a:r>
              <a:rPr lang="ru-RU" sz="2400" b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ru-RU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428625"/>
            <a:ext cx="3938954" cy="3000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0" y="3853872"/>
            <a:ext cx="3267075" cy="260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6" y="4879692"/>
            <a:ext cx="2597727" cy="1827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94" y="4879692"/>
            <a:ext cx="3433431" cy="182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2509" y="305068"/>
            <a:ext cx="72043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000" b="1" dirty="0" err="1">
                <a:solidFill>
                  <a:srgbClr val="FFFF00"/>
                </a:solidFill>
              </a:rPr>
              <a:t>Поширення</a:t>
            </a:r>
            <a:r>
              <a:rPr lang="ru-RU" sz="2000" b="1" dirty="0">
                <a:solidFill>
                  <a:srgbClr val="FFFF00"/>
                </a:solidFill>
              </a:rPr>
              <a:t> Спасу в </a:t>
            </a:r>
            <a:r>
              <a:rPr lang="ru-RU" sz="2000" b="1" dirty="0" err="1">
                <a:solidFill>
                  <a:srgbClr val="FFFF00"/>
                </a:solidFill>
              </a:rPr>
              <a:t>Україні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найбільше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пов'язують</a:t>
            </a:r>
            <a:r>
              <a:rPr lang="ru-RU" sz="2000" b="1" dirty="0">
                <a:solidFill>
                  <a:srgbClr val="FFFF00"/>
                </a:solidFill>
              </a:rPr>
              <a:t> з </a:t>
            </a:r>
            <a:r>
              <a:rPr lang="ru-RU" sz="2000" b="1" dirty="0" err="1">
                <a:solidFill>
                  <a:srgbClr val="FFFF00"/>
                </a:solidFill>
              </a:rPr>
              <a:t>ім'ям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Олександра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Леонтійовича</a:t>
            </a:r>
            <a:r>
              <a:rPr lang="ru-RU" sz="2000" b="1" dirty="0">
                <a:solidFill>
                  <a:srgbClr val="FFFF00"/>
                </a:solidFill>
              </a:rPr>
              <a:t> Притули — президента ВГО </a:t>
            </a:r>
            <a:r>
              <a:rPr lang="ru-RU" sz="2000" b="1" dirty="0" err="1">
                <a:solidFill>
                  <a:srgbClr val="FFFF00"/>
                </a:solidFill>
              </a:rPr>
              <a:t>Всеукраїнська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федерація</a:t>
            </a:r>
            <a:r>
              <a:rPr lang="ru-RU" sz="2000" b="1" dirty="0">
                <a:solidFill>
                  <a:srgbClr val="FFFF00"/>
                </a:solidFill>
              </a:rPr>
              <a:t> «Спас». </a:t>
            </a:r>
            <a:r>
              <a:rPr lang="ru-RU" sz="2000" b="1" dirty="0" err="1">
                <a:solidFill>
                  <a:srgbClr val="FFFF00"/>
                </a:solidFill>
              </a:rPr>
              <a:t>Завдяки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його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діяльності</a:t>
            </a:r>
            <a:r>
              <a:rPr lang="ru-RU" sz="2000" b="1" dirty="0">
                <a:solidFill>
                  <a:srgbClr val="FFFF00"/>
                </a:solidFill>
              </a:rPr>
              <a:t> у 1997 </a:t>
            </a:r>
            <a:r>
              <a:rPr lang="ru-RU" sz="2000" b="1" dirty="0" err="1">
                <a:solidFill>
                  <a:srgbClr val="FFFF00"/>
                </a:solidFill>
              </a:rPr>
              <a:t>році</a:t>
            </a:r>
            <a:r>
              <a:rPr lang="ru-RU" sz="2000" b="1" dirty="0">
                <a:solidFill>
                  <a:srgbClr val="FFFF00"/>
                </a:solidFill>
              </a:rPr>
              <a:t>, у </a:t>
            </a:r>
            <a:r>
              <a:rPr lang="ru-RU" sz="2000" b="1" dirty="0" err="1">
                <a:solidFill>
                  <a:srgbClr val="FFFF00"/>
                </a:solidFill>
              </a:rPr>
              <a:t>Запоріжжі</a:t>
            </a:r>
            <a:r>
              <a:rPr lang="ru-RU" sz="2000" b="1" dirty="0">
                <a:solidFill>
                  <a:srgbClr val="FFFF00"/>
                </a:solidFill>
              </a:rPr>
              <a:t>, на о. </a:t>
            </a:r>
            <a:r>
              <a:rPr lang="ru-RU" sz="2000" b="1" dirty="0" err="1">
                <a:solidFill>
                  <a:srgbClr val="FFFF00"/>
                </a:solidFill>
              </a:rPr>
              <a:t>Хортиця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було</a:t>
            </a:r>
            <a:r>
              <a:rPr lang="ru-RU" sz="2000" b="1" dirty="0">
                <a:solidFill>
                  <a:srgbClr val="FFFF00"/>
                </a:solidFill>
              </a:rPr>
              <a:t> проведено І </a:t>
            </a:r>
            <a:r>
              <a:rPr lang="ru-RU" sz="2000" b="1" dirty="0" err="1">
                <a:solidFill>
                  <a:srgbClr val="FFFF00"/>
                </a:solidFill>
              </a:rPr>
              <a:t>Всеукраїнський</a:t>
            </a:r>
            <a:r>
              <a:rPr lang="ru-RU" sz="2000" b="1" dirty="0">
                <a:solidFill>
                  <a:srgbClr val="FFFF00"/>
                </a:solidFill>
              </a:rPr>
              <a:t> фестиваль </a:t>
            </a:r>
            <a:r>
              <a:rPr lang="ru-RU" sz="2000" b="1" dirty="0" err="1">
                <a:solidFill>
                  <a:srgbClr val="FFFF00"/>
                </a:solidFill>
              </a:rPr>
              <a:t>козацьких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бойових</a:t>
            </a:r>
            <a:r>
              <a:rPr lang="ru-RU" sz="2000" b="1" dirty="0">
                <a:solidFill>
                  <a:srgbClr val="FFFF00"/>
                </a:solidFill>
              </a:rPr>
              <a:t> та </a:t>
            </a:r>
            <a:r>
              <a:rPr lang="ru-RU" sz="2000" b="1" dirty="0" err="1">
                <a:solidFill>
                  <a:srgbClr val="FFFF00"/>
                </a:solidFill>
              </a:rPr>
              <a:t>традиційних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мистецтв</a:t>
            </a:r>
            <a:r>
              <a:rPr lang="ru-RU" sz="2000" b="1" dirty="0">
                <a:solidFill>
                  <a:srgbClr val="FFFF00"/>
                </a:solidFill>
              </a:rPr>
              <a:t>, на </a:t>
            </a:r>
            <a:r>
              <a:rPr lang="ru-RU" sz="2000" b="1" dirty="0" err="1">
                <a:solidFill>
                  <a:srgbClr val="FFFF00"/>
                </a:solidFill>
              </a:rPr>
              <a:t>який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приїхало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майже</a:t>
            </a:r>
            <a:r>
              <a:rPr lang="ru-RU" sz="2000" b="1" dirty="0">
                <a:solidFill>
                  <a:srgbClr val="FFFF00"/>
                </a:solidFill>
              </a:rPr>
              <a:t> сто </a:t>
            </a:r>
            <a:r>
              <a:rPr lang="ru-RU" sz="2000" b="1" dirty="0" err="1">
                <a:solidFill>
                  <a:srgbClr val="FFFF00"/>
                </a:solidFill>
              </a:rPr>
              <a:t>ентузіастів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українських</a:t>
            </a:r>
            <a:r>
              <a:rPr lang="ru-RU" sz="2000" b="1" dirty="0">
                <a:solidFill>
                  <a:srgbClr val="FFFF00"/>
                </a:solidFill>
              </a:rPr>
              <a:t> і </a:t>
            </a:r>
            <a:r>
              <a:rPr lang="ru-RU" sz="2000" b="1" dirty="0" err="1">
                <a:solidFill>
                  <a:srgbClr val="FFFF00"/>
                </a:solidFill>
              </a:rPr>
              <a:t>російських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бойових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мистецтв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Перші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змагання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зі</a:t>
            </a:r>
            <a:r>
              <a:rPr lang="ru-RU" sz="2000" b="1" dirty="0">
                <a:solidFill>
                  <a:srgbClr val="FFFF00"/>
                </a:solidFill>
              </a:rPr>
              <a:t> Спасу </a:t>
            </a:r>
            <a:r>
              <a:rPr lang="ru-RU" sz="2000" b="1" dirty="0" err="1">
                <a:solidFill>
                  <a:srgbClr val="FFFF00"/>
                </a:solidFill>
              </a:rPr>
              <a:t>було</a:t>
            </a:r>
            <a:r>
              <a:rPr lang="ru-RU" sz="2000" b="1" dirty="0">
                <a:solidFill>
                  <a:srgbClr val="FFFF00"/>
                </a:solidFill>
              </a:rPr>
              <a:t> проведено у 1998 </a:t>
            </a:r>
            <a:r>
              <a:rPr lang="ru-RU" sz="2000" b="1" dirty="0" err="1">
                <a:solidFill>
                  <a:srgbClr val="FFFF00"/>
                </a:solidFill>
              </a:rPr>
              <a:t>році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Цьому</a:t>
            </a:r>
            <a:r>
              <a:rPr lang="ru-RU" sz="2000" b="1" dirty="0">
                <a:solidFill>
                  <a:srgbClr val="FFFF00"/>
                </a:solidFill>
              </a:rPr>
              <a:t> передувала велика </a:t>
            </a:r>
            <a:r>
              <a:rPr lang="ru-RU" sz="2000" b="1" dirty="0" err="1">
                <a:solidFill>
                  <a:srgbClr val="FFFF00"/>
                </a:solidFill>
              </a:rPr>
              <a:t>дискусія</a:t>
            </a:r>
            <a:r>
              <a:rPr lang="ru-RU" sz="2000" b="1" dirty="0">
                <a:solidFill>
                  <a:srgbClr val="FFFF00"/>
                </a:solidFill>
              </a:rPr>
              <a:t>, в </a:t>
            </a:r>
            <a:r>
              <a:rPr lang="ru-RU" sz="2000" b="1" dirty="0" err="1">
                <a:solidFill>
                  <a:srgbClr val="FFFF00"/>
                </a:solidFill>
              </a:rPr>
              <a:t>ході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якої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було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прийнято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рішення</a:t>
            </a:r>
            <a:r>
              <a:rPr lang="ru-RU" sz="2000" b="1" dirty="0">
                <a:solidFill>
                  <a:srgbClr val="FFFF00"/>
                </a:solidFill>
              </a:rPr>
              <a:t> про </a:t>
            </a:r>
            <a:r>
              <a:rPr lang="ru-RU" sz="2000" b="1" dirty="0" err="1">
                <a:solidFill>
                  <a:srgbClr val="FFFF00"/>
                </a:solidFill>
              </a:rPr>
              <a:t>створення</a:t>
            </a:r>
            <a:r>
              <a:rPr lang="ru-RU" sz="2000" b="1" dirty="0">
                <a:solidFill>
                  <a:srgbClr val="FFFF00"/>
                </a:solidFill>
              </a:rPr>
              <a:t> спортивного </a:t>
            </a:r>
            <a:r>
              <a:rPr lang="ru-RU" sz="2000" b="1" dirty="0" err="1">
                <a:solidFill>
                  <a:srgbClr val="FFFF00"/>
                </a:solidFill>
              </a:rPr>
              <a:t>напрямку</a:t>
            </a:r>
            <a:r>
              <a:rPr lang="ru-RU" sz="2000" b="1" dirty="0" smtClean="0">
                <a:solidFill>
                  <a:srgbClr val="FFFF00"/>
                </a:solidFill>
              </a:rPr>
              <a:t>.</a:t>
            </a:r>
            <a:endParaRPr lang="ru-RU" sz="2000" b="1" dirty="0">
              <a:solidFill>
                <a:srgbClr val="FFFF00"/>
              </a:solidFill>
            </a:endParaRPr>
          </a:p>
          <a:p>
            <a:pPr indent="432000" algn="just"/>
            <a:r>
              <a:rPr lang="ru-RU" sz="2000" b="1" dirty="0" err="1">
                <a:solidFill>
                  <a:srgbClr val="002060"/>
                </a:solidFill>
              </a:rPr>
              <a:t>Незабаром</a:t>
            </a:r>
            <a:r>
              <a:rPr lang="ru-RU" sz="2000" b="1" dirty="0">
                <a:solidFill>
                  <a:srgbClr val="002060"/>
                </a:solidFill>
              </a:rPr>
              <a:t>, у 1998 </a:t>
            </a:r>
            <a:r>
              <a:rPr lang="ru-RU" sz="2000" b="1" dirty="0" err="1">
                <a:solidFill>
                  <a:srgbClr val="002060"/>
                </a:solidFill>
              </a:rPr>
              <a:t>році</a:t>
            </a:r>
            <a:r>
              <a:rPr lang="ru-RU" sz="2000" b="1" dirty="0">
                <a:solidFill>
                  <a:srgbClr val="002060"/>
                </a:solidFill>
              </a:rPr>
              <a:t>, у </a:t>
            </a:r>
            <a:r>
              <a:rPr lang="ru-RU" sz="2000" b="1" dirty="0" err="1">
                <a:solidFill>
                  <a:srgbClr val="002060"/>
                </a:solidFill>
              </a:rPr>
              <a:t>Запоріжжі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було</a:t>
            </a:r>
            <a:r>
              <a:rPr lang="ru-RU" sz="2000" b="1" dirty="0">
                <a:solidFill>
                  <a:srgbClr val="002060"/>
                </a:solidFill>
              </a:rPr>
              <a:t> створено </a:t>
            </a:r>
            <a:r>
              <a:rPr lang="ru-RU" sz="2000" b="1" dirty="0" err="1">
                <a:solidFill>
                  <a:srgbClr val="002060"/>
                </a:solidFill>
              </a:rPr>
              <a:t>бюджетну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дитячо-юнацьку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спортивну</a:t>
            </a:r>
            <a:r>
              <a:rPr lang="ru-RU" sz="2000" b="1" dirty="0">
                <a:solidFill>
                  <a:srgbClr val="002060"/>
                </a:solidFill>
              </a:rPr>
              <a:t> школу </a:t>
            </a:r>
            <a:r>
              <a:rPr lang="ru-RU" sz="2000" b="1" dirty="0" err="1">
                <a:solidFill>
                  <a:srgbClr val="002060"/>
                </a:solidFill>
              </a:rPr>
              <a:t>козацького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бойового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мистецтва</a:t>
            </a:r>
            <a:r>
              <a:rPr lang="ru-RU" sz="2000" b="1" dirty="0">
                <a:solidFill>
                  <a:srgbClr val="002060"/>
                </a:solidFill>
              </a:rPr>
              <a:t> «Спас». У 2005 </a:t>
            </a:r>
            <a:r>
              <a:rPr lang="ru-RU" sz="2000" b="1" dirty="0" err="1">
                <a:solidFill>
                  <a:srgbClr val="002060"/>
                </a:solidFill>
              </a:rPr>
              <a:t>році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було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юридично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зареєстровано</a:t>
            </a:r>
            <a:r>
              <a:rPr lang="ru-RU" sz="2000" b="1" dirty="0">
                <a:solidFill>
                  <a:srgbClr val="002060"/>
                </a:solidFill>
              </a:rPr>
              <a:t> ВГО </a:t>
            </a:r>
            <a:r>
              <a:rPr lang="ru-RU" sz="2000" b="1" dirty="0" err="1">
                <a:solidFill>
                  <a:srgbClr val="002060"/>
                </a:solidFill>
              </a:rPr>
              <a:t>Всеукраїнська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федерація</a:t>
            </a:r>
            <a:r>
              <a:rPr lang="ru-RU" sz="2000" b="1" dirty="0">
                <a:solidFill>
                  <a:srgbClr val="002060"/>
                </a:solidFill>
              </a:rPr>
              <a:t> «Спас». </a:t>
            </a:r>
            <a:r>
              <a:rPr lang="ru-RU" sz="2000" b="1" dirty="0" err="1">
                <a:solidFill>
                  <a:srgbClr val="002060"/>
                </a:solidFill>
              </a:rPr>
              <a:t>Наразі</a:t>
            </a:r>
            <a:r>
              <a:rPr lang="ru-RU" sz="2000" b="1" dirty="0">
                <a:solidFill>
                  <a:srgbClr val="002060"/>
                </a:solidFill>
              </a:rPr>
              <a:t> вона </a:t>
            </a:r>
            <a:r>
              <a:rPr lang="ru-RU" sz="2000" b="1" dirty="0" err="1">
                <a:solidFill>
                  <a:srgbClr val="002060"/>
                </a:solidFill>
              </a:rPr>
              <a:t>вважається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однією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козацьких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організацій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</a:rPr>
              <a:t>. А у 2008 </a:t>
            </a:r>
            <a:r>
              <a:rPr lang="ru-RU" sz="2000" b="1" dirty="0" err="1">
                <a:solidFill>
                  <a:srgbClr val="002060"/>
                </a:solidFill>
              </a:rPr>
              <a:t>році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український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рукопаш</a:t>
            </a:r>
            <a:r>
              <a:rPr lang="ru-RU" sz="2000" b="1" dirty="0">
                <a:solidFill>
                  <a:srgbClr val="002060"/>
                </a:solidFill>
              </a:rPr>
              <a:t> "Спас" </a:t>
            </a:r>
            <a:r>
              <a:rPr lang="ru-RU" sz="2000" b="1" dirty="0" err="1">
                <a:solidFill>
                  <a:srgbClr val="002060"/>
                </a:solidFill>
              </a:rPr>
              <a:t>було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визнано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неолімпійським</a:t>
            </a:r>
            <a:r>
              <a:rPr lang="ru-RU" sz="2000" b="1" dirty="0">
                <a:solidFill>
                  <a:srgbClr val="002060"/>
                </a:solidFill>
              </a:rPr>
              <a:t> видом спорту в </a:t>
            </a:r>
            <a:r>
              <a:rPr lang="ru-RU" sz="2000" b="1" dirty="0" err="1">
                <a:solidFill>
                  <a:srgbClr val="002060"/>
                </a:solidFill>
              </a:rPr>
              <a:t>Україні</a:t>
            </a:r>
            <a:r>
              <a:rPr lang="ru-RU" sz="2000" b="1" dirty="0">
                <a:solidFill>
                  <a:srgbClr val="002060"/>
                </a:solidFill>
              </a:rPr>
              <a:t>. Правила </a:t>
            </a:r>
            <a:r>
              <a:rPr lang="ru-RU" sz="2000" b="1" dirty="0" err="1">
                <a:solidFill>
                  <a:srgbClr val="002060"/>
                </a:solidFill>
              </a:rPr>
              <a:t>змагань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навчальна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програма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українського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рукопашу</a:t>
            </a:r>
            <a:r>
              <a:rPr lang="ru-RU" sz="2000" b="1" dirty="0">
                <a:solidFill>
                  <a:srgbClr val="002060"/>
                </a:solidFill>
              </a:rPr>
              <a:t> «Спас» для </a:t>
            </a:r>
            <a:r>
              <a:rPr lang="ru-RU" sz="2000" b="1" dirty="0" err="1">
                <a:solidFill>
                  <a:srgbClr val="002060"/>
                </a:solidFill>
              </a:rPr>
              <a:t>дитячо-юнацьких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спортивних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шкіл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була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затверджена</a:t>
            </a:r>
            <a:r>
              <a:rPr lang="ru-RU" sz="2000" b="1" dirty="0">
                <a:solidFill>
                  <a:srgbClr val="002060"/>
                </a:solidFill>
              </a:rPr>
              <a:t> Державною службою </a:t>
            </a:r>
            <a:r>
              <a:rPr lang="ru-RU" sz="2000" b="1" dirty="0" err="1">
                <a:solidFill>
                  <a:srgbClr val="002060"/>
                </a:solidFill>
              </a:rPr>
              <a:t>молоді</a:t>
            </a:r>
            <a:r>
              <a:rPr lang="ru-RU" sz="2000" b="1" dirty="0">
                <a:solidFill>
                  <a:srgbClr val="002060"/>
                </a:solidFill>
              </a:rPr>
              <a:t> та спорту </a:t>
            </a:r>
            <a:r>
              <a:rPr lang="ru-RU" sz="2000" b="1" dirty="0" err="1">
                <a:solidFill>
                  <a:srgbClr val="002060"/>
                </a:solidFill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</a:rPr>
              <a:t> у 2012 </a:t>
            </a:r>
            <a:r>
              <a:rPr lang="ru-RU" sz="2000" b="1" dirty="0" err="1">
                <a:solidFill>
                  <a:srgbClr val="002060"/>
                </a:solidFill>
              </a:rPr>
              <a:t>році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0" y="305068"/>
            <a:ext cx="1905000" cy="285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3429000"/>
            <a:ext cx="2175163" cy="296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145" y="335845"/>
            <a:ext cx="6400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200" b="1" dirty="0" err="1">
                <a:solidFill>
                  <a:srgbClr val="FFFF00"/>
                </a:solidFill>
              </a:rPr>
              <a:t>Крім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українського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рукопашу</a:t>
            </a:r>
            <a:r>
              <a:rPr lang="ru-RU" sz="2200" b="1" dirty="0">
                <a:solidFill>
                  <a:srgbClr val="FFFF00"/>
                </a:solidFill>
              </a:rPr>
              <a:t> «Спас» </a:t>
            </a:r>
            <a:r>
              <a:rPr lang="ru-RU" sz="2200" b="1" dirty="0" err="1">
                <a:solidFill>
                  <a:srgbClr val="FFFF00"/>
                </a:solidFill>
              </a:rPr>
              <a:t>федерація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розвиває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боротьбу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навхрест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боротьбу</a:t>
            </a:r>
            <a:r>
              <a:rPr lang="ru-RU" sz="2200" b="1" dirty="0">
                <a:solidFill>
                  <a:srgbClr val="FFFF00"/>
                </a:solidFill>
              </a:rPr>
              <a:t> на поясах, </a:t>
            </a:r>
            <a:r>
              <a:rPr lang="ru-RU" sz="2200" b="1" dirty="0" err="1">
                <a:solidFill>
                  <a:srgbClr val="FFFF00"/>
                </a:solidFill>
              </a:rPr>
              <a:t>боротьбу</a:t>
            </a:r>
            <a:r>
              <a:rPr lang="ru-RU" sz="2200" b="1" dirty="0">
                <a:solidFill>
                  <a:srgbClr val="FFFF00"/>
                </a:solidFill>
              </a:rPr>
              <a:t> для </a:t>
            </a:r>
            <a:r>
              <a:rPr lang="ru-RU" sz="2200" b="1" dirty="0" err="1">
                <a:solidFill>
                  <a:srgbClr val="FFFF00"/>
                </a:solidFill>
              </a:rPr>
              <a:t>найменших</a:t>
            </a:r>
            <a:r>
              <a:rPr lang="ru-RU" sz="2200" b="1" dirty="0">
                <a:solidFill>
                  <a:srgbClr val="FFFF00"/>
                </a:solidFill>
              </a:rPr>
              <a:t> «</a:t>
            </a:r>
            <a:r>
              <a:rPr lang="ru-RU" sz="2200" b="1" dirty="0" err="1">
                <a:solidFill>
                  <a:srgbClr val="FFFF00"/>
                </a:solidFill>
              </a:rPr>
              <a:t>Котигорошко</a:t>
            </a:r>
            <a:r>
              <a:rPr lang="ru-RU" sz="2200" b="1" dirty="0">
                <a:solidFill>
                  <a:srgbClr val="FFFF00"/>
                </a:solidFill>
              </a:rPr>
              <a:t>» (</a:t>
            </a:r>
            <a:r>
              <a:rPr lang="ru-RU" sz="2200" b="1" dirty="0" err="1">
                <a:solidFill>
                  <a:srgbClr val="FFFF00"/>
                </a:solidFill>
              </a:rPr>
              <a:t>первісна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назва</a:t>
            </a:r>
            <a:r>
              <a:rPr lang="ru-RU" sz="2200" b="1" dirty="0">
                <a:solidFill>
                  <a:srgbClr val="FFFF00"/>
                </a:solidFill>
              </a:rPr>
              <a:t> «</a:t>
            </a:r>
            <a:r>
              <a:rPr lang="ru-RU" sz="2200" b="1" dirty="0" err="1">
                <a:solidFill>
                  <a:srgbClr val="FFFF00"/>
                </a:solidFill>
              </a:rPr>
              <a:t>штовхач</a:t>
            </a:r>
            <a:r>
              <a:rPr lang="ru-RU" sz="2200" b="1" dirty="0">
                <a:solidFill>
                  <a:srgbClr val="FFFF00"/>
                </a:solidFill>
              </a:rPr>
              <a:t>» </a:t>
            </a:r>
            <a:r>
              <a:rPr lang="ru-RU" sz="2200" b="1" dirty="0" err="1">
                <a:solidFill>
                  <a:srgbClr val="FFFF00"/>
                </a:solidFill>
              </a:rPr>
              <a:t>замінена</a:t>
            </a:r>
            <a:r>
              <a:rPr lang="ru-RU" sz="2200" b="1" dirty="0">
                <a:solidFill>
                  <a:srgbClr val="FFFF00"/>
                </a:solidFill>
              </a:rPr>
              <a:t> через </a:t>
            </a:r>
            <a:r>
              <a:rPr lang="ru-RU" sz="2200" b="1" dirty="0" err="1">
                <a:solidFill>
                  <a:srgbClr val="FFFF00"/>
                </a:solidFill>
              </a:rPr>
              <a:t>велику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кількість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штовхачів</a:t>
            </a:r>
            <a:r>
              <a:rPr lang="ru-RU" sz="2200" b="1" dirty="0">
                <a:solidFill>
                  <a:srgbClr val="FFFF00"/>
                </a:solidFill>
              </a:rPr>
              <a:t> у </a:t>
            </a:r>
            <a:r>
              <a:rPr lang="ru-RU" sz="2200" b="1" dirty="0" err="1">
                <a:solidFill>
                  <a:srgbClr val="FFFF00"/>
                </a:solidFill>
              </a:rPr>
              <a:t>системі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підготовки</a:t>
            </a:r>
            <a:r>
              <a:rPr lang="ru-RU" sz="2200" b="1" dirty="0">
                <a:solidFill>
                  <a:srgbClr val="FFFF00"/>
                </a:solidFill>
              </a:rPr>
              <a:t>), </a:t>
            </a:r>
            <a:r>
              <a:rPr lang="ru-RU" sz="2200" b="1" dirty="0" err="1">
                <a:solidFill>
                  <a:srgbClr val="FFFF00"/>
                </a:solidFill>
              </a:rPr>
              <a:t>бої</a:t>
            </a:r>
            <a:r>
              <a:rPr lang="ru-RU" sz="2200" b="1" dirty="0">
                <a:solidFill>
                  <a:srgbClr val="FFFF00"/>
                </a:solidFill>
              </a:rPr>
              <a:t> «лава-на-лаву», </a:t>
            </a:r>
            <a:r>
              <a:rPr lang="ru-RU" sz="2200" b="1" dirty="0" err="1">
                <a:solidFill>
                  <a:srgbClr val="FFFF00"/>
                </a:solidFill>
              </a:rPr>
              <a:t>козацьке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багатоборство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шабельний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бій</a:t>
            </a:r>
            <a:r>
              <a:rPr lang="ru-RU" sz="2200" b="1" dirty="0">
                <a:solidFill>
                  <a:srgbClr val="FFFF00"/>
                </a:solidFill>
              </a:rPr>
              <a:t> та </a:t>
            </a:r>
            <a:r>
              <a:rPr lang="ru-RU" sz="2200" b="1" dirty="0" err="1">
                <a:solidFill>
                  <a:srgbClr val="FFFF00"/>
                </a:solidFill>
              </a:rPr>
              <a:t>бій</a:t>
            </a:r>
            <a:r>
              <a:rPr lang="ru-RU" sz="2200" b="1" dirty="0">
                <a:solidFill>
                  <a:srgbClr val="FFFF00"/>
                </a:solidFill>
              </a:rPr>
              <a:t> на </a:t>
            </a:r>
            <a:r>
              <a:rPr lang="ru-RU" sz="2200" b="1" dirty="0" err="1">
                <a:solidFill>
                  <a:srgbClr val="FFFF00"/>
                </a:solidFill>
              </a:rPr>
              <a:t>списах</a:t>
            </a:r>
            <a:r>
              <a:rPr lang="ru-RU" sz="2200" b="1" dirty="0">
                <a:solidFill>
                  <a:srgbClr val="FFFF00"/>
                </a:solidFill>
              </a:rPr>
              <a:t>. </a:t>
            </a:r>
            <a:r>
              <a:rPr lang="ru-RU" sz="2200" b="1" dirty="0" err="1">
                <a:solidFill>
                  <a:srgbClr val="FFFF00"/>
                </a:solidFill>
              </a:rPr>
              <a:t>Окремими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напрямками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вивчаються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власне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бойове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мистецтво</a:t>
            </a:r>
            <a:r>
              <a:rPr lang="ru-RU" sz="2200" b="1" dirty="0">
                <a:solidFill>
                  <a:srgbClr val="FFFF00"/>
                </a:solidFill>
              </a:rPr>
              <a:t> «Спас» та </a:t>
            </a:r>
            <a:r>
              <a:rPr lang="ru-RU" sz="2200" b="1" dirty="0" err="1">
                <a:solidFill>
                  <a:srgbClr val="FFFF00"/>
                </a:solidFill>
              </a:rPr>
              <a:t>військовий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напрямок</a:t>
            </a:r>
            <a:r>
              <a:rPr lang="ru-RU" sz="2200" b="1" dirty="0" smtClean="0">
                <a:solidFill>
                  <a:srgbClr val="FFFF00"/>
                </a:solidFill>
              </a:rPr>
              <a:t>.</a:t>
            </a:r>
            <a:endParaRPr lang="ru-RU" sz="2200" b="1" dirty="0">
              <a:solidFill>
                <a:srgbClr val="FFFF00"/>
              </a:solidFill>
            </a:endParaRPr>
          </a:p>
          <a:p>
            <a:pPr indent="432000" algn="just"/>
            <a:r>
              <a:rPr lang="ru-RU" sz="2200" b="1" dirty="0" err="1">
                <a:solidFill>
                  <a:srgbClr val="FFFF00"/>
                </a:solidFill>
              </a:rPr>
              <a:t>Починаючи</a:t>
            </a:r>
            <a:r>
              <a:rPr lang="ru-RU" sz="2200" b="1" dirty="0">
                <a:solidFill>
                  <a:srgbClr val="FFFF00"/>
                </a:solidFill>
              </a:rPr>
              <a:t> з 2016 року, </a:t>
            </a:r>
            <a:r>
              <a:rPr lang="ru-RU" sz="2200" b="1" dirty="0" err="1">
                <a:solidFill>
                  <a:srgbClr val="FFFF00"/>
                </a:solidFill>
              </a:rPr>
              <a:t>Всеукраїнська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федерація</a:t>
            </a:r>
            <a:r>
              <a:rPr lang="ru-RU" sz="2200" b="1" dirty="0">
                <a:solidFill>
                  <a:srgbClr val="FFFF00"/>
                </a:solidFill>
              </a:rPr>
              <a:t> «Спас» </a:t>
            </a:r>
            <a:r>
              <a:rPr lang="ru-RU" sz="2200" b="1" dirty="0" err="1">
                <a:solidFill>
                  <a:srgbClr val="FFFF00"/>
                </a:solidFill>
              </a:rPr>
              <a:t>активізувала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діяльність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щодо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визначення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термінів</a:t>
            </a:r>
            <a:r>
              <a:rPr lang="ru-RU" sz="2200" b="1" dirty="0">
                <a:solidFill>
                  <a:srgbClr val="FFFF00"/>
                </a:solidFill>
              </a:rPr>
              <a:t> «</a:t>
            </a:r>
            <a:r>
              <a:rPr lang="ru-RU" sz="2200" b="1" dirty="0" err="1">
                <a:solidFill>
                  <a:srgbClr val="FFFF00"/>
                </a:solidFill>
              </a:rPr>
              <a:t>національні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види</a:t>
            </a:r>
            <a:r>
              <a:rPr lang="ru-RU" sz="2200" b="1" dirty="0">
                <a:solidFill>
                  <a:srgbClr val="FFFF00"/>
                </a:solidFill>
              </a:rPr>
              <a:t> спорту», «</a:t>
            </a:r>
            <a:r>
              <a:rPr lang="ru-RU" sz="2200" b="1" dirty="0" err="1">
                <a:solidFill>
                  <a:srgbClr val="FFFF00"/>
                </a:solidFill>
              </a:rPr>
              <a:t>національні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бойові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мистецтва</a:t>
            </a:r>
            <a:r>
              <a:rPr lang="ru-RU" sz="2200" b="1" dirty="0">
                <a:solidFill>
                  <a:srgbClr val="FFFF00"/>
                </a:solidFill>
              </a:rPr>
              <a:t>», </a:t>
            </a:r>
            <a:r>
              <a:rPr lang="ru-RU" sz="2200" b="1" dirty="0" err="1">
                <a:solidFill>
                  <a:srgbClr val="FFFF00"/>
                </a:solidFill>
              </a:rPr>
              <a:t>внесення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їх</a:t>
            </a:r>
            <a:r>
              <a:rPr lang="ru-RU" sz="2200" b="1" dirty="0">
                <a:solidFill>
                  <a:srgbClr val="FFFF00"/>
                </a:solidFill>
              </a:rPr>
              <a:t> у </a:t>
            </a:r>
            <a:r>
              <a:rPr lang="ru-RU" sz="2200" b="1" dirty="0" err="1">
                <a:solidFill>
                  <a:srgbClr val="FFFF00"/>
                </a:solidFill>
              </a:rPr>
              <a:t>законодавство</a:t>
            </a:r>
            <a:r>
              <a:rPr lang="ru-RU" sz="2200" b="1" dirty="0">
                <a:solidFill>
                  <a:srgbClr val="FFFF00"/>
                </a:solidFill>
              </a:rPr>
              <a:t> та </a:t>
            </a:r>
            <a:r>
              <a:rPr lang="ru-RU" sz="2200" b="1" dirty="0" err="1">
                <a:solidFill>
                  <a:srgbClr val="FFFF00"/>
                </a:solidFill>
              </a:rPr>
              <a:t>надання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їм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окремого</a:t>
            </a:r>
            <a:r>
              <a:rPr lang="ru-RU" sz="2200" b="1" dirty="0">
                <a:solidFill>
                  <a:srgbClr val="FFFF00"/>
                </a:solidFill>
              </a:rPr>
              <a:t> статусу</a:t>
            </a:r>
            <a:r>
              <a:rPr lang="ru-RU" sz="2200" b="1" dirty="0" smtClean="0">
                <a:solidFill>
                  <a:srgbClr val="FFFF00"/>
                </a:solidFill>
              </a:rPr>
              <a:t>.</a:t>
            </a:r>
            <a:endParaRPr lang="ru-RU" sz="2200" b="1" dirty="0">
              <a:solidFill>
                <a:srgbClr val="FFFF00"/>
              </a:solidFill>
            </a:endParaRPr>
          </a:p>
          <a:p>
            <a:pPr indent="432000" algn="just"/>
            <a:r>
              <a:rPr lang="ru-RU" sz="2200" b="1" dirty="0">
                <a:solidFill>
                  <a:srgbClr val="002060"/>
                </a:solidFill>
              </a:rPr>
              <a:t>25 </a:t>
            </a:r>
            <a:r>
              <a:rPr lang="ru-RU" sz="2200" b="1" dirty="0" err="1">
                <a:solidFill>
                  <a:srgbClr val="002060"/>
                </a:solidFill>
              </a:rPr>
              <a:t>травня</a:t>
            </a:r>
            <a:r>
              <a:rPr lang="ru-RU" sz="2200" b="1" dirty="0">
                <a:solidFill>
                  <a:srgbClr val="002060"/>
                </a:solidFill>
              </a:rPr>
              <a:t> 2017 року </a:t>
            </a:r>
            <a:r>
              <a:rPr lang="ru-RU" sz="2200" b="1" dirty="0" err="1">
                <a:solidFill>
                  <a:srgbClr val="002060"/>
                </a:solidFill>
              </a:rPr>
              <a:t>Верховна</a:t>
            </a:r>
            <a:r>
              <a:rPr lang="ru-RU" sz="2200" b="1" dirty="0">
                <a:solidFill>
                  <a:srgbClr val="002060"/>
                </a:solidFill>
              </a:rPr>
              <a:t> Рада </a:t>
            </a:r>
            <a:r>
              <a:rPr lang="ru-RU" sz="2200" b="1" dirty="0" err="1">
                <a:solidFill>
                  <a:srgbClr val="002060"/>
                </a:solidFill>
              </a:rPr>
              <a:t>України</a:t>
            </a:r>
            <a:r>
              <a:rPr lang="ru-RU" sz="2200" b="1" dirty="0">
                <a:solidFill>
                  <a:srgbClr val="002060"/>
                </a:solidFill>
              </a:rPr>
              <a:t> узаконила </a:t>
            </a:r>
            <a:r>
              <a:rPr lang="ru-RU" sz="2200" b="1" dirty="0" err="1">
                <a:solidFill>
                  <a:srgbClr val="002060"/>
                </a:solidFill>
              </a:rPr>
              <a:t>бойовий</a:t>
            </a:r>
            <a:r>
              <a:rPr lang="ru-RU" sz="2200" b="1" dirty="0">
                <a:solidFill>
                  <a:srgbClr val="002060"/>
                </a:solidFill>
              </a:rPr>
              <a:t> гопак, </a:t>
            </a:r>
            <a:r>
              <a:rPr lang="ru-RU" sz="2200" b="1" dirty="0" err="1">
                <a:solidFill>
                  <a:srgbClr val="002060"/>
                </a:solidFill>
              </a:rPr>
              <a:t>хортинг</a:t>
            </a:r>
            <a:r>
              <a:rPr lang="ru-RU" sz="2200" b="1" dirty="0">
                <a:solidFill>
                  <a:srgbClr val="002060"/>
                </a:solidFill>
              </a:rPr>
              <a:t>, </a:t>
            </a:r>
            <a:r>
              <a:rPr lang="ru-RU" sz="2200" b="1" dirty="0" err="1">
                <a:solidFill>
                  <a:srgbClr val="002060"/>
                </a:solidFill>
              </a:rPr>
              <a:t>український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рукопашний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бій</a:t>
            </a:r>
            <a:r>
              <a:rPr lang="ru-RU" sz="2200" b="1" dirty="0">
                <a:solidFill>
                  <a:srgbClr val="002060"/>
                </a:solidFill>
              </a:rPr>
              <a:t> «Спас», </a:t>
            </a:r>
            <a:r>
              <a:rPr lang="ru-RU" sz="2200" b="1" dirty="0" err="1">
                <a:solidFill>
                  <a:srgbClr val="002060"/>
                </a:solidFill>
              </a:rPr>
              <a:t>українську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боротьбу</a:t>
            </a:r>
            <a:r>
              <a:rPr lang="ru-RU" sz="2200" b="1" dirty="0">
                <a:solidFill>
                  <a:srgbClr val="002060"/>
                </a:solidFill>
              </a:rPr>
              <a:t> на поясах.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11" y="123723"/>
            <a:ext cx="3477491" cy="2305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11" y="2428803"/>
            <a:ext cx="3477491" cy="2329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11" y="4758722"/>
            <a:ext cx="3477492" cy="19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1" y="445899"/>
            <a:ext cx="1068185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Світоглядна</a:t>
            </a: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основа Спасу </a:t>
            </a:r>
            <a:r>
              <a:rPr lang="ru-RU" sz="2200" b="1" dirty="0" err="1">
                <a:solidFill>
                  <a:srgbClr val="FFFF00"/>
                </a:solidFill>
              </a:rPr>
              <a:t>ґрунтується</a:t>
            </a:r>
            <a:r>
              <a:rPr lang="ru-RU" sz="2200" b="1" dirty="0">
                <a:solidFill>
                  <a:srgbClr val="FFFF00"/>
                </a:solidFill>
              </a:rPr>
              <a:t> на </a:t>
            </a:r>
            <a:r>
              <a:rPr lang="ru-RU" sz="2200" b="1" dirty="0" err="1">
                <a:solidFill>
                  <a:srgbClr val="FFFF00"/>
                </a:solidFill>
              </a:rPr>
              <a:t>козацьких</a:t>
            </a:r>
            <a:r>
              <a:rPr lang="ru-RU" sz="2200" b="1" dirty="0">
                <a:solidFill>
                  <a:srgbClr val="FFFF00"/>
                </a:solidFill>
              </a:rPr>
              <a:t> законах — </a:t>
            </a:r>
            <a:r>
              <a:rPr lang="ru-RU" sz="2200" b="1" dirty="0" err="1">
                <a:solidFill>
                  <a:srgbClr val="FFFF00"/>
                </a:solidFill>
              </a:rPr>
              <a:t>карбах</a:t>
            </a:r>
            <a:r>
              <a:rPr lang="ru-RU" sz="2200" b="1" dirty="0">
                <a:solidFill>
                  <a:srgbClr val="FFFF00"/>
                </a:solidFill>
              </a:rPr>
              <a:t> та </a:t>
            </a:r>
            <a:r>
              <a:rPr lang="ru-RU" sz="2200" b="1" dirty="0" err="1">
                <a:solidFill>
                  <a:srgbClr val="FFFF00"/>
                </a:solidFill>
              </a:rPr>
              <a:t>козацьких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переказах</a:t>
            </a:r>
            <a:r>
              <a:rPr lang="ru-RU" sz="2200" b="1" dirty="0">
                <a:solidFill>
                  <a:srgbClr val="FFFF00"/>
                </a:solidFill>
              </a:rPr>
              <a:t>. </a:t>
            </a:r>
            <a:r>
              <a:rPr lang="ru-RU" sz="2200" b="1" dirty="0" err="1">
                <a:solidFill>
                  <a:srgbClr val="FFFF00"/>
                </a:solidFill>
              </a:rPr>
              <a:t>Вважається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що</a:t>
            </a:r>
            <a:r>
              <a:rPr lang="ru-RU" sz="2200" b="1" dirty="0">
                <a:solidFill>
                  <a:srgbClr val="FFFF00"/>
                </a:solidFill>
              </a:rPr>
              <a:t> до </a:t>
            </a:r>
            <a:r>
              <a:rPr lang="ru-RU" sz="2200" b="1" dirty="0" err="1">
                <a:solidFill>
                  <a:srgbClr val="FFFF00"/>
                </a:solidFill>
              </a:rPr>
              <a:t>нашого</a:t>
            </a:r>
            <a:r>
              <a:rPr lang="ru-RU" sz="2200" b="1" dirty="0">
                <a:solidFill>
                  <a:srgbClr val="FFFF00"/>
                </a:solidFill>
              </a:rPr>
              <a:t> часу </a:t>
            </a:r>
            <a:r>
              <a:rPr lang="ru-RU" sz="2200" b="1" dirty="0" err="1">
                <a:solidFill>
                  <a:srgbClr val="FFFF00"/>
                </a:solidFill>
              </a:rPr>
              <a:t>дійшло</a:t>
            </a:r>
            <a:r>
              <a:rPr lang="ru-RU" sz="2200" b="1" dirty="0">
                <a:solidFill>
                  <a:srgbClr val="FFFF00"/>
                </a:solidFill>
              </a:rPr>
              <a:t> 40 </a:t>
            </a:r>
            <a:r>
              <a:rPr lang="ru-RU" sz="2200" b="1" dirty="0" err="1">
                <a:solidFill>
                  <a:srgbClr val="FFFF00"/>
                </a:solidFill>
              </a:rPr>
              <a:t>карбів</a:t>
            </a:r>
            <a:r>
              <a:rPr lang="ru-RU" sz="2200" b="1" dirty="0">
                <a:solidFill>
                  <a:srgbClr val="FFFF00"/>
                </a:solidFill>
              </a:rPr>
              <a:t> та 2 </a:t>
            </a:r>
            <a:r>
              <a:rPr lang="ru-RU" sz="2200" b="1" dirty="0" err="1">
                <a:solidFill>
                  <a:srgbClr val="FFFF00"/>
                </a:solidFill>
              </a:rPr>
              <a:t>перекази</a:t>
            </a:r>
            <a:r>
              <a:rPr lang="ru-RU" sz="2200" b="1" dirty="0">
                <a:solidFill>
                  <a:srgbClr val="FFFF00"/>
                </a:solidFill>
              </a:rPr>
              <a:t> (</a:t>
            </a:r>
            <a:r>
              <a:rPr lang="ru-RU" sz="2200" b="1" dirty="0" err="1">
                <a:solidFill>
                  <a:srgbClr val="FFFF00"/>
                </a:solidFill>
              </a:rPr>
              <a:t>Скупський</a:t>
            </a:r>
            <a:r>
              <a:rPr lang="ru-RU" sz="2200" b="1" dirty="0">
                <a:solidFill>
                  <a:srgbClr val="FFFF00"/>
                </a:solidFill>
              </a:rPr>
              <a:t> та </a:t>
            </a:r>
            <a:r>
              <a:rPr lang="ru-RU" sz="2200" b="1" dirty="0" err="1">
                <a:solidFill>
                  <a:srgbClr val="FFFF00"/>
                </a:solidFill>
              </a:rPr>
              <a:t>Супойський</a:t>
            </a:r>
            <a:r>
              <a:rPr lang="ru-RU" sz="2200" b="1" dirty="0">
                <a:solidFill>
                  <a:srgbClr val="FFFF00"/>
                </a:solidFill>
              </a:rPr>
              <a:t>). </a:t>
            </a:r>
            <a:r>
              <a:rPr lang="ru-RU" sz="2200" b="1" dirty="0" err="1">
                <a:solidFill>
                  <a:srgbClr val="FFFF00"/>
                </a:solidFill>
              </a:rPr>
              <a:t>Серед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карбів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головним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вважається</a:t>
            </a:r>
            <a:r>
              <a:rPr lang="ru-RU" sz="2200" b="1" dirty="0">
                <a:solidFill>
                  <a:srgbClr val="FFFF00"/>
                </a:solidFill>
              </a:rPr>
              <a:t> Слово </a:t>
            </a:r>
            <a:r>
              <a:rPr lang="ru-RU" sz="2200" b="1" dirty="0" err="1" smtClean="0">
                <a:solidFill>
                  <a:srgbClr val="FFFF00"/>
                </a:solidFill>
              </a:rPr>
              <a:t>Стосове</a:t>
            </a:r>
            <a:r>
              <a:rPr lang="ru-RU" sz="2200" b="1" dirty="0" smtClean="0">
                <a:solidFill>
                  <a:srgbClr val="FFFF00"/>
                </a:solidFill>
              </a:rPr>
              <a:t>.</a:t>
            </a:r>
          </a:p>
          <a:p>
            <a:pPr indent="432000" algn="just"/>
            <a:r>
              <a:rPr lang="ru-RU" sz="2200" b="1" dirty="0" err="1">
                <a:solidFill>
                  <a:srgbClr val="FFFF00"/>
                </a:solidFill>
              </a:rPr>
              <a:t>Існують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повір’я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що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карб</a:t>
            </a:r>
            <a:r>
              <a:rPr lang="ru-RU" sz="2200" b="1" dirty="0">
                <a:solidFill>
                  <a:srgbClr val="FFFF00"/>
                </a:solidFill>
              </a:rPr>
              <a:t> – </a:t>
            </a:r>
            <a:r>
              <a:rPr lang="ru-RU" sz="2200" b="1" dirty="0" err="1">
                <a:solidFill>
                  <a:srgbClr val="FFFF00"/>
                </a:solidFill>
              </a:rPr>
              <a:t>це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зачарований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вислів</a:t>
            </a:r>
            <a:r>
              <a:rPr lang="ru-RU" sz="2200" b="1" dirty="0">
                <a:solidFill>
                  <a:srgbClr val="FFFF00"/>
                </a:solidFill>
              </a:rPr>
              <a:t>. </a:t>
            </a:r>
            <a:r>
              <a:rPr lang="ru-RU" sz="2200" b="1" dirty="0" err="1">
                <a:solidFill>
                  <a:srgbClr val="FFFF00"/>
                </a:solidFill>
              </a:rPr>
              <a:t>Завдяки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деяким</a:t>
            </a:r>
            <a:r>
              <a:rPr lang="ru-RU" sz="2200" b="1" dirty="0">
                <a:solidFill>
                  <a:srgbClr val="FFFF00"/>
                </a:solidFill>
              </a:rPr>
              <a:t> словам-</a:t>
            </a:r>
            <a:r>
              <a:rPr lang="ru-RU" sz="2200" b="1" dirty="0" err="1">
                <a:solidFill>
                  <a:srgbClr val="FFFF00"/>
                </a:solidFill>
              </a:rPr>
              <a:t>карбам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можна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було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зачарувати</a:t>
            </a:r>
            <a:r>
              <a:rPr lang="ru-RU" sz="2200" b="1" dirty="0">
                <a:solidFill>
                  <a:srgbClr val="FFFF00"/>
                </a:solidFill>
              </a:rPr>
              <a:t> ворога, </a:t>
            </a:r>
            <a:r>
              <a:rPr lang="ru-RU" sz="2200" b="1" dirty="0" err="1">
                <a:solidFill>
                  <a:srgbClr val="FFFF00"/>
                </a:solidFill>
              </a:rPr>
              <a:t>вилікувати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людину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змінити</a:t>
            </a:r>
            <a:r>
              <a:rPr lang="ru-RU" sz="2200" b="1" dirty="0">
                <a:solidFill>
                  <a:srgbClr val="FFFF00"/>
                </a:solidFill>
              </a:rPr>
              <a:t> погоду: </a:t>
            </a:r>
            <a:r>
              <a:rPr lang="ru-RU" sz="2200" b="1" dirty="0" err="1">
                <a:solidFill>
                  <a:srgbClr val="FFFF00"/>
                </a:solidFill>
              </a:rPr>
              <a:t>викликати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зливу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вітер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чи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інші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природні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 smtClean="0">
                <a:solidFill>
                  <a:srgbClr val="FFFF00"/>
                </a:solidFill>
              </a:rPr>
              <a:t>явища</a:t>
            </a:r>
            <a:r>
              <a:rPr lang="ru-RU" sz="2200" b="1" dirty="0" smtClean="0">
                <a:solidFill>
                  <a:srgbClr val="FFFF00"/>
                </a:solidFill>
              </a:rPr>
              <a:t>, набути </a:t>
            </a:r>
            <a:r>
              <a:rPr lang="ru-RU" sz="2200" b="1" dirty="0" err="1">
                <a:solidFill>
                  <a:srgbClr val="FFFF00"/>
                </a:solidFill>
              </a:rPr>
              <a:t>величезної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фізичної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сили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перетворити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людину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або</a:t>
            </a:r>
            <a:r>
              <a:rPr lang="ru-RU" sz="2200" b="1" dirty="0">
                <a:solidFill>
                  <a:srgbClr val="FFFF00"/>
                </a:solidFill>
              </a:rPr>
              <a:t> самого себе на хорта </a:t>
            </a:r>
            <a:r>
              <a:rPr lang="ru-RU" sz="2200" b="1" dirty="0" err="1">
                <a:solidFill>
                  <a:srgbClr val="FFFF00"/>
                </a:solidFill>
              </a:rPr>
              <a:t>чи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вовка</a:t>
            </a:r>
            <a:r>
              <a:rPr lang="ru-RU" sz="2200" b="1" dirty="0">
                <a:solidFill>
                  <a:srgbClr val="FFFF00"/>
                </a:solidFill>
              </a:rPr>
              <a:t>, сокола </a:t>
            </a:r>
            <a:r>
              <a:rPr lang="ru-RU" sz="2200" b="1" dirty="0" err="1">
                <a:solidFill>
                  <a:srgbClr val="FFFF00"/>
                </a:solidFill>
              </a:rPr>
              <a:t>чи</a:t>
            </a:r>
            <a:r>
              <a:rPr lang="ru-RU" sz="2200" b="1" dirty="0">
                <a:solidFill>
                  <a:srgbClr val="FFFF00"/>
                </a:solidFill>
              </a:rPr>
              <a:t> орла, </a:t>
            </a:r>
            <a:r>
              <a:rPr lang="ru-RU" sz="2200" b="1" dirty="0" err="1">
                <a:solidFill>
                  <a:srgbClr val="FFFF00"/>
                </a:solidFill>
              </a:rPr>
              <a:t>тобто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вийти</a:t>
            </a:r>
            <a:r>
              <a:rPr lang="ru-RU" sz="2200" b="1" dirty="0">
                <a:solidFill>
                  <a:srgbClr val="FFFF00"/>
                </a:solidFill>
              </a:rPr>
              <a:t> за </a:t>
            </a:r>
            <a:r>
              <a:rPr lang="ru-RU" sz="2200" b="1" dirty="0" err="1">
                <a:solidFill>
                  <a:srgbClr val="FFFF00"/>
                </a:solidFill>
              </a:rPr>
              <a:t>межі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загальноприйнятих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людських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можливостей</a:t>
            </a:r>
            <a:r>
              <a:rPr lang="ru-RU" sz="2200" b="1" dirty="0">
                <a:solidFill>
                  <a:srgbClr val="FFFF00"/>
                </a:solidFill>
              </a:rPr>
              <a:t>. </a:t>
            </a:r>
            <a:r>
              <a:rPr lang="ru-RU" sz="2200" b="1" dirty="0" err="1">
                <a:solidFill>
                  <a:srgbClr val="FFFF00"/>
                </a:solidFill>
              </a:rPr>
              <a:t>Недарма</a:t>
            </a:r>
            <a:r>
              <a:rPr lang="ru-RU" sz="2200" b="1" dirty="0">
                <a:solidFill>
                  <a:srgbClr val="FFFF00"/>
                </a:solidFill>
              </a:rPr>
              <a:t> в </a:t>
            </a:r>
            <a:r>
              <a:rPr lang="ru-RU" sz="2200" b="1" dirty="0" err="1">
                <a:solidFill>
                  <a:srgbClr val="FFFF00"/>
                </a:solidFill>
              </a:rPr>
              <a:t>багатьох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народних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казках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билинах</a:t>
            </a:r>
            <a:r>
              <a:rPr lang="ru-RU" sz="2200" b="1" dirty="0">
                <a:solidFill>
                  <a:srgbClr val="FFFF00"/>
                </a:solidFill>
              </a:rPr>
              <a:t>, </a:t>
            </a:r>
            <a:r>
              <a:rPr lang="ru-RU" sz="2200" b="1" dirty="0" err="1">
                <a:solidFill>
                  <a:srgbClr val="FFFF00"/>
                </a:solidFill>
              </a:rPr>
              <a:t>піснях</a:t>
            </a:r>
            <a:r>
              <a:rPr lang="ru-RU" sz="2200" b="1" dirty="0">
                <a:solidFill>
                  <a:srgbClr val="FFFF00"/>
                </a:solidFill>
              </a:rPr>
              <a:t> про </a:t>
            </a:r>
            <a:r>
              <a:rPr lang="ru-RU" sz="2200" b="1" dirty="0" err="1">
                <a:solidFill>
                  <a:srgbClr val="FFFF00"/>
                </a:solidFill>
              </a:rPr>
              <a:t>героїв-богатирів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говорять</a:t>
            </a:r>
            <a:r>
              <a:rPr lang="ru-RU" sz="2200" b="1" dirty="0">
                <a:solidFill>
                  <a:srgbClr val="FFFF00"/>
                </a:solidFill>
              </a:rPr>
              <a:t> «</a:t>
            </a:r>
            <a:r>
              <a:rPr lang="ru-RU" sz="2200" b="1" dirty="0" err="1" smtClean="0">
                <a:solidFill>
                  <a:srgbClr val="FFFF00"/>
                </a:solidFill>
              </a:rPr>
              <a:t>сизокрилий</a:t>
            </a:r>
            <a:r>
              <a:rPr lang="ru-RU" sz="2200" b="1" dirty="0" smtClean="0">
                <a:solidFill>
                  <a:srgbClr val="FFFF00"/>
                </a:solidFill>
              </a:rPr>
              <a:t> орел</a:t>
            </a:r>
            <a:r>
              <a:rPr lang="ru-RU" sz="2200" b="1" dirty="0">
                <a:solidFill>
                  <a:srgbClr val="FFFF00"/>
                </a:solidFill>
              </a:rPr>
              <a:t>», «</a:t>
            </a:r>
            <a:r>
              <a:rPr lang="ru-RU" sz="2200" b="1" dirty="0" err="1">
                <a:solidFill>
                  <a:srgbClr val="FFFF00"/>
                </a:solidFill>
              </a:rPr>
              <a:t>ясний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сокіл</a:t>
            </a:r>
            <a:r>
              <a:rPr lang="ru-RU" sz="2200" b="1" dirty="0">
                <a:solidFill>
                  <a:srgbClr val="FFFF00"/>
                </a:solidFill>
              </a:rPr>
              <a:t>» </a:t>
            </a:r>
            <a:r>
              <a:rPr lang="ru-RU" sz="2200" b="1" dirty="0" err="1">
                <a:solidFill>
                  <a:srgbClr val="FFFF00"/>
                </a:solidFill>
              </a:rPr>
              <a:t>чи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біг</a:t>
            </a:r>
            <a:r>
              <a:rPr lang="ru-RU" sz="2200" b="1" dirty="0">
                <a:solidFill>
                  <a:srgbClr val="FFFF00"/>
                </a:solidFill>
              </a:rPr>
              <a:t> «</a:t>
            </a:r>
            <a:r>
              <a:rPr lang="ru-RU" sz="2200" b="1" dirty="0" err="1">
                <a:solidFill>
                  <a:srgbClr val="FFFF00"/>
                </a:solidFill>
              </a:rPr>
              <a:t>хижим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r>
              <a:rPr lang="ru-RU" sz="2200" b="1" dirty="0" err="1">
                <a:solidFill>
                  <a:srgbClr val="FFFF00"/>
                </a:solidFill>
              </a:rPr>
              <a:t>вовком</a:t>
            </a:r>
            <a:r>
              <a:rPr lang="ru-RU" sz="2200" b="1" dirty="0">
                <a:solidFill>
                  <a:srgbClr val="FFFF00"/>
                </a:solidFill>
              </a:rPr>
              <a:t>» </a:t>
            </a:r>
            <a:r>
              <a:rPr lang="ru-RU" sz="2200" b="1" dirty="0" err="1">
                <a:solidFill>
                  <a:srgbClr val="FFFF00"/>
                </a:solidFill>
              </a:rPr>
              <a:t>або</a:t>
            </a:r>
            <a:r>
              <a:rPr lang="ru-RU" sz="2200" b="1" dirty="0">
                <a:solidFill>
                  <a:srgbClr val="FFFF00"/>
                </a:solidFill>
              </a:rPr>
              <a:t> «</a:t>
            </a:r>
            <a:r>
              <a:rPr lang="ru-RU" sz="2200" b="1" dirty="0" err="1">
                <a:solidFill>
                  <a:srgbClr val="FFFF00"/>
                </a:solidFill>
              </a:rPr>
              <a:t>стрімким</a:t>
            </a:r>
            <a:r>
              <a:rPr lang="ru-RU" sz="2200" b="1" dirty="0">
                <a:solidFill>
                  <a:srgbClr val="FFFF00"/>
                </a:solidFill>
              </a:rPr>
              <a:t> хортом».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6028" y="3954552"/>
            <a:ext cx="38845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err="1">
                <a:solidFill>
                  <a:srgbClr val="7030A0"/>
                </a:solidFill>
              </a:rPr>
              <a:t>К</a:t>
            </a:r>
            <a:r>
              <a:rPr lang="ru-RU" sz="2200" b="1" dirty="0" err="1" smtClean="0">
                <a:solidFill>
                  <a:srgbClr val="7030A0"/>
                </a:solidFill>
              </a:rPr>
              <a:t>арб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>
                <a:solidFill>
                  <a:srgbClr val="7030A0"/>
                </a:solidFill>
              </a:rPr>
              <a:t>– Слово-</a:t>
            </a:r>
            <a:r>
              <a:rPr lang="ru-RU" sz="2200" b="1" dirty="0" err="1">
                <a:solidFill>
                  <a:srgbClr val="7030A0"/>
                </a:solidFill>
              </a:rPr>
              <a:t>Заповіт</a:t>
            </a:r>
            <a:r>
              <a:rPr lang="ru-RU" sz="2200" b="1" dirty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Стосове</a:t>
            </a:r>
            <a:r>
              <a:rPr lang="ru-RU" sz="2200" b="1" dirty="0" smtClean="0">
                <a:solidFill>
                  <a:srgbClr val="7030A0"/>
                </a:solidFill>
              </a:rPr>
              <a:t>: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46359" y="4475674"/>
            <a:ext cx="67285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</a:rPr>
              <a:t>«Не </a:t>
            </a:r>
            <a:r>
              <a:rPr lang="ru-RU" sz="2200" b="1" i="1" dirty="0" err="1">
                <a:solidFill>
                  <a:srgbClr val="C00000"/>
                </a:solidFill>
              </a:rPr>
              <a:t>бийтеся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поміж</a:t>
            </a:r>
            <a:r>
              <a:rPr lang="ru-RU" sz="2200" b="1" i="1" dirty="0">
                <a:solidFill>
                  <a:srgbClr val="C00000"/>
                </a:solidFill>
              </a:rPr>
              <a:t> собою». «До тих </a:t>
            </a:r>
            <a:r>
              <a:rPr lang="ru-RU" sz="2200" b="1" i="1" dirty="0" err="1">
                <a:solidFill>
                  <a:srgbClr val="C00000"/>
                </a:solidFill>
              </a:rPr>
              <a:t>пір</a:t>
            </a:r>
            <a:r>
              <a:rPr lang="ru-RU" sz="2200" b="1" i="1" dirty="0">
                <a:solidFill>
                  <a:srgbClr val="C00000"/>
                </a:solidFill>
              </a:rPr>
              <a:t>, доки молодь з молоком </a:t>
            </a:r>
            <a:r>
              <a:rPr lang="ru-RU" sz="2200" b="1" i="1" dirty="0" err="1">
                <a:solidFill>
                  <a:srgbClr val="C00000"/>
                </a:solidFill>
              </a:rPr>
              <a:t>матері</a:t>
            </a:r>
            <a:r>
              <a:rPr lang="ru-RU" sz="2200" b="1" i="1" dirty="0">
                <a:solidFill>
                  <a:srgbClr val="C00000"/>
                </a:solidFill>
              </a:rPr>
              <a:t> та </a:t>
            </a:r>
            <a:r>
              <a:rPr lang="ru-RU" sz="2200" b="1" i="1" dirty="0" err="1">
                <a:solidFill>
                  <a:srgbClr val="C00000"/>
                </a:solidFill>
              </a:rPr>
              <a:t>від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старшини</a:t>
            </a:r>
            <a:r>
              <a:rPr lang="ru-RU" sz="2200" b="1" i="1" dirty="0">
                <a:solidFill>
                  <a:srgbClr val="C00000"/>
                </a:solidFill>
              </a:rPr>
              <a:t> буде </a:t>
            </a:r>
            <a:r>
              <a:rPr lang="ru-RU" sz="2200" b="1" i="1" dirty="0" err="1">
                <a:solidFill>
                  <a:srgbClr val="C00000"/>
                </a:solidFill>
              </a:rPr>
              <a:t>всотувати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несприйняття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зверхності</a:t>
            </a:r>
            <a:r>
              <a:rPr lang="ru-RU" sz="2200" b="1" i="1" dirty="0">
                <a:solidFill>
                  <a:srgbClr val="C00000"/>
                </a:solidFill>
              </a:rPr>
              <a:t> над собою і в </a:t>
            </a:r>
            <a:r>
              <a:rPr lang="ru-RU" sz="2200" b="1" i="1" dirty="0" err="1">
                <a:solidFill>
                  <a:srgbClr val="C00000"/>
                </a:solidFill>
              </a:rPr>
              <a:t>собі</a:t>
            </a:r>
            <a:r>
              <a:rPr lang="ru-RU" sz="2200" b="1" i="1" dirty="0">
                <a:solidFill>
                  <a:srgbClr val="C00000"/>
                </a:solidFill>
              </a:rPr>
              <a:t>, в Роду, до тих </a:t>
            </a:r>
            <a:r>
              <a:rPr lang="ru-RU" sz="2200" b="1" i="1" dirty="0" err="1">
                <a:solidFill>
                  <a:srgbClr val="C00000"/>
                </a:solidFill>
              </a:rPr>
              <a:t>пір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Рій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Родів</a:t>
            </a:r>
            <a:r>
              <a:rPr lang="ru-RU" sz="2200" b="1" i="1" dirty="0">
                <a:solidFill>
                  <a:srgbClr val="C00000"/>
                </a:solidFill>
              </a:rPr>
              <a:t> Скупи </a:t>
            </a:r>
            <a:r>
              <a:rPr lang="ru-RU" sz="2200" b="1" i="1" dirty="0" err="1">
                <a:solidFill>
                  <a:srgbClr val="C00000"/>
                </a:solidFill>
              </a:rPr>
              <a:t>Вкраїнської</a:t>
            </a:r>
            <a:r>
              <a:rPr lang="ru-RU" sz="2200" b="1" i="1" dirty="0">
                <a:solidFill>
                  <a:srgbClr val="C00000"/>
                </a:solidFill>
              </a:rPr>
              <a:t> буде в </a:t>
            </a:r>
            <a:r>
              <a:rPr lang="ru-RU" sz="2200" b="1" i="1" dirty="0" err="1">
                <a:solidFill>
                  <a:srgbClr val="C00000"/>
                </a:solidFill>
              </a:rPr>
              <a:t>змозі</a:t>
            </a:r>
            <a:r>
              <a:rPr lang="ru-RU" sz="2200" b="1" i="1" dirty="0">
                <a:solidFill>
                  <a:srgbClr val="C00000"/>
                </a:solidFill>
              </a:rPr>
              <a:t> мазкою </a:t>
            </a:r>
            <a:r>
              <a:rPr lang="ru-RU" sz="2200" b="1" i="1" dirty="0" err="1">
                <a:solidFill>
                  <a:srgbClr val="C00000"/>
                </a:solidFill>
              </a:rPr>
              <a:t>братчиковою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захистити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землі</a:t>
            </a:r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</a:rPr>
              <a:t>свої</a:t>
            </a:r>
            <a:r>
              <a:rPr lang="ru-RU" sz="2200" b="1" i="1" dirty="0">
                <a:solidFill>
                  <a:srgbClr val="C00000"/>
                </a:solidFill>
              </a:rPr>
              <a:t> на </a:t>
            </a:r>
            <a:r>
              <a:rPr lang="ru-RU" sz="2200" b="1" i="1" dirty="0" err="1">
                <a:solidFill>
                  <a:srgbClr val="C00000"/>
                </a:solidFill>
              </a:rPr>
              <a:t>користь</a:t>
            </a:r>
            <a:r>
              <a:rPr lang="ru-RU" sz="2200" b="1" i="1" dirty="0">
                <a:solidFill>
                  <a:srgbClr val="C00000"/>
                </a:solidFill>
              </a:rPr>
              <a:t> свою».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r="28651"/>
          <a:stretch/>
        </p:blipFill>
        <p:spPr>
          <a:xfrm>
            <a:off x="1870362" y="4385439"/>
            <a:ext cx="2019153" cy="23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2400" y="474345"/>
            <a:ext cx="77585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b="1" dirty="0" err="1" smtClean="0">
                <a:solidFill>
                  <a:srgbClr val="FFFF00"/>
                </a:solidFill>
              </a:rPr>
              <a:t>Особливістю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Спасу є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техніка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яка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називається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гойдок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». Вона є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рухливою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базою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цього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бойового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мистецтва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На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неї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накладається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вся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ударна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кидкова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техніка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Задачею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гойдка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є максимально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швидке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зближення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з супротивником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із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одночасним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уходом з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лінії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атаки та заходом супротивнику в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бік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чи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за спину.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Ключовим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виконанні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гойдка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є «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червона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пляма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» —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дистанція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початку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гойдка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Вона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вимірюється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довжиною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відчуттям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Червона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пляма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дистанція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з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якої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супротивник до мене не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дістане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а я до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нього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дотягнусь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Хтось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намагається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ототожнювати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гойдок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з маятником, але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так.</a:t>
            </a:r>
          </a:p>
          <a:p>
            <a:pPr indent="432000" algn="just"/>
            <a:r>
              <a:rPr lang="ru-RU" b="1" dirty="0" err="1" smtClean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Рухи</a:t>
            </a:r>
            <a:r>
              <a:rPr lang="ru-RU" b="1" dirty="0" smtClean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та </a:t>
            </a:r>
            <a:r>
              <a:rPr lang="ru-RU" b="1" dirty="0" err="1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удари</a:t>
            </a:r>
            <a:r>
              <a:rPr lang="ru-RU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 в </a:t>
            </a:r>
            <a:r>
              <a:rPr lang="ru-RU" b="1" dirty="0" err="1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Спасі</a:t>
            </a:r>
            <a:r>
              <a:rPr lang="ru-RU" b="1" dirty="0">
                <a:solidFill>
                  <a:srgbClr val="FFFF00"/>
                </a:solidFill>
              </a:rPr>
              <a:t> — «</a:t>
            </a:r>
            <a:r>
              <a:rPr lang="ru-RU" b="1" dirty="0" err="1">
                <a:solidFill>
                  <a:srgbClr val="FFFF00"/>
                </a:solidFill>
              </a:rPr>
              <a:t>робочі</a:t>
            </a:r>
            <a:r>
              <a:rPr lang="ru-RU" b="1" dirty="0">
                <a:solidFill>
                  <a:srgbClr val="FFFF00"/>
                </a:solidFill>
              </a:rPr>
              <a:t>», </a:t>
            </a:r>
            <a:r>
              <a:rPr lang="ru-RU" b="1" dirty="0" err="1">
                <a:solidFill>
                  <a:srgbClr val="FFFF00"/>
                </a:solidFill>
              </a:rPr>
              <a:t>тобто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такі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які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використовувалися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українцями</a:t>
            </a:r>
            <a:r>
              <a:rPr lang="ru-RU" b="1" dirty="0">
                <a:solidFill>
                  <a:srgbClr val="FFFF00"/>
                </a:solidFill>
              </a:rPr>
              <a:t> у </a:t>
            </a:r>
            <a:r>
              <a:rPr lang="ru-RU" b="1" dirty="0" err="1">
                <a:solidFill>
                  <a:srgbClr val="FFFF00"/>
                </a:solidFill>
              </a:rPr>
              <a:t>повсякденному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житті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  <a:r>
              <a:rPr lang="ru-RU" b="1" dirty="0" err="1">
                <a:solidFill>
                  <a:srgbClr val="FFFF00"/>
                </a:solidFill>
              </a:rPr>
              <a:t>Відповідно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назва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ударів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передає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їхній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зміст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- </a:t>
            </a:r>
            <a:r>
              <a:rPr lang="ru-RU" b="1" dirty="0">
                <a:solidFill>
                  <a:srgbClr val="FFFF00"/>
                </a:solidFill>
              </a:rPr>
              <a:t>«через», «</a:t>
            </a:r>
            <a:r>
              <a:rPr lang="ru-RU" b="1" dirty="0" err="1">
                <a:solidFill>
                  <a:srgbClr val="FFFF00"/>
                </a:solidFill>
              </a:rPr>
              <a:t>гуп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вихлист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вулик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вкляк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налигач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матня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клаксончик</a:t>
            </a:r>
            <a:r>
              <a:rPr lang="ru-RU" b="1" dirty="0">
                <a:solidFill>
                  <a:srgbClr val="FFFF00"/>
                </a:solidFill>
              </a:rPr>
              <a:t>» (</a:t>
            </a:r>
            <a:r>
              <a:rPr lang="ru-RU" b="1" dirty="0" err="1">
                <a:solidFill>
                  <a:srgbClr val="FFFF00"/>
                </a:solidFill>
              </a:rPr>
              <a:t>сучасна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назва</a:t>
            </a:r>
            <a:r>
              <a:rPr lang="ru-RU" b="1" dirty="0">
                <a:solidFill>
                  <a:srgbClr val="FFFF00"/>
                </a:solidFill>
              </a:rPr>
              <a:t> — </a:t>
            </a:r>
            <a:r>
              <a:rPr lang="ru-RU" b="1" dirty="0" err="1">
                <a:solidFill>
                  <a:srgbClr val="FFFF00"/>
                </a:solidFill>
              </a:rPr>
              <a:t>історична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втрачена</a:t>
            </a:r>
            <a:r>
              <a:rPr lang="ru-RU" b="1" dirty="0">
                <a:solidFill>
                  <a:srgbClr val="FFFF00"/>
                </a:solidFill>
              </a:rPr>
              <a:t>), «</a:t>
            </a:r>
            <a:r>
              <a:rPr lang="ru-RU" b="1" dirty="0" err="1">
                <a:solidFill>
                  <a:srgbClr val="FFFF00"/>
                </a:solidFill>
              </a:rPr>
              <a:t>поцілунок</a:t>
            </a:r>
            <a:r>
              <a:rPr lang="ru-RU" b="1" dirty="0">
                <a:solidFill>
                  <a:srgbClr val="FFFF00"/>
                </a:solidFill>
              </a:rPr>
              <a:t>», «</a:t>
            </a:r>
            <a:r>
              <a:rPr lang="ru-RU" b="1" dirty="0" err="1">
                <a:solidFill>
                  <a:srgbClr val="FFFF00"/>
                </a:solidFill>
              </a:rPr>
              <a:t>здриг</a:t>
            </a:r>
            <a:r>
              <a:rPr lang="ru-RU" b="1" dirty="0">
                <a:solidFill>
                  <a:srgbClr val="FFFF00"/>
                </a:solidFill>
              </a:rPr>
              <a:t>» і «</a:t>
            </a:r>
            <a:r>
              <a:rPr lang="ru-RU" b="1" dirty="0" err="1">
                <a:solidFill>
                  <a:srgbClr val="FFFF00"/>
                </a:solidFill>
              </a:rPr>
              <a:t>нишпорка</a:t>
            </a:r>
            <a:r>
              <a:rPr lang="ru-RU" b="1" dirty="0">
                <a:solidFill>
                  <a:srgbClr val="FFFF00"/>
                </a:solidFill>
              </a:rPr>
              <a:t>». </a:t>
            </a:r>
            <a:r>
              <a:rPr lang="ru-RU" b="1" dirty="0" err="1">
                <a:solidFill>
                  <a:srgbClr val="FFFF00"/>
                </a:solidFill>
              </a:rPr>
              <a:t>Існує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ще</a:t>
            </a:r>
            <a:r>
              <a:rPr lang="ru-RU" b="1" dirty="0">
                <a:solidFill>
                  <a:srgbClr val="FFFF00"/>
                </a:solidFill>
              </a:rPr>
              <a:t> «</a:t>
            </a:r>
            <a:r>
              <a:rPr lang="ru-RU" b="1" dirty="0" err="1">
                <a:solidFill>
                  <a:srgbClr val="FFFF00"/>
                </a:solidFill>
              </a:rPr>
              <a:t>хрещений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джмелик</a:t>
            </a:r>
            <a:r>
              <a:rPr lang="ru-RU" b="1" dirty="0">
                <a:solidFill>
                  <a:srgbClr val="FFFF00"/>
                </a:solidFill>
              </a:rPr>
              <a:t>» та «</a:t>
            </a:r>
            <a:r>
              <a:rPr lang="ru-RU" b="1" dirty="0" err="1">
                <a:solidFill>
                  <a:srgbClr val="FFFF00"/>
                </a:solidFill>
              </a:rPr>
              <a:t>стріла</a:t>
            </a:r>
            <a:r>
              <a:rPr lang="ru-RU" b="1" dirty="0">
                <a:solidFill>
                  <a:srgbClr val="FFFF00"/>
                </a:solidFill>
              </a:rPr>
              <a:t> монгола», але </a:t>
            </a:r>
            <a:r>
              <a:rPr lang="ru-RU" b="1" dirty="0" err="1">
                <a:solidFill>
                  <a:srgbClr val="FFFF00"/>
                </a:solidFill>
              </a:rPr>
              <a:t>ці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дві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назви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більше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позначають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удари</a:t>
            </a:r>
            <a:r>
              <a:rPr lang="ru-RU" b="1" dirty="0">
                <a:solidFill>
                  <a:srgbClr val="FFFF00"/>
                </a:solidFill>
              </a:rPr>
              <a:t> у </a:t>
            </a:r>
            <a:r>
              <a:rPr lang="ru-RU" b="1" dirty="0" err="1">
                <a:solidFill>
                  <a:srgbClr val="FFFF00"/>
                </a:solidFill>
              </a:rPr>
              <a:t>конкретні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місця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ніж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відрізняються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технікою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нанесення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  <a:p>
            <a:pPr indent="432000" algn="just"/>
            <a:r>
              <a:rPr lang="ru-RU" b="1" dirty="0" err="1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Навчання</a:t>
            </a: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 </a:t>
            </a:r>
            <a:r>
              <a:rPr lang="ru-RU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відбувається</a:t>
            </a:r>
            <a:r>
              <a:rPr lang="ru-RU" b="1" dirty="0">
                <a:solidFill>
                  <a:srgbClr val="0070C0"/>
                </a:solidFill>
              </a:rPr>
              <a:t> в першу </a:t>
            </a:r>
            <a:r>
              <a:rPr lang="ru-RU" b="1" dirty="0" err="1">
                <a:solidFill>
                  <a:srgbClr val="0070C0"/>
                </a:solidFill>
              </a:rPr>
              <a:t>чергу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завдяки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певним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специфічним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іграм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ru-RU" b="1" dirty="0" err="1">
                <a:solidFill>
                  <a:srgbClr val="0070C0"/>
                </a:solidFill>
              </a:rPr>
              <a:t>Такий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підхід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зумовлено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високою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травматичністю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техніки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ru-RU" b="1" dirty="0" err="1">
                <a:solidFill>
                  <a:srgbClr val="0070C0"/>
                </a:solidFill>
              </a:rPr>
              <a:t>Найбільш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поширеними</a:t>
            </a:r>
            <a:r>
              <a:rPr lang="ru-RU" b="1" dirty="0">
                <a:solidFill>
                  <a:srgbClr val="0070C0"/>
                </a:solidFill>
              </a:rPr>
              <a:t> є «</a:t>
            </a:r>
            <a:r>
              <a:rPr lang="ru-RU" b="1" dirty="0" err="1">
                <a:solidFill>
                  <a:srgbClr val="0070C0"/>
                </a:solidFill>
              </a:rPr>
              <a:t>Смалений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вовк</a:t>
            </a:r>
            <a:r>
              <a:rPr lang="ru-RU" b="1" dirty="0">
                <a:solidFill>
                  <a:srgbClr val="0070C0"/>
                </a:solidFill>
              </a:rPr>
              <a:t>», «</a:t>
            </a:r>
            <a:r>
              <a:rPr lang="ru-RU" b="1" dirty="0" err="1">
                <a:solidFill>
                  <a:srgbClr val="0070C0"/>
                </a:solidFill>
              </a:rPr>
              <a:t>Сірко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прив'язі</a:t>
            </a:r>
            <a:r>
              <a:rPr lang="ru-RU" b="1" dirty="0">
                <a:solidFill>
                  <a:srgbClr val="0070C0"/>
                </a:solidFill>
              </a:rPr>
              <a:t>», «</a:t>
            </a:r>
            <a:r>
              <a:rPr lang="ru-RU" b="1" dirty="0" err="1">
                <a:solidFill>
                  <a:srgbClr val="0070C0"/>
                </a:solidFill>
              </a:rPr>
              <a:t>Цурки</a:t>
            </a:r>
            <a:r>
              <a:rPr lang="ru-RU" b="1" dirty="0">
                <a:solidFill>
                  <a:srgbClr val="0070C0"/>
                </a:solidFill>
              </a:rPr>
              <a:t>-палки», «</a:t>
            </a:r>
            <a:r>
              <a:rPr lang="ru-RU" b="1" dirty="0" err="1">
                <a:solidFill>
                  <a:srgbClr val="0070C0"/>
                </a:solidFill>
              </a:rPr>
              <a:t>Панас</a:t>
            </a:r>
            <a:r>
              <a:rPr lang="ru-RU" b="1" dirty="0">
                <a:solidFill>
                  <a:srgbClr val="0070C0"/>
                </a:solidFill>
              </a:rPr>
              <a:t>». </a:t>
            </a:r>
            <a:r>
              <a:rPr lang="ru-RU" b="1" dirty="0" err="1">
                <a:solidFill>
                  <a:srgbClr val="0070C0"/>
                </a:solidFill>
              </a:rPr>
              <a:t>Хоча</a:t>
            </a:r>
            <a:r>
              <a:rPr lang="ru-RU" b="1" dirty="0">
                <a:solidFill>
                  <a:srgbClr val="0070C0"/>
                </a:solidFill>
              </a:rPr>
              <a:t>, система </a:t>
            </a:r>
            <a:r>
              <a:rPr lang="ru-RU" b="1" dirty="0" err="1">
                <a:solidFill>
                  <a:srgbClr val="0070C0"/>
                </a:solidFill>
              </a:rPr>
              <a:t>підготовки</a:t>
            </a:r>
            <a:r>
              <a:rPr lang="ru-RU" b="1" dirty="0">
                <a:solidFill>
                  <a:srgbClr val="0070C0"/>
                </a:solidFill>
              </a:rPr>
              <a:t> не </a:t>
            </a:r>
            <a:r>
              <a:rPr lang="ru-RU" b="1" dirty="0" err="1">
                <a:solidFill>
                  <a:srgbClr val="0070C0"/>
                </a:solidFill>
              </a:rPr>
              <a:t>обмежується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лише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цими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іграми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ru-RU" b="1" dirty="0" err="1">
                <a:solidFill>
                  <a:srgbClr val="0070C0"/>
                </a:solidFill>
              </a:rPr>
              <a:t>Використовується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також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багато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інших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народних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ігор</a:t>
            </a:r>
            <a:r>
              <a:rPr lang="ru-RU" b="1" dirty="0">
                <a:solidFill>
                  <a:srgbClr val="0070C0"/>
                </a:solidFill>
              </a:rPr>
              <a:t> та забав.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" y="209111"/>
            <a:ext cx="3441327" cy="1938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4"/>
          <a:stretch/>
        </p:blipFill>
        <p:spPr>
          <a:xfrm>
            <a:off x="368672" y="4433453"/>
            <a:ext cx="3441327" cy="2159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" y="2322626"/>
            <a:ext cx="3441327" cy="19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7148" y="962897"/>
            <a:ext cx="4457704" cy="1470025"/>
          </a:xfrm>
        </p:spPr>
        <p:txBody>
          <a:bodyPr/>
          <a:lstStyle/>
          <a:p>
            <a:r>
              <a:rPr lang="uk-UA" b="1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Хортинг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8482002" y="-33179"/>
            <a:ext cx="3571869" cy="346217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110837"/>
            <a:ext cx="2381251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49633"/>
            <a:ext cx="2381251" cy="357187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67" y="2937737"/>
            <a:ext cx="4883865" cy="35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0571" y="408615"/>
            <a:ext cx="1103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32000" algn="just"/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Бойові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мистецтва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всіх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країни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мають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свої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особливості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та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цікавинки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Усі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методи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бою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формувалися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ідповідно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певних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історичних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подій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мотивацій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і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життєвих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потреб. Головна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їх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мета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полягала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в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забезпеченні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захисту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від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супротивника,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який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міг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з’явитись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на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полі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бою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або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посеред</a:t>
            </a:r>
            <a:r>
              <a:rPr lang="ru-RU" sz="24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вулиці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Якнайбільше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зберегли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свої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знання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сучасні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східні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народи,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чиє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мистецтво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найпоширеніше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у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світі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3" y="2760883"/>
            <a:ext cx="2533650" cy="1809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797" y="4640455"/>
            <a:ext cx="16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Китайське </a:t>
            </a:r>
            <a:r>
              <a:rPr lang="uk-UA" dirty="0" err="1" smtClean="0">
                <a:solidFill>
                  <a:srgbClr val="7030A0"/>
                </a:solidFill>
              </a:rPr>
              <a:t>ушу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05" y="2760883"/>
            <a:ext cx="241300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9392" y="4640455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Японське сумо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87" y="2983736"/>
            <a:ext cx="2564682" cy="1586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0206" y="4642813"/>
            <a:ext cx="18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Англійський бокс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51" y="2872524"/>
            <a:ext cx="3191367" cy="1698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87581" y="4640455"/>
            <a:ext cx="239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Бразильська </a:t>
            </a:r>
            <a:r>
              <a:rPr lang="uk-UA" dirty="0" err="1" smtClean="0">
                <a:solidFill>
                  <a:srgbClr val="7030A0"/>
                </a:solidFill>
              </a:rPr>
              <a:t>капоейра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9011" y="5206762"/>
            <a:ext cx="1103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</a:t>
            </a:r>
            <a:r>
              <a:rPr lang="ru-RU" sz="2400" b="1" dirty="0" err="1" smtClean="0">
                <a:solidFill>
                  <a:srgbClr val="0070C0"/>
                </a:solidFill>
              </a:rPr>
              <a:t>радиційні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українські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бойові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мистецтва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нічим</a:t>
            </a:r>
            <a:r>
              <a:rPr lang="ru-RU" sz="2400" b="1" dirty="0" smtClean="0">
                <a:solidFill>
                  <a:srgbClr val="0070C0"/>
                </a:solidFill>
              </a:rPr>
              <a:t> не </a:t>
            </a:r>
            <a:r>
              <a:rPr lang="ru-RU" sz="2400" b="1" dirty="0" err="1" smtClean="0">
                <a:solidFill>
                  <a:srgbClr val="0070C0"/>
                </a:solidFill>
              </a:rPr>
              <a:t>поступаються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східним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</a:rPr>
              <a:t>Серед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систем, </a:t>
            </a:r>
            <a:r>
              <a:rPr lang="ru-RU" sz="2400" b="1" dirty="0" err="1">
                <a:solidFill>
                  <a:srgbClr val="0070C0"/>
                </a:solidFill>
              </a:rPr>
              <a:t>які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виховують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воїнів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основі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традиційних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українських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знань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варто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відзначити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Бойовий</a:t>
            </a:r>
            <a:r>
              <a:rPr lang="ru-RU" sz="2400" b="1" dirty="0">
                <a:solidFill>
                  <a:srgbClr val="0070C0"/>
                </a:solidFill>
              </a:rPr>
              <a:t> гопак, Спас, </a:t>
            </a:r>
            <a:r>
              <a:rPr lang="ru-RU" sz="2400" b="1" dirty="0" err="1">
                <a:solidFill>
                  <a:srgbClr val="0070C0"/>
                </a:solidFill>
              </a:rPr>
              <a:t>Хортинг</a:t>
            </a:r>
            <a:r>
              <a:rPr lang="ru-RU" sz="2400" b="1" dirty="0" smtClean="0">
                <a:solidFill>
                  <a:srgbClr val="0070C0"/>
                </a:solidFill>
              </a:rPr>
              <a:t>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37852" y="639410"/>
            <a:ext cx="9316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Open Sans"/>
              </a:rPr>
              <a:t>Хортинг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–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повноконтактне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комплексне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єдиноборство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, з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універсальним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 набором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ударів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 та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прийомів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, максимально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наближене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 до </a:t>
            </a:r>
            <a:r>
              <a:rPr lang="ru-RU" sz="2400" dirty="0" err="1">
                <a:solidFill>
                  <a:srgbClr val="FFFF00"/>
                </a:solidFill>
                <a:latin typeface="Open Sans"/>
              </a:rPr>
              <a:t>змішаних</a:t>
            </a:r>
            <a:r>
              <a:rPr lang="ru-RU" sz="24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  <a:latin typeface="Open Sans"/>
              </a:rPr>
              <a:t>єдиноборств</a:t>
            </a:r>
            <a:r>
              <a:rPr lang="ru-RU" sz="2400" dirty="0" smtClean="0">
                <a:solidFill>
                  <a:srgbClr val="FFFF00"/>
                </a:solidFill>
                <a:latin typeface="Open Sans"/>
              </a:rPr>
              <a:t>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1" y="2492086"/>
            <a:ext cx="9861597" cy="37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819" y="639818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err="1">
                <a:solidFill>
                  <a:srgbClr val="FFFF00"/>
                </a:solidFill>
                <a:latin typeface="Open Sans"/>
              </a:rPr>
              <a:t>Спортивне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єдиноборство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хортинг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названо на честь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місця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проведення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всіх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прадавніх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козацьких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двобоїв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– кола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козаків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"хорт", в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який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вони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збиралися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для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виявлення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FFFF00"/>
                </a:solidFill>
                <a:latin typeface="Open Sans"/>
              </a:rPr>
              <a:t>найсильніших</a:t>
            </a:r>
            <a:r>
              <a:rPr lang="ru-RU" sz="2200" dirty="0">
                <a:solidFill>
                  <a:srgbClr val="FFFF00"/>
                </a:solidFill>
                <a:latin typeface="Open Sans"/>
              </a:rPr>
              <a:t>.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 b="9048"/>
          <a:stretch/>
        </p:blipFill>
        <p:spPr>
          <a:xfrm>
            <a:off x="600539" y="639818"/>
            <a:ext cx="4484079" cy="20781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303" y="2967334"/>
            <a:ext cx="78645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>
                <a:solidFill>
                  <a:srgbClr val="7030A0"/>
                </a:solidFill>
                <a:latin typeface="Open Sans"/>
              </a:rPr>
              <a:t>Хортинг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з’явився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всього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10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років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тому, але за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цей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час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вже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встиг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стати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візитівкою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і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спортивним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брендом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України</a:t>
            </a:r>
            <a:r>
              <a:rPr lang="ru-RU" sz="2200" dirty="0" smtClean="0">
                <a:solidFill>
                  <a:srgbClr val="7030A0"/>
                </a:solidFill>
                <a:latin typeface="Open Sans"/>
              </a:rPr>
              <a:t>.</a:t>
            </a:r>
          </a:p>
          <a:p>
            <a:pPr algn="ctr"/>
            <a:r>
              <a:rPr lang="ru-RU" sz="2200" dirty="0">
                <a:solidFill>
                  <a:srgbClr val="7030A0"/>
                </a:solidFill>
                <a:latin typeface="Open Sans"/>
              </a:rPr>
              <a:t>21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серпня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2009 року,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Міністерство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України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у справах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сім'ї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молоді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та спорту,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офіційно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визнало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хортинг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як вид </a:t>
            </a:r>
            <a:r>
              <a:rPr lang="ru-RU" sz="2200" dirty="0" smtClean="0">
                <a:solidFill>
                  <a:srgbClr val="7030A0"/>
                </a:solidFill>
                <a:latin typeface="Open Sans"/>
              </a:rPr>
              <a:t>спорту.</a:t>
            </a:r>
            <a:endParaRPr lang="ru-RU" sz="2200" dirty="0">
              <a:solidFill>
                <a:srgbClr val="7030A0"/>
              </a:solidFill>
              <a:latin typeface="Open Sans"/>
            </a:endParaRPr>
          </a:p>
          <a:p>
            <a:pPr algn="ctr"/>
            <a:r>
              <a:rPr lang="ru-RU" sz="2200" dirty="0">
                <a:solidFill>
                  <a:srgbClr val="7030A0"/>
                </a:solidFill>
                <a:latin typeface="Open Sans"/>
              </a:rPr>
              <a:t>Президентом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Української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федерації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хортингу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з моменту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заснування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і до 2019 року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був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майстер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спорту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міжнародного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класу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Едуард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Анатолійович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Єрьоменко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.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Від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20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липня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2019 року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одноголосним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рішенням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Асамблеї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Української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федерації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хортингу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президентом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було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обрано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Федорова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Станіслава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Ігоровича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.</a:t>
            </a:r>
            <a:endParaRPr lang="ru-RU" sz="2200" dirty="0" smtClean="0">
              <a:solidFill>
                <a:srgbClr val="7030A0"/>
              </a:solidFill>
              <a:latin typeface="Open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7" y="3078551"/>
            <a:ext cx="3444163" cy="32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44291" y="431592"/>
            <a:ext cx="7027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FF00"/>
                </a:solidFill>
              </a:rPr>
              <a:t>Система </a:t>
            </a:r>
            <a:r>
              <a:rPr lang="ru-RU" sz="2400" b="1" dirty="0" err="1">
                <a:solidFill>
                  <a:srgbClr val="FFFF00"/>
                </a:solidFill>
              </a:rPr>
              <a:t>підготовки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виховання</a:t>
            </a:r>
            <a:r>
              <a:rPr lang="ru-RU" sz="2400" b="1" dirty="0">
                <a:solidFill>
                  <a:srgbClr val="FFFF00"/>
                </a:solidFill>
              </a:rPr>
              <a:t> характеру </a:t>
            </a:r>
            <a:r>
              <a:rPr lang="ru-RU" sz="2400" b="1" dirty="0" err="1">
                <a:solidFill>
                  <a:srgbClr val="FFFF00"/>
                </a:solidFill>
              </a:rPr>
              <a:t>козаків</a:t>
            </a:r>
            <a:r>
              <a:rPr lang="ru-RU" sz="2400" b="1" dirty="0">
                <a:solidFill>
                  <a:srgbClr val="FFFF00"/>
                </a:solidFill>
              </a:rPr>
              <a:t> в </a:t>
            </a:r>
            <a:r>
              <a:rPr lang="ru-RU" sz="2400" b="1" dirty="0" err="1">
                <a:solidFill>
                  <a:srgbClr val="FFFF00"/>
                </a:solidFill>
              </a:rPr>
              <a:t>найжорсткіших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рукопашних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двобоях</a:t>
            </a:r>
            <a:r>
              <a:rPr lang="ru-RU" sz="2400" b="1" dirty="0">
                <a:solidFill>
                  <a:srgbClr val="FFFF00"/>
                </a:solidFill>
              </a:rPr>
              <a:t>, в </a:t>
            </a:r>
            <a:r>
              <a:rPr lang="ru-RU" sz="2400" b="1" dirty="0" err="1">
                <a:solidFill>
                  <a:srgbClr val="FFFF00"/>
                </a:solidFill>
              </a:rPr>
              <a:t>яких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дозволялася</a:t>
            </a:r>
            <a:r>
              <a:rPr lang="ru-RU" sz="2400" b="1" dirty="0">
                <a:solidFill>
                  <a:srgbClr val="FFFF00"/>
                </a:solidFill>
              </a:rPr>
              <a:t> вся </a:t>
            </a:r>
            <a:r>
              <a:rPr lang="ru-RU" sz="2400" b="1" dirty="0" err="1">
                <a:solidFill>
                  <a:srgbClr val="FFFF00"/>
                </a:solidFill>
              </a:rPr>
              <a:t>можлива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техніка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самооборони</a:t>
            </a:r>
            <a:r>
              <a:rPr lang="ru-RU" sz="2400" b="1" dirty="0">
                <a:solidFill>
                  <a:srgbClr val="FFFF00"/>
                </a:solidFill>
              </a:rPr>
              <a:t>, і </a:t>
            </a:r>
            <a:r>
              <a:rPr lang="ru-RU" sz="2400" b="1" dirty="0" err="1">
                <a:solidFill>
                  <a:srgbClr val="FFFF00"/>
                </a:solidFill>
              </a:rPr>
              <a:t>лягла</a:t>
            </a:r>
            <a:r>
              <a:rPr lang="ru-RU" sz="2400" b="1" dirty="0">
                <a:solidFill>
                  <a:srgbClr val="FFFF00"/>
                </a:solidFill>
              </a:rPr>
              <a:t> в основу </a:t>
            </a:r>
            <a:r>
              <a:rPr lang="ru-RU" sz="2400" b="1" dirty="0" err="1">
                <a:solidFill>
                  <a:srgbClr val="FFFF00"/>
                </a:solidFill>
              </a:rPr>
              <a:t>хортингу</a:t>
            </a:r>
            <a:r>
              <a:rPr lang="ru-RU" sz="2400" b="1" dirty="0">
                <a:solidFill>
                  <a:srgbClr val="FFFF00"/>
                </a:solidFill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3" y="431592"/>
            <a:ext cx="3244089" cy="25042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6471" y="3141261"/>
            <a:ext cx="64008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200" dirty="0">
                <a:solidFill>
                  <a:srgbClr val="7030A0"/>
                </a:solidFill>
                <a:latin typeface="Open Sans"/>
              </a:rPr>
              <a:t>В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хортингу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є три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основні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удари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руками –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прямий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збоку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і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знизу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. І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немає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жодних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умовностей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оцінки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ступеня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дотику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чи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жодної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градації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контакту – легкий,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середній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чи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повний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. Бал, а значить перемогу в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хортингу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, приносить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лише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результативний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удар,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який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наніс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видиму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шкоду </a:t>
            </a:r>
            <a:r>
              <a:rPr lang="ru-RU" sz="2200" dirty="0" err="1" smtClean="0">
                <a:solidFill>
                  <a:srgbClr val="7030A0"/>
                </a:solidFill>
                <a:latin typeface="Open Sans"/>
              </a:rPr>
              <a:t>супернику</a:t>
            </a:r>
            <a:r>
              <a:rPr lang="ru-RU" sz="2200" dirty="0" smtClean="0">
                <a:solidFill>
                  <a:srgbClr val="7030A0"/>
                </a:solidFill>
                <a:latin typeface="Open Sans"/>
              </a:rPr>
              <a:t>.</a:t>
            </a:r>
          </a:p>
          <a:p>
            <a:pPr indent="432000" algn="just"/>
            <a:r>
              <a:rPr lang="ru-RU" sz="2200" dirty="0" smtClean="0">
                <a:solidFill>
                  <a:srgbClr val="7030A0"/>
                </a:solidFill>
                <a:latin typeface="Open Sans"/>
              </a:rPr>
              <a:t>Робота 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в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партері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(на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землі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)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дозволяє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достроково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завершити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поєдинок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больовим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чи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задушливим</a:t>
            </a:r>
            <a:r>
              <a:rPr lang="ru-RU" sz="2200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sz="2200" dirty="0" err="1">
                <a:solidFill>
                  <a:srgbClr val="7030A0"/>
                </a:solidFill>
                <a:latin typeface="Open Sans"/>
              </a:rPr>
              <a:t>прийомом</a:t>
            </a:r>
            <a:r>
              <a:rPr lang="ru-RU" sz="2200" dirty="0" smtClean="0">
                <a:solidFill>
                  <a:srgbClr val="7030A0"/>
                </a:solidFill>
                <a:latin typeface="Open Sans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45" y="3304309"/>
            <a:ext cx="4523784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29" y="583396"/>
            <a:ext cx="121741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/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Хортинг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має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 два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контактних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розділи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: 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"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Двобій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" і "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Сутичка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», а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також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розділи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"Форма" та "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Показовий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виступ</a:t>
            </a:r>
            <a:r>
              <a:rPr lang="ru-RU" dirty="0" smtClean="0">
                <a:solidFill>
                  <a:srgbClr val="FFFF00"/>
                </a:solidFill>
                <a:latin typeface="Open Sans"/>
              </a:rPr>
              <a:t>».</a:t>
            </a:r>
          </a:p>
          <a:p>
            <a:pPr indent="432000"/>
            <a:r>
              <a:rPr lang="ru-RU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Різнопланові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два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раунди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основного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розділу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хортингу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"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Двобій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"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суттєво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відрізняють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хортинг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від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Open Sans"/>
              </a:rPr>
              <a:t>інших</a:t>
            </a:r>
            <a:endParaRPr lang="ru-RU" dirty="0" smtClean="0">
              <a:solidFill>
                <a:srgbClr val="FFFF0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бойових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Open Sans"/>
              </a:rPr>
              <a:t>мистецтв</a:t>
            </a:r>
            <a:r>
              <a:rPr lang="ru-RU" dirty="0">
                <a:solidFill>
                  <a:srgbClr val="FFFF00"/>
                </a:solidFill>
                <a:latin typeface="Open Sans"/>
              </a:rPr>
              <a:t>. </a:t>
            </a:r>
            <a:endParaRPr lang="ru-RU" dirty="0" smtClean="0">
              <a:solidFill>
                <a:srgbClr val="FFFF00"/>
              </a:solidFill>
              <a:latin typeface="Open Sans"/>
            </a:endParaRPr>
          </a:p>
          <a:p>
            <a:pPr indent="432000"/>
            <a:r>
              <a:rPr lang="ru-RU" b="1" dirty="0" smtClean="0">
                <a:solidFill>
                  <a:srgbClr val="7030A0"/>
                </a:solidFill>
                <a:latin typeface="Open Sans"/>
              </a:rPr>
              <a:t>Перший </a:t>
            </a:r>
            <a:r>
              <a:rPr lang="ru-RU" b="1" dirty="0" err="1">
                <a:solidFill>
                  <a:srgbClr val="7030A0"/>
                </a:solidFill>
                <a:latin typeface="Open Sans"/>
              </a:rPr>
              <a:t>обов'язковий</a:t>
            </a:r>
            <a:r>
              <a:rPr lang="ru-RU" b="1" dirty="0">
                <a:solidFill>
                  <a:srgbClr val="7030A0"/>
                </a:solidFill>
                <a:latin typeface="Open Sans"/>
              </a:rPr>
              <a:t> раунд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має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назву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"Сила" і проводиться у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спортсменів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до 14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років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у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рукавицях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після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14-ти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років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у 10-ти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унцових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боксерських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рукавицях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.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Дозволяються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удари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ногами </a:t>
            </a:r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поногах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руках,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тулубу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та </a:t>
            </a:r>
            <a:endParaRPr lang="ru-RU" dirty="0" smtClean="0">
              <a:solidFill>
                <a:srgbClr val="7030A0"/>
              </a:solidFill>
              <a:latin typeface="Open Sans"/>
            </a:endParaRPr>
          </a:p>
          <a:p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голові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. Дозволена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боротьба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в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стійці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та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партері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.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Двобій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спортсменів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проходить у </a:t>
            </a:r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високому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темпі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з ударами </a:t>
            </a:r>
            <a:endParaRPr lang="ru-RU" dirty="0" smtClean="0">
              <a:solidFill>
                <a:srgbClr val="7030A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Open Sans"/>
              </a:rPr>
              <a:t>руками 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в голову,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короткочасними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захватами рук,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ніг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дозволені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будь-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які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збивання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суперника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з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ніг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. </a:t>
            </a:r>
            <a:endParaRPr lang="ru-RU" dirty="0" smtClean="0">
              <a:solidFill>
                <a:srgbClr val="7030A0"/>
              </a:solidFill>
              <a:latin typeface="Open Sans"/>
            </a:endParaRPr>
          </a:p>
          <a:p>
            <a:pPr indent="432000"/>
            <a:r>
              <a:rPr lang="ru-RU" b="1" dirty="0" err="1" smtClean="0">
                <a:solidFill>
                  <a:srgbClr val="7030A0"/>
                </a:solidFill>
                <a:latin typeface="Open Sans"/>
              </a:rPr>
              <a:t>Другий</a:t>
            </a:r>
            <a:r>
              <a:rPr lang="ru-RU" b="1" dirty="0" smtClean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Open Sans"/>
              </a:rPr>
              <a:t>обов'язковий</a:t>
            </a:r>
            <a:r>
              <a:rPr lang="ru-RU" b="1" dirty="0">
                <a:solidFill>
                  <a:srgbClr val="7030A0"/>
                </a:solidFill>
                <a:latin typeface="Open Sans"/>
              </a:rPr>
              <a:t> раунд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має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назву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"Честь" і проводиться без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рукавиць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.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Дозволені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удари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ногами у голову, </a:t>
            </a:r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тулуб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по ногах, по руках.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Голими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руками, кулаками, у голову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удари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Open Sans"/>
              </a:rPr>
              <a:t>заборонені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.</a:t>
            </a:r>
          </a:p>
          <a:p>
            <a:pPr indent="432000"/>
            <a:r>
              <a:rPr lang="ru-RU" dirty="0" smtClean="0">
                <a:solidFill>
                  <a:srgbClr val="7030A0"/>
                </a:solidFill>
                <a:latin typeface="Open Sans"/>
              </a:rPr>
              <a:t>Дозволена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боротьба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в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стійці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та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партері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захвати,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кидки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больові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та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задушливі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прийоми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і в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стійці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і у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партері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,</a:t>
            </a:r>
          </a:p>
          <a:p>
            <a:r>
              <a:rPr lang="ru-RU" dirty="0" smtClean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утримання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суперника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на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підлозі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хорту (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змагального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майданчика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) за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шию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тулуб</a:t>
            </a:r>
            <a:r>
              <a:rPr lang="ru-RU" dirty="0">
                <a:solidFill>
                  <a:srgbClr val="7030A0"/>
                </a:solidFill>
                <a:latin typeface="Open Sans"/>
              </a:rPr>
              <a:t> та </a:t>
            </a:r>
            <a:r>
              <a:rPr lang="ru-RU" dirty="0" err="1">
                <a:solidFill>
                  <a:srgbClr val="7030A0"/>
                </a:solidFill>
                <a:latin typeface="Open Sans"/>
              </a:rPr>
              <a:t>кінцівки</a:t>
            </a:r>
            <a:r>
              <a:rPr lang="ru-RU" dirty="0" smtClean="0">
                <a:solidFill>
                  <a:srgbClr val="7030A0"/>
                </a:solidFill>
                <a:latin typeface="Open Sans"/>
              </a:rPr>
              <a:t>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4" y="3999715"/>
            <a:ext cx="3678383" cy="2452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r="15340"/>
          <a:stretch/>
        </p:blipFill>
        <p:spPr>
          <a:xfrm>
            <a:off x="4433454" y="3999716"/>
            <a:ext cx="3305250" cy="2452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191" y="3999715"/>
            <a:ext cx="3676107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18363" y="505122"/>
            <a:ext cx="6816436" cy="584775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32000" algn="just"/>
            <a:r>
              <a:rPr lang="ru-RU" sz="2200" b="1" dirty="0">
                <a:solidFill>
                  <a:srgbClr val="002060"/>
                </a:solidFill>
                <a:latin typeface="Open Sans"/>
              </a:rPr>
              <a:t>В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цілому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Українська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Федерація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хортингу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охопила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фізкультурно-оздоровчою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та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навчально-тренувальною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діяльністю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всі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регіони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України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і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має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свої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представництва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в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усіх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областях </a:t>
            </a:r>
            <a:r>
              <a:rPr lang="ru-RU" sz="2200" b="1" dirty="0" err="1" smtClean="0">
                <a:solidFill>
                  <a:srgbClr val="002060"/>
                </a:solidFill>
                <a:latin typeface="Open Sans"/>
              </a:rPr>
              <a:t>України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  <a:latin typeface="Open Sans"/>
              </a:rPr>
              <a:t>тісно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співпрацює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з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Міністерством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молоді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та спорту </a:t>
            </a:r>
            <a:r>
              <a:rPr lang="ru-RU" sz="2200" b="1" dirty="0" err="1" smtClean="0">
                <a:solidFill>
                  <a:srgbClr val="002060"/>
                </a:solidFill>
                <a:latin typeface="Open Sans"/>
              </a:rPr>
              <a:t>України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.</a:t>
            </a:r>
          </a:p>
          <a:p>
            <a:pPr indent="432000" algn="just"/>
            <a:r>
              <a:rPr lang="ru-RU" sz="2200" b="1" dirty="0" err="1" smtClean="0">
                <a:solidFill>
                  <a:srgbClr val="002060"/>
                </a:solidFill>
                <a:latin typeface="Open Sans"/>
              </a:rPr>
              <a:t>Сьогодні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лише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чемпіонат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Київського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регіону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з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хортингу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збирає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300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сильних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яскравих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Open Sans"/>
              </a:rPr>
              <a:t>спортсменів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.</a:t>
            </a:r>
          </a:p>
          <a:p>
            <a:pPr indent="432000" algn="just"/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Не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менш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потужні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осередки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хортингу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на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Закарпатті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та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Львівщині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, в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Чернігівській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області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й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Одесі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Кропивницькому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та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Дніпрі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Херсоні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та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Черкасах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Луцьку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та </a:t>
            </a:r>
            <a:r>
              <a:rPr lang="ru-RU" sz="2200" b="1" dirty="0" err="1" smtClean="0">
                <a:solidFill>
                  <a:srgbClr val="002060"/>
                </a:solidFill>
                <a:latin typeface="Open Sans"/>
              </a:rPr>
              <a:t>Рівному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.</a:t>
            </a:r>
            <a:endParaRPr lang="ru-RU" sz="2200" b="1" dirty="0">
              <a:solidFill>
                <a:srgbClr val="002060"/>
              </a:solidFill>
              <a:latin typeface="Open Sans"/>
            </a:endParaRPr>
          </a:p>
          <a:p>
            <a:pPr indent="432000" algn="just"/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Широкий 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арсенал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прийомів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прості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правила та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мінімальна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кількість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обмежень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роблять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хортинг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привабливим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для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спортсменів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зі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всіх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куточків</a:t>
            </a:r>
            <a:r>
              <a:rPr lang="ru-RU" sz="2200" b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Open Sans"/>
              </a:rPr>
              <a:t>світу</a:t>
            </a:r>
            <a:r>
              <a:rPr lang="ru-RU" sz="2200" b="1" dirty="0" smtClean="0">
                <a:solidFill>
                  <a:srgbClr val="002060"/>
                </a:solidFill>
                <a:latin typeface="Open Sans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" y="4114793"/>
            <a:ext cx="4085179" cy="2238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4" r="16504"/>
          <a:stretch/>
        </p:blipFill>
        <p:spPr>
          <a:xfrm>
            <a:off x="399616" y="505121"/>
            <a:ext cx="4085179" cy="30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914" y="343211"/>
            <a:ext cx="103341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400" b="1" dirty="0" err="1" smtClean="0">
                <a:solidFill>
                  <a:srgbClr val="FF0000"/>
                </a:solidFill>
              </a:rPr>
              <a:t>Бойовий</a:t>
            </a:r>
            <a:r>
              <a:rPr lang="ru-RU" sz="2400" b="1" dirty="0" smtClean="0">
                <a:solidFill>
                  <a:srgbClr val="FF0000"/>
                </a:solidFill>
              </a:rPr>
              <a:t> гопак</a:t>
            </a:r>
            <a:r>
              <a:rPr lang="ru-RU" sz="2400" dirty="0" smtClean="0"/>
              <a:t>  — </a:t>
            </a:r>
            <a:r>
              <a:rPr lang="ru-RU" sz="2400" b="1" dirty="0" err="1" smtClean="0">
                <a:solidFill>
                  <a:srgbClr val="0070C0"/>
                </a:solidFill>
              </a:rPr>
              <a:t>українське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бойове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мистецтво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розроблене</a:t>
            </a:r>
            <a:r>
              <a:rPr lang="ru-RU" sz="2400" b="1" dirty="0" smtClean="0">
                <a:solidFill>
                  <a:srgbClr val="0070C0"/>
                </a:solidFill>
              </a:rPr>
              <a:t> на </a:t>
            </a:r>
            <a:r>
              <a:rPr lang="ru-RU" sz="2400" b="1" dirty="0" err="1" smtClean="0">
                <a:solidFill>
                  <a:srgbClr val="0070C0"/>
                </a:solidFill>
              </a:rPr>
              <a:t>основі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елементів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традиційного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козацького</a:t>
            </a:r>
            <a:r>
              <a:rPr lang="ru-RU" sz="2400" b="1" dirty="0" smtClean="0">
                <a:solidFill>
                  <a:srgbClr val="0070C0"/>
                </a:solidFill>
              </a:rPr>
              <a:t> бою, </a:t>
            </a:r>
            <a:r>
              <a:rPr lang="ru-RU" sz="2400" b="1" dirty="0" err="1" smtClean="0">
                <a:solidFill>
                  <a:srgbClr val="0070C0"/>
                </a:solidFill>
              </a:rPr>
              <a:t>що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збереглися</a:t>
            </a:r>
            <a:r>
              <a:rPr lang="ru-RU" sz="2400" b="1" dirty="0" smtClean="0">
                <a:solidFill>
                  <a:srgbClr val="0070C0"/>
                </a:solidFill>
              </a:rPr>
              <a:t> в </a:t>
            </a:r>
            <a:r>
              <a:rPr lang="ru-RU" sz="2400" b="1" dirty="0" err="1" smtClean="0">
                <a:solidFill>
                  <a:srgbClr val="0070C0"/>
                </a:solidFill>
              </a:rPr>
              <a:t>народних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танцях</a:t>
            </a:r>
            <a:r>
              <a:rPr lang="ru-RU" sz="2400" b="1" dirty="0" smtClean="0">
                <a:solidFill>
                  <a:srgbClr val="0070C0"/>
                </a:solidFill>
              </a:rPr>
              <a:t>, та </a:t>
            </a:r>
            <a:r>
              <a:rPr lang="ru-RU" sz="2400" b="1" dirty="0" err="1" smtClean="0">
                <a:solidFill>
                  <a:srgbClr val="0070C0"/>
                </a:solidFill>
              </a:rPr>
              <a:t>власного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досвіду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дослідника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бойових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мистецтв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львів’янина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Володимира</a:t>
            </a:r>
            <a:r>
              <a:rPr lang="ru-RU" sz="2400" b="1" dirty="0" smtClean="0">
                <a:solidFill>
                  <a:srgbClr val="0070C0"/>
                </a:solidFill>
              </a:rPr>
              <a:t> Пилата.</a:t>
            </a:r>
          </a:p>
          <a:p>
            <a:pPr indent="432000"/>
            <a:r>
              <a:rPr lang="ru-RU" sz="2400" b="1" dirty="0" err="1" smtClean="0">
                <a:solidFill>
                  <a:srgbClr val="0070C0"/>
                </a:solidFill>
              </a:rPr>
              <a:t>Бойовий</a:t>
            </a:r>
            <a:r>
              <a:rPr lang="ru-RU" sz="2400" b="1" dirty="0" smtClean="0">
                <a:solidFill>
                  <a:srgbClr val="0070C0"/>
                </a:solidFill>
              </a:rPr>
              <a:t> гопак </a:t>
            </a:r>
            <a:r>
              <a:rPr lang="ru-RU" sz="2400" b="1" dirty="0" err="1" smtClean="0">
                <a:solidFill>
                  <a:srgbClr val="0070C0"/>
                </a:solidFill>
              </a:rPr>
              <a:t>був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заснований</a:t>
            </a:r>
            <a:r>
              <a:rPr lang="ru-RU" sz="2400" b="1" dirty="0" smtClean="0">
                <a:solidFill>
                  <a:srgbClr val="0070C0"/>
                </a:solidFill>
              </a:rPr>
              <a:t> В. Пилатом як </a:t>
            </a:r>
            <a:r>
              <a:rPr lang="ru-RU" sz="2400" b="1" dirty="0" err="1" smtClean="0">
                <a:solidFill>
                  <a:srgbClr val="0070C0"/>
                </a:solidFill>
              </a:rPr>
              <a:t>офіційне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мистецтво</a:t>
            </a:r>
            <a:r>
              <a:rPr lang="ru-RU" sz="2400" b="1" dirty="0" smtClean="0">
                <a:solidFill>
                  <a:srgbClr val="0070C0"/>
                </a:solidFill>
              </a:rPr>
              <a:t> бою на початку 1990-х </a:t>
            </a:r>
            <a:r>
              <a:rPr lang="ru-RU" sz="2400" b="1" dirty="0" err="1" smtClean="0">
                <a:solidFill>
                  <a:srgbClr val="0070C0"/>
                </a:solidFill>
              </a:rPr>
              <a:t>рр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91" y="2389412"/>
            <a:ext cx="2935033" cy="4127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78" y="2389413"/>
            <a:ext cx="2890407" cy="4127500"/>
          </a:xfrm>
          <a:prstGeom prst="rect">
            <a:avLst/>
          </a:prstGeom>
        </p:spPr>
      </p:pic>
      <p:pic>
        <p:nvPicPr>
          <p:cNvPr id="12" name="Picture 6" descr="http://dniprohopak.org.ua/img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20" y="2825272"/>
            <a:ext cx="3273917" cy="32557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50174" y="6147581"/>
            <a:ext cx="162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Бойовий гопак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6364" y="324334"/>
            <a:ext cx="8418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25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травня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2017 р.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Верховна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Рада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України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визнала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Бойовий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гопак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національним</a:t>
            </a:r>
            <a:r>
              <a:rPr lang="ru-RU" sz="24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видом спорту.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73" y="1378858"/>
            <a:ext cx="6978277" cy="5174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2" y="763081"/>
            <a:ext cx="3998880" cy="2665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24762" r="23480" b="7513"/>
          <a:stretch/>
        </p:blipFill>
        <p:spPr>
          <a:xfrm>
            <a:off x="373735" y="3581326"/>
            <a:ext cx="4049487" cy="29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982" y="683837"/>
            <a:ext cx="104740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400" b="1" dirty="0" err="1" smtClean="0">
                <a:solidFill>
                  <a:srgbClr val="0070C0"/>
                </a:solidFill>
              </a:rPr>
              <a:t>Рухи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українські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танців</a:t>
            </a:r>
            <a:r>
              <a:rPr lang="ru-RU" sz="2400" b="1" dirty="0" smtClean="0">
                <a:solidFill>
                  <a:srgbClr val="0070C0"/>
                </a:solidFill>
              </a:rPr>
              <a:t> «Гопак» </a:t>
            </a:r>
            <a:r>
              <a:rPr lang="ru-RU" sz="2400" b="1" dirty="0">
                <a:solidFill>
                  <a:srgbClr val="0070C0"/>
                </a:solidFill>
              </a:rPr>
              <a:t>та </a:t>
            </a:r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</a:rPr>
              <a:t>Метелиця</a:t>
            </a:r>
            <a:r>
              <a:rPr lang="ru-RU" sz="2400" b="1" dirty="0" smtClean="0">
                <a:solidFill>
                  <a:srgbClr val="0070C0"/>
                </a:solidFill>
              </a:rPr>
              <a:t>», </a:t>
            </a:r>
            <a:r>
              <a:rPr lang="ru-RU" sz="2400" b="1" dirty="0" err="1" smtClean="0">
                <a:solidFill>
                  <a:srgbClr val="0070C0"/>
                </a:solidFill>
              </a:rPr>
              <a:t>які</a:t>
            </a:r>
            <a:r>
              <a:rPr lang="ru-RU" sz="2400" b="1" dirty="0" smtClean="0">
                <a:solidFill>
                  <a:srgbClr val="0070C0"/>
                </a:solidFill>
              </a:rPr>
              <a:t>  </a:t>
            </a:r>
            <a:r>
              <a:rPr lang="ru-RU" sz="2400" b="1" dirty="0" err="1" smtClean="0">
                <a:solidFill>
                  <a:srgbClr val="0070C0"/>
                </a:solidFill>
              </a:rPr>
              <a:t>схожі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на </a:t>
            </a:r>
            <a:r>
              <a:rPr lang="ru-RU" sz="2400" b="1" dirty="0" err="1">
                <a:solidFill>
                  <a:srgbClr val="0070C0"/>
                </a:solidFill>
              </a:rPr>
              <a:t>бойову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техніку</a:t>
            </a:r>
            <a:r>
              <a:rPr lang="ru-RU" sz="2400" b="1" dirty="0">
                <a:solidFill>
                  <a:srgbClr val="0070C0"/>
                </a:solidFill>
              </a:rPr>
              <a:t> — </a:t>
            </a:r>
            <a:r>
              <a:rPr lang="ru-RU" sz="2400" b="1" dirty="0" err="1">
                <a:solidFill>
                  <a:srgbClr val="0070C0"/>
                </a:solidFill>
              </a:rPr>
              <a:t>удари</a:t>
            </a:r>
            <a:r>
              <a:rPr lang="ru-RU" sz="2400" b="1" dirty="0">
                <a:solidFill>
                  <a:srgbClr val="0070C0"/>
                </a:solidFill>
              </a:rPr>
              <a:t> ногами в </a:t>
            </a:r>
            <a:r>
              <a:rPr lang="ru-RU" sz="2400" b="1" dirty="0" err="1">
                <a:solidFill>
                  <a:srgbClr val="0070C0"/>
                </a:solidFill>
              </a:rPr>
              <a:t>стрибку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присядці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чи</a:t>
            </a:r>
            <a:r>
              <a:rPr lang="ru-RU" sz="2400" b="1" dirty="0">
                <a:solidFill>
                  <a:srgbClr val="0070C0"/>
                </a:solidFill>
              </a:rPr>
              <a:t> «</a:t>
            </a:r>
            <a:r>
              <a:rPr lang="ru-RU" sz="2400" b="1" dirty="0" err="1">
                <a:solidFill>
                  <a:srgbClr val="0070C0"/>
                </a:solidFill>
              </a:rPr>
              <a:t>павучку</a:t>
            </a:r>
            <a:r>
              <a:rPr lang="ru-RU" sz="2400" b="1" dirty="0" smtClean="0">
                <a:solidFill>
                  <a:srgbClr val="0070C0"/>
                </a:solidFill>
              </a:rPr>
              <a:t>», </a:t>
            </a:r>
            <a:r>
              <a:rPr lang="ru-RU" sz="2400" b="1" dirty="0" err="1" smtClean="0">
                <a:solidFill>
                  <a:srgbClr val="0070C0"/>
                </a:solidFill>
              </a:rPr>
              <a:t>різноманітні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кроки, </a:t>
            </a:r>
            <a:r>
              <a:rPr lang="ru-RU" sz="2400" b="1" dirty="0" err="1">
                <a:solidFill>
                  <a:srgbClr val="0070C0"/>
                </a:solidFill>
              </a:rPr>
              <a:t>відбивання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підсікання</a:t>
            </a:r>
            <a:r>
              <a:rPr lang="ru-RU" sz="2400" b="1" dirty="0">
                <a:solidFill>
                  <a:srgbClr val="0070C0"/>
                </a:solidFill>
              </a:rPr>
              <a:t>, «</a:t>
            </a:r>
            <a:r>
              <a:rPr lang="ru-RU" sz="2400" b="1" dirty="0" err="1">
                <a:solidFill>
                  <a:srgbClr val="0070C0"/>
                </a:solidFill>
              </a:rPr>
              <a:t>повзунці</a:t>
            </a:r>
            <a:r>
              <a:rPr lang="ru-RU" sz="2400" b="1" dirty="0">
                <a:solidFill>
                  <a:srgbClr val="0070C0"/>
                </a:solidFill>
              </a:rPr>
              <a:t>», «присядки», «</a:t>
            </a:r>
            <a:r>
              <a:rPr lang="ru-RU" sz="2400" b="1" dirty="0" err="1">
                <a:solidFill>
                  <a:srgbClr val="0070C0"/>
                </a:solidFill>
              </a:rPr>
              <a:t>тинки</a:t>
            </a:r>
            <a:r>
              <a:rPr lang="ru-RU" sz="2400" b="1" dirty="0">
                <a:solidFill>
                  <a:srgbClr val="0070C0"/>
                </a:solidFill>
              </a:rPr>
              <a:t>», «</a:t>
            </a:r>
            <a:r>
              <a:rPr lang="ru-RU" sz="2400" b="1" dirty="0" err="1" smtClean="0">
                <a:solidFill>
                  <a:srgbClr val="0070C0"/>
                </a:solidFill>
              </a:rPr>
              <a:t>копняки</a:t>
            </a:r>
            <a:r>
              <a:rPr lang="ru-RU" sz="2400" b="1" dirty="0" smtClean="0">
                <a:solidFill>
                  <a:srgbClr val="0070C0"/>
                </a:solidFill>
              </a:rPr>
              <a:t>» </a:t>
            </a:r>
            <a:r>
              <a:rPr lang="ru-RU" sz="2400" b="1" dirty="0" err="1" smtClean="0">
                <a:solidFill>
                  <a:srgbClr val="0070C0"/>
                </a:solidFill>
              </a:rPr>
              <a:t>тощо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були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належним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чином </a:t>
            </a:r>
            <a:r>
              <a:rPr lang="ru-RU" sz="2400" b="1" dirty="0" err="1" smtClean="0">
                <a:solidFill>
                  <a:srgbClr val="0070C0"/>
                </a:solidFill>
              </a:rPr>
              <a:t>трансформовані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до </a:t>
            </a:r>
            <a:r>
              <a:rPr lang="ru-RU" sz="2400" b="1" dirty="0" err="1">
                <a:solidFill>
                  <a:srgbClr val="0070C0"/>
                </a:solidFill>
              </a:rPr>
              <a:t>вимог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сучасного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бойового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мистецтва</a:t>
            </a:r>
            <a:r>
              <a:rPr lang="ru-RU" sz="2400" b="1" dirty="0" smtClean="0">
                <a:solidFill>
                  <a:srgbClr val="0070C0"/>
                </a:solidFill>
              </a:rPr>
              <a:t> і </a:t>
            </a:r>
            <a:r>
              <a:rPr lang="ru-RU" sz="2400" b="1" dirty="0" err="1" smtClean="0">
                <a:solidFill>
                  <a:srgbClr val="0070C0"/>
                </a:solidFill>
              </a:rPr>
              <a:t>склали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основу </a:t>
            </a:r>
            <a:r>
              <a:rPr lang="ru-RU" sz="2400" b="1" dirty="0" err="1">
                <a:solidFill>
                  <a:srgbClr val="0070C0"/>
                </a:solidFill>
              </a:rPr>
              <a:t>технічного</a:t>
            </a:r>
            <a:r>
              <a:rPr lang="ru-RU" sz="2400" b="1" dirty="0">
                <a:solidFill>
                  <a:srgbClr val="0070C0"/>
                </a:solidFill>
              </a:rPr>
              <a:t> арсеналу </a:t>
            </a:r>
            <a:r>
              <a:rPr lang="ru-RU" sz="2400" b="1" dirty="0" err="1">
                <a:solidFill>
                  <a:srgbClr val="0070C0"/>
                </a:solidFill>
              </a:rPr>
              <a:t>Бойового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гопака.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9" y="3263424"/>
            <a:ext cx="3084945" cy="2313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3263424"/>
            <a:ext cx="3524250" cy="2345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20347" r="2970" b="11256"/>
          <a:stretch/>
        </p:blipFill>
        <p:spPr>
          <a:xfrm>
            <a:off x="7439317" y="3683225"/>
            <a:ext cx="4534121" cy="1925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7765" y="5758934"/>
            <a:ext cx="168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Танець «Гопак»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5859" y="5758934"/>
            <a:ext cx="214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Танець «Метелиця»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7106" y="293639"/>
            <a:ext cx="64285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2400" b="1" dirty="0" err="1">
                <a:solidFill>
                  <a:srgbClr val="0070C0"/>
                </a:solidFill>
              </a:rPr>
              <a:t>П</a:t>
            </a:r>
            <a:r>
              <a:rPr lang="ru-RU" sz="2400" b="1" dirty="0" err="1" smtClean="0">
                <a:solidFill>
                  <a:srgbClr val="0070C0"/>
                </a:solidFill>
              </a:rPr>
              <a:t>евний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вплив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формування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техніки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Бойового</a:t>
            </a:r>
            <a:r>
              <a:rPr lang="ru-RU" sz="2400" b="1" dirty="0">
                <a:solidFill>
                  <a:srgbClr val="0070C0"/>
                </a:solidFill>
              </a:rPr>
              <a:t> гопака </a:t>
            </a:r>
            <a:r>
              <a:rPr lang="ru-RU" sz="2400" b="1" dirty="0" err="1">
                <a:solidFill>
                  <a:srgbClr val="0070C0"/>
                </a:solidFill>
              </a:rPr>
              <a:t>мали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прийоми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самозахисту</a:t>
            </a:r>
            <a:r>
              <a:rPr lang="ru-RU" sz="2400" b="1" dirty="0">
                <a:solidFill>
                  <a:srgbClr val="0070C0"/>
                </a:solidFill>
              </a:rPr>
              <a:t> селян </a:t>
            </a:r>
            <a:r>
              <a:rPr lang="ru-RU" sz="2400" b="1" dirty="0" err="1">
                <a:solidFill>
                  <a:srgbClr val="0070C0"/>
                </a:solidFill>
              </a:rPr>
              <a:t>Галичини</a:t>
            </a:r>
            <a:r>
              <a:rPr lang="ru-RU" sz="2400" b="1" dirty="0">
                <a:solidFill>
                  <a:srgbClr val="0070C0"/>
                </a:solidFill>
              </a:rPr>
              <a:t>. Практично в кожному </a:t>
            </a:r>
            <a:r>
              <a:rPr lang="ru-RU" sz="2400" b="1" dirty="0" err="1">
                <a:solidFill>
                  <a:srgbClr val="0070C0"/>
                </a:solidFill>
              </a:rPr>
              <a:t>селі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були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школи</a:t>
            </a:r>
            <a:r>
              <a:rPr lang="ru-RU" sz="2400" b="1" dirty="0">
                <a:solidFill>
                  <a:srgbClr val="0070C0"/>
                </a:solidFill>
              </a:rPr>
              <a:t>, у </a:t>
            </a:r>
            <a:r>
              <a:rPr lang="ru-RU" sz="2400" b="1" dirty="0" err="1">
                <a:solidFill>
                  <a:srgbClr val="0070C0"/>
                </a:solidFill>
              </a:rPr>
              <a:t>яких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вчили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дітей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боротися</a:t>
            </a:r>
            <a:r>
              <a:rPr lang="ru-RU" sz="2400" b="1" dirty="0">
                <a:solidFill>
                  <a:srgbClr val="0070C0"/>
                </a:solidFill>
              </a:rPr>
              <a:t>. Там </a:t>
            </a:r>
            <a:r>
              <a:rPr lang="ru-RU" sz="2400" b="1" dirty="0" err="1">
                <a:solidFill>
                  <a:srgbClr val="0070C0"/>
                </a:solidFill>
              </a:rPr>
              <a:t>був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майстер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що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вчив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дітей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битися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боротися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розвивати</a:t>
            </a:r>
            <a:r>
              <a:rPr lang="ru-RU" sz="2400" b="1" dirty="0">
                <a:solidFill>
                  <a:srgbClr val="0070C0"/>
                </a:solidFill>
              </a:rPr>
              <a:t> силу і </a:t>
            </a:r>
            <a:r>
              <a:rPr lang="ru-RU" sz="2400" b="1" dirty="0" err="1">
                <a:solidFill>
                  <a:srgbClr val="0070C0"/>
                </a:solidFill>
              </a:rPr>
              <a:t>захищати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себе та </a:t>
            </a:r>
            <a:r>
              <a:rPr lang="ru-RU" sz="2400" b="1" dirty="0" err="1">
                <a:solidFill>
                  <a:srgbClr val="0070C0"/>
                </a:solidFill>
              </a:rPr>
              <a:t>своє</a:t>
            </a:r>
            <a:r>
              <a:rPr lang="ru-RU" sz="2400" b="1" dirty="0">
                <a:solidFill>
                  <a:srgbClr val="0070C0"/>
                </a:solidFill>
              </a:rPr>
              <a:t> село </a:t>
            </a:r>
            <a:r>
              <a:rPr lang="ru-RU" sz="2400" b="1" dirty="0" err="1">
                <a:solidFill>
                  <a:srgbClr val="0070C0"/>
                </a:solidFill>
              </a:rPr>
              <a:t>від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нападників</a:t>
            </a:r>
            <a:r>
              <a:rPr lang="ru-RU" sz="2400" b="1" dirty="0">
                <a:solidFill>
                  <a:srgbClr val="0070C0"/>
                </a:solidFill>
              </a:rPr>
              <a:t>. За </a:t>
            </a:r>
            <a:r>
              <a:rPr lang="ru-RU" sz="2400" b="1" dirty="0" err="1">
                <a:solidFill>
                  <a:srgbClr val="0070C0"/>
                </a:solidFill>
              </a:rPr>
              <a:t>це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односельці</a:t>
            </a:r>
            <a:r>
              <a:rPr lang="ru-RU" sz="2400" b="1" dirty="0">
                <a:solidFill>
                  <a:srgbClr val="0070C0"/>
                </a:solidFill>
              </a:rPr>
              <a:t> давали </a:t>
            </a:r>
            <a:r>
              <a:rPr lang="ru-RU" sz="2400" b="1" dirty="0" err="1">
                <a:solidFill>
                  <a:srgbClr val="0070C0"/>
                </a:solidFill>
              </a:rPr>
              <a:t>йому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харчі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Майстер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бойових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мистецтв</a:t>
            </a:r>
            <a:r>
              <a:rPr lang="ru-RU" sz="2400" b="1" dirty="0">
                <a:solidFill>
                  <a:srgbClr val="0070C0"/>
                </a:solidFill>
              </a:rPr>
              <a:t> не </a:t>
            </a:r>
            <a:r>
              <a:rPr lang="ru-RU" sz="2400" b="1" dirty="0" err="1">
                <a:solidFill>
                  <a:srgbClr val="0070C0"/>
                </a:solidFill>
              </a:rPr>
              <a:t>мусив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займатися</a:t>
            </a:r>
            <a:r>
              <a:rPr lang="ru-RU" sz="2400" b="1" dirty="0">
                <a:solidFill>
                  <a:srgbClr val="0070C0"/>
                </a:solidFill>
              </a:rPr>
              <a:t> городом, </a:t>
            </a:r>
            <a:r>
              <a:rPr lang="ru-RU" sz="2400" b="1" dirty="0" err="1">
                <a:solidFill>
                  <a:srgbClr val="0070C0"/>
                </a:solidFill>
              </a:rPr>
              <a:t>скотарством</a:t>
            </a:r>
            <a:r>
              <a:rPr lang="ru-RU" sz="2400" b="1" dirty="0">
                <a:solidFill>
                  <a:srgbClr val="0070C0"/>
                </a:solidFill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</a:rPr>
              <a:t>лише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підготовкою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молодих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воїнів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1" y="446039"/>
            <a:ext cx="4927890" cy="2815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5" y="3732935"/>
            <a:ext cx="4144242" cy="2748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4079291"/>
            <a:ext cx="3786959" cy="25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8309" y="335109"/>
            <a:ext cx="10155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Як </a:t>
            </a:r>
            <a:r>
              <a:rPr lang="ru-RU" sz="2400" b="1" dirty="0">
                <a:solidFill>
                  <a:srgbClr val="0070C0"/>
                </a:solidFill>
              </a:rPr>
              <a:t>і </a:t>
            </a:r>
            <a:r>
              <a:rPr lang="ru-RU" sz="2400" b="1" dirty="0" err="1">
                <a:solidFill>
                  <a:srgbClr val="0070C0"/>
                </a:solidFill>
              </a:rPr>
              <a:t>більшість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східних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мистецтв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Бойовий</a:t>
            </a:r>
            <a:r>
              <a:rPr lang="ru-RU" sz="2400" b="1" dirty="0">
                <a:solidFill>
                  <a:srgbClr val="0070C0"/>
                </a:solidFill>
              </a:rPr>
              <a:t> гопак </a:t>
            </a:r>
            <a:r>
              <a:rPr lang="ru-RU" sz="2400" b="1" dirty="0" err="1">
                <a:solidFill>
                  <a:srgbClr val="0070C0"/>
                </a:solidFill>
              </a:rPr>
              <a:t>спирається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традиційні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рухи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воїнів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під</a:t>
            </a:r>
            <a:r>
              <a:rPr lang="ru-RU" sz="2400" b="1" dirty="0">
                <a:solidFill>
                  <a:srgbClr val="0070C0"/>
                </a:solidFill>
              </a:rPr>
              <a:t> час </a:t>
            </a:r>
            <a:r>
              <a:rPr lang="ru-RU" sz="2400" b="1" dirty="0" err="1">
                <a:solidFill>
                  <a:srgbClr val="0070C0"/>
                </a:solidFill>
              </a:rPr>
              <a:t>сутички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Під</a:t>
            </a:r>
            <a:r>
              <a:rPr lang="ru-RU" sz="2400" b="1" dirty="0">
                <a:solidFill>
                  <a:srgbClr val="0070C0"/>
                </a:solidFill>
              </a:rPr>
              <a:t> час </a:t>
            </a:r>
            <a:r>
              <a:rPr lang="ru-RU" sz="2400" b="1" dirty="0" err="1">
                <a:solidFill>
                  <a:srgbClr val="0070C0"/>
                </a:solidFill>
              </a:rPr>
              <a:t>навчання</a:t>
            </a:r>
            <a:r>
              <a:rPr lang="ru-RU" sz="2400" b="1" dirty="0">
                <a:solidFill>
                  <a:srgbClr val="0070C0"/>
                </a:solidFill>
              </a:rPr>
              <a:t> не </a:t>
            </a:r>
            <a:r>
              <a:rPr lang="ru-RU" sz="2400" b="1" dirty="0" err="1">
                <a:solidFill>
                  <a:srgbClr val="0070C0"/>
                </a:solidFill>
              </a:rPr>
              <a:t>залишається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поза </a:t>
            </a:r>
            <a:r>
              <a:rPr lang="ru-RU" sz="2400" b="1" dirty="0" err="1" smtClean="0">
                <a:solidFill>
                  <a:srgbClr val="0070C0"/>
                </a:solidFill>
              </a:rPr>
              <a:t>увагою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і </a:t>
            </a:r>
            <a:r>
              <a:rPr lang="ru-RU" sz="2400" b="1" dirty="0" err="1">
                <a:solidFill>
                  <a:srgbClr val="0070C0"/>
                </a:solidFill>
              </a:rPr>
              <a:t>виховання</a:t>
            </a:r>
            <a:r>
              <a:rPr lang="ru-RU" sz="2400" b="1" dirty="0">
                <a:solidFill>
                  <a:srgbClr val="0070C0"/>
                </a:solidFill>
              </a:rPr>
              <a:t> духу та </a:t>
            </a:r>
            <a:r>
              <a:rPr lang="ru-RU" sz="2400" b="1" dirty="0" err="1">
                <a:solidFill>
                  <a:srgbClr val="0070C0"/>
                </a:solidFill>
              </a:rPr>
              <a:t>сили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воїна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Якщо</a:t>
            </a:r>
            <a:r>
              <a:rPr lang="ru-RU" sz="2400" b="1" dirty="0">
                <a:solidFill>
                  <a:srgbClr val="0070C0"/>
                </a:solidFill>
              </a:rPr>
              <a:t> ж </a:t>
            </a:r>
            <a:r>
              <a:rPr lang="ru-RU" sz="2400" b="1" dirty="0" err="1">
                <a:solidFill>
                  <a:srgbClr val="0070C0"/>
                </a:solidFill>
              </a:rPr>
              <a:t>ідеться</a:t>
            </a:r>
            <a:r>
              <a:rPr lang="ru-RU" sz="2400" b="1" dirty="0">
                <a:solidFill>
                  <a:srgbClr val="0070C0"/>
                </a:solidFill>
              </a:rPr>
              <a:t> про </a:t>
            </a:r>
            <a:r>
              <a:rPr lang="ru-RU" sz="2400" b="1" dirty="0" err="1">
                <a:solidFill>
                  <a:srgbClr val="0070C0"/>
                </a:solidFill>
              </a:rPr>
              <a:t>техніку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ударів</a:t>
            </a:r>
            <a:r>
              <a:rPr lang="ru-RU" sz="2400" b="1" dirty="0">
                <a:solidFill>
                  <a:srgbClr val="0070C0"/>
                </a:solidFill>
              </a:rPr>
              <a:t>, то тут </a:t>
            </a:r>
            <a:r>
              <a:rPr lang="ru-RU" sz="2400" b="1" dirty="0" err="1">
                <a:solidFill>
                  <a:srgbClr val="0070C0"/>
                </a:solidFill>
              </a:rPr>
              <a:t>переважають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рухи</a:t>
            </a:r>
            <a:r>
              <a:rPr lang="ru-RU" sz="2400" b="1" dirty="0">
                <a:solidFill>
                  <a:srgbClr val="0070C0"/>
                </a:solidFill>
              </a:rPr>
              <a:t> ногами, </a:t>
            </a:r>
            <a:r>
              <a:rPr lang="ru-RU" sz="2400" b="1" dirty="0" err="1">
                <a:solidFill>
                  <a:srgbClr val="0070C0"/>
                </a:solidFill>
              </a:rPr>
              <a:t>що</a:t>
            </a:r>
            <a:r>
              <a:rPr lang="ru-RU" sz="2400" b="1" dirty="0">
                <a:solidFill>
                  <a:srgbClr val="0070C0"/>
                </a:solidFill>
              </a:rPr>
              <a:t> великою </a:t>
            </a:r>
            <a:r>
              <a:rPr lang="ru-RU" sz="2400" b="1" dirty="0" err="1">
                <a:solidFill>
                  <a:srgbClr val="0070C0"/>
                </a:solidFill>
              </a:rPr>
              <a:t>мірою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вирізняє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його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серед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інших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типів</a:t>
            </a:r>
            <a:r>
              <a:rPr lang="ru-RU" sz="2400" b="1" dirty="0">
                <a:solidFill>
                  <a:srgbClr val="0070C0"/>
                </a:solidFill>
              </a:rPr>
              <a:t> бою.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274101"/>
            <a:ext cx="5180734" cy="4165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4685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8073" y="432367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32000" algn="just"/>
            <a:r>
              <a:rPr lang="ru-RU" sz="2400" b="1" dirty="0">
                <a:solidFill>
                  <a:srgbClr val="7030A0"/>
                </a:solidFill>
              </a:rPr>
              <a:t>Гопак</a:t>
            </a:r>
            <a:r>
              <a:rPr lang="ru-RU" sz="2400" b="1" dirty="0">
                <a:solidFill>
                  <a:srgbClr val="0070C0"/>
                </a:solidFill>
              </a:rPr>
              <a:t> - </a:t>
            </a:r>
            <a:r>
              <a:rPr lang="ru-RU" sz="2400" b="1" dirty="0" err="1">
                <a:solidFill>
                  <a:srgbClr val="0070C0"/>
                </a:solidFill>
              </a:rPr>
              <a:t>це</a:t>
            </a:r>
            <a:r>
              <a:rPr lang="ru-RU" sz="2400" b="1" dirty="0">
                <a:solidFill>
                  <a:srgbClr val="0070C0"/>
                </a:solidFill>
              </a:rPr>
              <a:t> не </a:t>
            </a:r>
            <a:r>
              <a:rPr lang="ru-RU" sz="2400" b="1" dirty="0" err="1">
                <a:solidFill>
                  <a:srgbClr val="0070C0"/>
                </a:solidFill>
              </a:rPr>
              <a:t>тільки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мистецтво</a:t>
            </a:r>
            <a:r>
              <a:rPr lang="ru-RU" sz="2400" b="1" dirty="0">
                <a:solidFill>
                  <a:srgbClr val="0070C0"/>
                </a:solidFill>
              </a:rPr>
              <a:t> бою, </a:t>
            </a:r>
            <a:r>
              <a:rPr lang="ru-RU" sz="2400" b="1" dirty="0" err="1">
                <a:solidFill>
                  <a:srgbClr val="0070C0"/>
                </a:solidFill>
              </a:rPr>
              <a:t>мистецтво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танцю</a:t>
            </a:r>
            <a:r>
              <a:rPr lang="ru-RU" sz="2400" b="1" dirty="0">
                <a:solidFill>
                  <a:srgbClr val="0070C0"/>
                </a:solidFill>
              </a:rPr>
              <a:t>, а </a:t>
            </a:r>
            <a:r>
              <a:rPr lang="ru-RU" sz="2400" b="1" dirty="0" err="1">
                <a:solidFill>
                  <a:srgbClr val="0070C0"/>
                </a:solidFill>
              </a:rPr>
              <a:t>ще</a:t>
            </a:r>
            <a:r>
              <a:rPr lang="ru-RU" sz="2400" b="1" dirty="0">
                <a:solidFill>
                  <a:srgbClr val="0070C0"/>
                </a:solidFill>
              </a:rPr>
              <a:t> й </a:t>
            </a:r>
            <a:r>
              <a:rPr lang="ru-RU" sz="2400" b="1" dirty="0" err="1">
                <a:solidFill>
                  <a:srgbClr val="0070C0"/>
                </a:solidFill>
              </a:rPr>
              <a:t>гармонійна</a:t>
            </a:r>
            <a:r>
              <a:rPr lang="ru-RU" sz="2400" b="1" dirty="0">
                <a:solidFill>
                  <a:srgbClr val="0070C0"/>
                </a:solidFill>
              </a:rPr>
              <a:t> система </a:t>
            </a:r>
            <a:r>
              <a:rPr lang="ru-RU" sz="2400" b="1" dirty="0" err="1">
                <a:solidFill>
                  <a:srgbClr val="0070C0"/>
                </a:solidFill>
              </a:rPr>
              <a:t>виховання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особистості</a:t>
            </a:r>
            <a:r>
              <a:rPr lang="ru-RU" sz="2400" b="1" dirty="0">
                <a:solidFill>
                  <a:srgbClr val="0070C0"/>
                </a:solidFill>
              </a:rPr>
              <a:t> і духовного </a:t>
            </a:r>
            <a:r>
              <a:rPr lang="ru-RU" sz="2400" b="1" dirty="0" err="1">
                <a:solidFill>
                  <a:srgbClr val="0070C0"/>
                </a:solidFill>
              </a:rPr>
              <a:t>розвитку</a:t>
            </a:r>
            <a:r>
              <a:rPr lang="ru-RU" sz="2400" b="1" dirty="0">
                <a:solidFill>
                  <a:srgbClr val="0070C0"/>
                </a:solidFill>
              </a:rPr>
              <a:t>. Гопак </a:t>
            </a:r>
            <a:r>
              <a:rPr lang="ru-RU" sz="2400" b="1" dirty="0" err="1">
                <a:solidFill>
                  <a:srgbClr val="0070C0"/>
                </a:solidFill>
              </a:rPr>
              <a:t>передбачає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окрім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спортивної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підготовки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ще</a:t>
            </a:r>
            <a:r>
              <a:rPr lang="ru-RU" sz="2400" b="1" dirty="0">
                <a:solidFill>
                  <a:srgbClr val="0070C0"/>
                </a:solidFill>
              </a:rPr>
              <a:t> й </a:t>
            </a:r>
            <a:r>
              <a:rPr lang="ru-RU" sz="2400" b="1" dirty="0" err="1">
                <a:solidFill>
                  <a:srgbClr val="0070C0"/>
                </a:solidFill>
              </a:rPr>
              <a:t>володіння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традиційною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зброєю</a:t>
            </a:r>
            <a:r>
              <a:rPr lang="ru-RU" sz="2400" b="1" dirty="0">
                <a:solidFill>
                  <a:srgbClr val="0070C0"/>
                </a:solidFill>
              </a:rPr>
              <a:t>,  </a:t>
            </a:r>
            <a:r>
              <a:rPr lang="ru-RU" sz="2400" b="1" dirty="0" err="1">
                <a:solidFill>
                  <a:srgbClr val="0070C0"/>
                </a:solidFill>
              </a:rPr>
              <a:t>обов’язково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спів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гру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музичних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інструментах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ораторське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мистецтво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написання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віршів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вивчення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мов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Особливу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увагу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приділено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розвитку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розумових</a:t>
            </a:r>
            <a:r>
              <a:rPr lang="ru-RU" sz="2400" b="1" dirty="0">
                <a:solidFill>
                  <a:srgbClr val="0070C0"/>
                </a:solidFill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</a:rPr>
              <a:t>духовних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якостей</a:t>
            </a:r>
            <a:r>
              <a:rPr lang="ru-RU" sz="2400" b="1" dirty="0" smtClean="0">
                <a:solidFill>
                  <a:srgbClr val="0070C0"/>
                </a:solidFill>
              </a:rPr>
              <a:t> (</a:t>
            </a:r>
            <a:r>
              <a:rPr lang="ru-RU" sz="2400" b="1" dirty="0" err="1" smtClean="0">
                <a:solidFill>
                  <a:srgbClr val="0070C0"/>
                </a:solidFill>
              </a:rPr>
              <a:t>здібностей</a:t>
            </a:r>
            <a:r>
              <a:rPr lang="ru-RU" sz="2400" b="1" dirty="0" smtClean="0">
                <a:solidFill>
                  <a:srgbClr val="0070C0"/>
                </a:solidFill>
              </a:rPr>
              <a:t>) </a:t>
            </a:r>
            <a:r>
              <a:rPr lang="ru-RU" sz="2400" b="1" dirty="0" err="1">
                <a:solidFill>
                  <a:srgbClr val="0070C0"/>
                </a:solidFill>
              </a:rPr>
              <a:t>людини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2" y="1004887"/>
            <a:ext cx="4876800" cy="4848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4573732"/>
            <a:ext cx="3891396" cy="20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2048" y="348734"/>
            <a:ext cx="5687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7030A0"/>
                </a:solidFill>
              </a:rPr>
              <a:t>Технічні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елементи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Бойового</a:t>
            </a:r>
            <a:r>
              <a:rPr lang="ru-RU" sz="2800" b="1" dirty="0" smtClean="0">
                <a:solidFill>
                  <a:srgbClr val="7030A0"/>
                </a:solidFill>
              </a:rPr>
              <a:t> гопака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6" r="42990"/>
          <a:stretch/>
        </p:blipFill>
        <p:spPr>
          <a:xfrm>
            <a:off x="2541838" y="1711872"/>
            <a:ext cx="1802817" cy="3997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39" y="1239724"/>
            <a:ext cx="2619375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1838" y="5845661"/>
            <a:ext cx="182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Стусан «</a:t>
            </a:r>
            <a:r>
              <a:rPr lang="uk-UA" dirty="0" err="1" smtClean="0">
                <a:solidFill>
                  <a:srgbClr val="7030A0"/>
                </a:solidFill>
              </a:rPr>
              <a:t>Вохрик</a:t>
            </a:r>
            <a:r>
              <a:rPr lang="uk-UA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01041" y="5845661"/>
            <a:ext cx="2003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7030A0"/>
                </a:solidFill>
              </a:rPr>
              <a:t>Повзунець</a:t>
            </a:r>
            <a:r>
              <a:rPr lang="ru-RU" dirty="0">
                <a:solidFill>
                  <a:srgbClr val="7030A0"/>
                </a:solidFill>
              </a:rPr>
              <a:t> «</a:t>
            </a:r>
            <a:r>
              <a:rPr lang="ru-RU" dirty="0" smtClean="0">
                <a:solidFill>
                  <a:srgbClr val="7030A0"/>
                </a:solidFill>
              </a:rPr>
              <a:t>Коло»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99" y="1239724"/>
            <a:ext cx="2378069" cy="18961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28755" y="3130612"/>
            <a:ext cx="186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Копняк у стрибку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98" y="1239724"/>
            <a:ext cx="2295525" cy="457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47175" y="5845661"/>
            <a:ext cx="1922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7030A0"/>
                </a:solidFill>
              </a:rPr>
              <a:t>Повзунець</a:t>
            </a:r>
            <a:r>
              <a:rPr lang="ru-RU" dirty="0">
                <a:solidFill>
                  <a:srgbClr val="7030A0"/>
                </a:solidFill>
              </a:rPr>
              <a:t> «</a:t>
            </a:r>
            <a:r>
              <a:rPr lang="ru-RU" dirty="0" err="1" smtClean="0">
                <a:solidFill>
                  <a:srgbClr val="7030A0"/>
                </a:solidFill>
              </a:rPr>
              <a:t>Диб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2"/>
          <a:stretch/>
        </p:blipFill>
        <p:spPr>
          <a:xfrm>
            <a:off x="171093" y="1239724"/>
            <a:ext cx="2231880" cy="457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1474" y="5845661"/>
            <a:ext cx="197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Підсікання «Коса»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99" y="3525724"/>
            <a:ext cx="2315857" cy="27859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48596" y="6337497"/>
            <a:ext cx="174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Копняк «Блоха»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2008</Words>
  <Application>Microsoft Office PowerPoint</Application>
  <PresentationFormat>Широкоэкранный</PresentationFormat>
  <Paragraphs>71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Arial-BoldMT</vt:lpstr>
      <vt:lpstr>Calibri</vt:lpstr>
      <vt:lpstr>Open Sans</vt:lpstr>
      <vt:lpstr>1_Тема Office</vt:lpstr>
      <vt:lpstr>2_Тема Office</vt:lpstr>
      <vt:lpstr>Тема Office</vt:lpstr>
      <vt:lpstr>Національні бойові мистецтва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Український рукопаш «Спас»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Хортинг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Національні бойові мистецтва</dc:title>
  <dc:creator>Пользователь Windows</dc:creator>
  <cp:lastModifiedBy>Пользователь Windows</cp:lastModifiedBy>
  <cp:revision>48</cp:revision>
  <dcterms:created xsi:type="dcterms:W3CDTF">2020-02-08T04:42:44Z</dcterms:created>
  <dcterms:modified xsi:type="dcterms:W3CDTF">2020-02-08T15:04:42Z</dcterms:modified>
</cp:coreProperties>
</file>