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311" r:id="rId3"/>
    <p:sldId id="335" r:id="rId4"/>
    <p:sldId id="341" r:id="rId5"/>
    <p:sldId id="338" r:id="rId6"/>
    <p:sldId id="339" r:id="rId7"/>
    <p:sldId id="336" r:id="rId8"/>
    <p:sldId id="343" r:id="rId9"/>
    <p:sldId id="345" r:id="rId10"/>
    <p:sldId id="344" r:id="rId11"/>
    <p:sldId id="346" r:id="rId12"/>
    <p:sldId id="348" r:id="rId13"/>
    <p:sldId id="349" r:id="rId14"/>
    <p:sldId id="347" r:id="rId15"/>
    <p:sldId id="350" r:id="rId16"/>
    <p:sldId id="351" r:id="rId17"/>
    <p:sldId id="352" r:id="rId18"/>
    <p:sldId id="353" r:id="rId19"/>
    <p:sldId id="340" r:id="rId20"/>
    <p:sldId id="342" r:id="rId21"/>
    <p:sldId id="31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99"/>
    <a:srgbClr val="FF00FF"/>
    <a:srgbClr val="62B1D8"/>
    <a:srgbClr val="E6E6E6"/>
    <a:srgbClr val="FD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5F3AE-CB0B-4E5A-9BB7-343A66A03D32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AF583-CADA-4D4F-8DDF-64A3C4755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8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AF583-CADA-4D4F-8DDF-64A3C475578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6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122642-666E-4020-8BAB-304DDE663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4EF919-791F-4070-9387-C0044CACA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B3A25F-972E-4E42-894A-5D2BB0A5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77637A-3266-4948-B94B-498DA1F2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07FB48-C472-43FC-A208-3BD08DAE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2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83ACE-43F8-43DF-9E68-4CA5A751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0A665E-06DF-4B7A-B640-EEAF9DA42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165867-9098-40C7-9451-FDFF54E8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285EC0-DDED-49AD-9ECA-7631088C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D190EF-9FFD-49ED-ACDB-0DE1EA58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6CE6AAD-BB68-4025-8765-4F4287B92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20DFA6-A902-4FEA-AE25-CF0C4AD7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03BA54-0C9D-4C21-AA70-B99C850E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605622-8CB9-4D78-BE44-576FD721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38D1ED-8BBA-4366-A946-C92BC71E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1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D2203-8B4E-4A6F-8205-258C6BD6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D4F0F1-ADA2-4255-969C-CAB8EADAF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AE7A16-A4C2-4D81-90CB-1FF0091D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77D88B-B8F3-4953-A8DD-4F747844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00F2BD-5B0F-446F-9D5E-B9F395EB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5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3CEEF-75DB-496F-AFF6-B91D019C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7CAF7D-7336-4BA4-B553-B2D07227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53FB1E-73E0-4790-9E32-96C81DE4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9C9620-9D82-4053-8D29-DE1F06B7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41EDEE-9E16-4F6A-BDCE-F94A9163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69E437-6B0B-41CE-9645-E316B256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9CB8BD-0021-41B3-ADA1-CC8080FD2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BD5CAC-40E6-4037-8B58-3B41471F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D5826B-6C8F-4BA0-9838-1302FD81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4B85DB-C145-41C5-977E-188C67B4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641F01-1E36-4E51-8C7D-9864DBE8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CD48FC-6051-4578-AC6C-98640CBD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10242C-FF91-4CC2-A185-B103BC9D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2BBF16-10D2-4F78-B0F3-247C1B5E8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F02808-6769-43F8-8C31-E0D6AD3EA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F487F0-23BF-4480-B010-7F90BA9A9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69F68D7-F25A-4180-8D3C-FC2E0E80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C78E559-4B39-4F1F-B8A4-BDA87DD2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C1D3FCD-30A6-449C-847A-70562FC4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9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A5EA0-89A7-499D-B619-5071287D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A586AA-3349-4CB7-8D77-3F672F9C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92FF7E-FEA4-4335-A67A-7315F782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501A606-0F78-4FDC-AF94-DA26B4D2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6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A3ACA59-FE43-41C1-AB47-3EB5A5F8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536C6C-C224-426B-B378-BF1F6D53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1A75F1D-CA96-448F-9FB5-108ECE40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7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EDDCCE-2DE4-42F5-8B0A-F877E025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413E11-14B4-469A-A716-49D7F1E2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08C89E-552E-4D72-B9D6-DB2452D19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921857-A29D-4747-985C-E1145A3A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9DF778-9104-4858-A9CF-73D82DEA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4CD310-1B96-4B55-913C-C513ECEF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4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1528E-A184-471B-B19D-7511A089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94E144A-182E-4606-A602-CC5F47F60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4D8A36-91EC-4736-8F2F-9A51746C3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CF118C-C263-42A8-A504-A3E158E7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05FCE7-C244-411C-8E1A-3F9C6444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920817-8727-4CE8-A0D0-D84BECB2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59A17E-DFE2-4C90-A2E4-51630789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69064-5147-4254-B1CF-837526563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767B03-6DE3-4D4B-B153-4ED669362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4823-1F28-474C-863C-5FB2B173C499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9959F8-09A7-4EC8-8BFC-8B6A5885B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D0DA7B-68C0-4B56-BCBD-07F7C447A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hYVmap7GU" TargetMode="External"/><Relationship Id="rId2" Type="http://schemas.openxmlformats.org/officeDocument/2006/relationships/hyperlink" Target="https://www.youtube.com/watch?v=3pcRUPmI4n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atin typeface="Comic Sans MS" panose="030F0702030302020204" pitchFamily="66" charset="0"/>
              </a:rPr>
              <a:t>Навколо так багато цікавого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media3.giphy.com/media/ZFv2bd4tP7Eot9VdmD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94" y="1412874"/>
            <a:ext cx="5107305" cy="51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«Фантазери»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113" y="1567934"/>
            <a:ext cx="5376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Описати день свого життя, починаючи з того моменту, як ви проснулися, але з вашого життя зникло все, що </a:t>
            </a:r>
            <a:r>
              <a:rPr lang="uk-UA" dirty="0" err="1" smtClean="0">
                <a:latin typeface="Comic Sans MS" panose="030F0702030302020204" pitchFamily="66" charset="0"/>
              </a:rPr>
              <a:t>пов</a:t>
            </a:r>
            <a:r>
              <a:rPr lang="en-US" dirty="0" smtClean="0">
                <a:latin typeface="Comic Sans MS" panose="030F0702030302020204" pitchFamily="66" charset="0"/>
              </a:rPr>
              <a:t>’</a:t>
            </a:r>
            <a:r>
              <a:rPr lang="uk-UA" dirty="0" err="1" smtClean="0">
                <a:latin typeface="Comic Sans MS" panose="030F0702030302020204" pitchFamily="66" charset="0"/>
              </a:rPr>
              <a:t>язано</a:t>
            </a:r>
            <a:r>
              <a:rPr lang="uk-UA" dirty="0" smtClean="0">
                <a:latin typeface="Comic Sans MS" panose="030F0702030302020204" pitchFamily="66" charset="0"/>
              </a:rPr>
              <a:t>  з хімією. Як би пройшов ваш день?</a:t>
            </a:r>
            <a:endParaRPr lang="ru-RU" dirty="0"/>
          </a:p>
        </p:txBody>
      </p:sp>
      <p:pic>
        <p:nvPicPr>
          <p:cNvPr id="6146" name="Picture 2" descr="Мальчик думает Vector Art Stock Images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2" y="2925037"/>
            <a:ext cx="5535007" cy="32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Харчуйся правильно | Тест з основ зров'я – «На Урок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06" y="572978"/>
            <a:ext cx="3118367" cy="31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69322" y="4727694"/>
            <a:ext cx="506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Зробити висновок про роль хімії у нашому житті.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9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Хімія – природнича наука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920" y="1510715"/>
            <a:ext cx="528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Хімія</a:t>
            </a:r>
            <a:r>
              <a:rPr lang="uk-UA" sz="2400" dirty="0" smtClean="0">
                <a:latin typeface="Comic Sans MS" panose="030F0702030302020204" pitchFamily="66" charset="0"/>
              </a:rPr>
              <a:t> – це наука про речовини та їх перетворення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0800" y="3664635"/>
            <a:ext cx="3769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hlinkClick r:id="rId2"/>
              </a:rPr>
              <a:t>Демонстрація </a:t>
            </a:r>
            <a:endParaRPr lang="uk-UA" b="1" dirty="0" smtClean="0"/>
          </a:p>
          <a:p>
            <a:r>
              <a:rPr lang="uk-UA" dirty="0" smtClean="0"/>
              <a:t>1. Взаємодія </a:t>
            </a:r>
            <a:r>
              <a:rPr lang="uk-UA" dirty="0"/>
              <a:t>харчової соди (натрій </a:t>
            </a:r>
            <a:r>
              <a:rPr lang="uk-UA" dirty="0" err="1"/>
              <a:t>гідрогенкарбонату</a:t>
            </a:r>
            <a:r>
              <a:rPr lang="uk-UA" dirty="0"/>
              <a:t>) з оцтом (водним розчином </a:t>
            </a:r>
            <a:r>
              <a:rPr lang="uk-UA" dirty="0" err="1"/>
              <a:t>етанової</a:t>
            </a:r>
            <a:r>
              <a:rPr lang="uk-UA" dirty="0"/>
              <a:t> кислоти).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49913" y="3664634"/>
            <a:ext cx="4206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hlinkClick r:id="rId3"/>
              </a:rPr>
              <a:t>Демонстрація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 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індикаторів</a:t>
            </a:r>
            <a:r>
              <a:rPr lang="ru-RU" dirty="0"/>
              <a:t> 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хімікатів</a:t>
            </a:r>
            <a:r>
              <a:rPr lang="ru-RU" dirty="0"/>
              <a:t> і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</a:p>
        </p:txBody>
      </p:sp>
      <p:sp>
        <p:nvSpPr>
          <p:cNvPr id="7" name="AutoShape 2" descr="International Scientific Creative MANLAB.CAMP - Хімічна реакція соди і оцту  При додаванні до соди (NaHCO3) будь-якої кислоти - наприклад, оцтової, -  відбувається її розкладання на воду і вуглекислий газ, що і виклика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864964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Наукова робота. Виготовлення рослинних індикаторів та їх використання для  визначення середовища засобів побутової хімії, продуктів харчування та  ґрунту – Колос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95" y="4864963"/>
            <a:ext cx="349455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Хімія та її завдання - Хімія - це природнича нау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19" y="1229360"/>
            <a:ext cx="3075305" cy="230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Хімія – природнича наука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120" y="1658481"/>
            <a:ext cx="467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Хімія </a:t>
            </a:r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вивчає </a:t>
            </a:r>
            <a:r>
              <a:rPr lang="uk-UA" dirty="0">
                <a:latin typeface="Comic Sans MS" panose="030F0702030302020204" pitchFamily="66" charset="0"/>
              </a:rPr>
              <a:t>склад , властивості й перетворення речовин, а також явища, які супроводжують ці перетворення.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2050" name="Picture 2" descr="Розділи хімії - Хімія - як на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" y="2858810"/>
            <a:ext cx="4286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Температура плавления сахара и его свой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555" y="1969735"/>
            <a:ext cx="2066925" cy="137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Температура плавления сахара и его свойст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2008091"/>
            <a:ext cx="2661602" cy="143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0" descr="Вуглеводи. Глюкоза і сахароза - Хімія. 9 клас. Попел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4003313"/>
            <a:ext cx="2383472" cy="14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Молекула сахарозы 3D Модель $29 - .max .obj .fbx - Free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14" y="3972833"/>
            <a:ext cx="2813050" cy="15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Основні завдання хімії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407885"/>
            <a:ext cx="516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Основне завдання хімії </a:t>
            </a:r>
            <a:r>
              <a:rPr lang="uk-UA" dirty="0" smtClean="0">
                <a:latin typeface="Comic Sans MS" panose="030F0702030302020204" pitchFamily="66" charset="0"/>
              </a:rPr>
              <a:t>– дослідження властивостей, складу та будови речовин, а також умов, за яких речовини можуть перетворюватися на інші речовини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06800" y="3759200"/>
            <a:ext cx="5212080" cy="67056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Comic Sans MS" panose="030F0702030302020204" pitchFamily="66" charset="0"/>
              </a:rPr>
              <a:t>Основні завдання хімії 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5440" y="4937760"/>
            <a:ext cx="2580640" cy="13919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mic Sans MS" panose="030F0702030302020204" pitchFamily="66" charset="0"/>
              </a:rPr>
              <a:t>Створення альтернативної дешевої сировини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2640" y="4937760"/>
            <a:ext cx="2580640" cy="13919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mic Sans MS" panose="030F0702030302020204" pitchFamily="66" charset="0"/>
              </a:rPr>
              <a:t>Комплексне використання сировинних ресурсів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2772" y="4937760"/>
            <a:ext cx="2580640" cy="13919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mic Sans MS" panose="030F0702030302020204" pitchFamily="66" charset="0"/>
              </a:rPr>
              <a:t>Багаторазове використання сировини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53033" y="4937760"/>
            <a:ext cx="2580640" cy="13919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mic Sans MS" panose="030F0702030302020204" pitchFamily="66" charset="0"/>
              </a:rPr>
              <a:t>Використання відходів як сировини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Науки, що вивчають природу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https://uahistory.co/pidruchniki/gilberg-natural-sciences-10-class-2018/gilberg-natural-sciences-10-class-2018.files/image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Місце хімії серед наук про природу, її значення для розуміння наукової  картини світу - Хімія. 9 клас. Ярошенк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Місце хімії серед наук про природу, її значення для розуміння наукової  картини світу - Хімія. Повторне видання. 9 клас. Ярошенк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48" y="1469389"/>
            <a:ext cx="7638732" cy="492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6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Структура хімії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Короткі відомості з історії хімії | Шкільний довід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50" y="1229360"/>
            <a:ext cx="7439629" cy="547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Хімія в промисловості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Сектор кольорової металургії Китаю повідомив про стійке зростання  виробництва » Металургп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6"/>
          <a:stretch/>
        </p:blipFill>
        <p:spPr bwMode="auto">
          <a:xfrm>
            <a:off x="307975" y="1607185"/>
            <a:ext cx="246570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Хімічна промисловість – Спецнасо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01" y="1638286"/>
            <a:ext cx="246570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Ринок лакофарбових матеріалів України: підводимо підсумки 2017 року -  Промислове Підприємство &quot;ЗІП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34" y="1607177"/>
            <a:ext cx="246570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Удобрення – основний фактор підвищення врожаю - Бібліотека Уманського НУ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4" y="1607176"/>
            <a:ext cx="2424369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Медові тістечка / Тістечка / Кукорама — смачні рецепти!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9"/>
          <a:stretch/>
        </p:blipFill>
        <p:spPr bwMode="auto">
          <a:xfrm>
            <a:off x="307974" y="4157342"/>
            <a:ext cx="2465705" cy="16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Сировина для фармацевтичної промисловості | Система оптиму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01" y="4163392"/>
            <a:ext cx="2424092" cy="16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r="11787"/>
          <a:stretch/>
        </p:blipFill>
        <p:spPr bwMode="auto">
          <a:xfrm>
            <a:off x="6235272" y="4157343"/>
            <a:ext cx="2323679" cy="169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791" y="3331201"/>
            <a:ext cx="2465704" cy="53974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Металургійна промисловість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58501" y="3362311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Хімічна промисловість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3247" y="3331210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Лакофарбова промисловість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83675" y="3331203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Агрохімічна промисловість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83675" y="5953961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Енергетична промисловість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0831" y="5846311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Харчова промисловість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28020" y="5846312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Фармацевтична промисловість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95" y="5872882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Целюлозно-</a:t>
            </a:r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папе-</a:t>
            </a:r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рова</a:t>
            </a:r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промисловість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64" name="Picture 20" descr="Украинская энергетика. Выбор между ЕС и РФ - Глав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91" y="4359160"/>
            <a:ext cx="2394272" cy="159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Хімія та навколишнє середовище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8" y="1768127"/>
            <a:ext cx="2457851" cy="1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5255" y="3446057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Будівництво 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77" y="1759655"/>
            <a:ext cx="2330450" cy="169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3777" y="3502728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Побут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Медицина будущего: к чему приведет развитие здравоохранени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153" y="175965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32152" y="3502730"/>
            <a:ext cx="2619375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Медицина 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utoShape 5" descr="Материалы по тегу «криминалистика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86873"/>
            <a:ext cx="2466975" cy="168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2775" y="5955577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Криміналістика  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77" y="4221733"/>
            <a:ext cx="2478601" cy="165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586674" y="5872480"/>
            <a:ext cx="246570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Високі технології   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7" name="Picture 9" descr="ОСНОВИ ХІМІЧНОЇ ЕКОЛОГІЇ - vkh20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153" y="432085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332153" y="5992813"/>
            <a:ext cx="2619374" cy="53975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Екологія    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Питання на «12 балів»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062" y="1788160"/>
            <a:ext cx="2255520" cy="1330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вам науки про природу.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2062" y="1788160"/>
            <a:ext cx="2255520" cy="1330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6147" y="178816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хімія</a:t>
            </a:r>
            <a:r>
              <a:rPr lang="ru-RU" dirty="0"/>
              <a:t>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6147" y="1788160"/>
            <a:ext cx="2255520" cy="1330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1107" y="178816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Основні завдання хімії.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1107" y="1788160"/>
            <a:ext cx="2255520" cy="13309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51747" y="175260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Comic Sans MS" panose="030F0702030302020204" pitchFamily="66" charset="0"/>
              </a:rPr>
              <a:t>Спробуйте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самі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назвати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предмети</a:t>
            </a:r>
            <a:r>
              <a:rPr lang="ru-RU" sz="1600" dirty="0"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latin typeface="Comic Sans MS" panose="030F0702030302020204" pitchFamily="66" charset="0"/>
              </a:rPr>
              <a:t>що</a:t>
            </a:r>
            <a:r>
              <a:rPr lang="ru-RU" sz="1600" dirty="0">
                <a:latin typeface="Comic Sans MS" panose="030F0702030302020204" pitchFamily="66" charset="0"/>
              </a:rPr>
              <a:t> так </a:t>
            </a:r>
            <a:r>
              <a:rPr lang="ru-RU" sz="1600" dirty="0" err="1">
                <a:latin typeface="Comic Sans MS" panose="030F0702030302020204" pitchFamily="66" charset="0"/>
              </a:rPr>
              <a:t>чи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інакше</a:t>
            </a:r>
            <a:r>
              <a:rPr lang="ru-RU" sz="1600" dirty="0">
                <a:latin typeface="Comic Sans MS" panose="030F0702030302020204" pitchFamily="66" charset="0"/>
              </a:rPr>
              <a:t> не </a:t>
            </a:r>
            <a:r>
              <a:rPr lang="ru-RU" sz="1600" dirty="0" err="1">
                <a:latin typeface="Comic Sans MS" panose="030F0702030302020204" pitchFamily="66" charset="0"/>
              </a:rPr>
              <a:t>пов'язані</a:t>
            </a:r>
            <a:r>
              <a:rPr lang="ru-RU" sz="1600" dirty="0">
                <a:latin typeface="Comic Sans MS" panose="030F0702030302020204" pitchFamily="66" charset="0"/>
              </a:rPr>
              <a:t> з </a:t>
            </a:r>
            <a:r>
              <a:rPr lang="ru-RU" sz="1600" dirty="0" err="1">
                <a:latin typeface="Comic Sans MS" panose="030F0702030302020204" pitchFamily="66" charset="0"/>
              </a:rPr>
              <a:t>хімією</a:t>
            </a:r>
            <a:r>
              <a:rPr lang="ru-RU" sz="1600" dirty="0">
                <a:latin typeface="Comic Sans MS" panose="030F0702030302020204" pitchFamily="66" charset="0"/>
              </a:rPr>
              <a:t>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062" y="347472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Предметом </a:t>
            </a:r>
            <a:r>
              <a:rPr lang="ru-RU" dirty="0" err="1" smtClean="0">
                <a:latin typeface="Comic Sans MS" panose="030F0702030302020204" pitchFamily="66" charset="0"/>
              </a:rPr>
              <a:t>вивчення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хімії</a:t>
            </a:r>
            <a:r>
              <a:rPr lang="ru-RU" dirty="0" smtClean="0">
                <a:latin typeface="Comic Sans MS" panose="030F0702030302020204" pitchFamily="66" charset="0"/>
              </a:rPr>
              <a:t> є?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2062" y="521208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Comic Sans MS" panose="030F0702030302020204" pitchFamily="66" charset="0"/>
              </a:rPr>
              <a:t>Наведіть приклади несприятливого впливу хімії на навколишнє середовище або людину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6147" y="347472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Comic Sans MS" panose="030F0702030302020204" pitchFamily="66" charset="0"/>
              </a:rPr>
              <a:t>Чи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використовують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інші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природничі</a:t>
            </a:r>
            <a:r>
              <a:rPr lang="ru-RU" sz="1600" dirty="0">
                <a:latin typeface="Comic Sans MS" panose="030F0702030302020204" pitchFamily="66" charset="0"/>
              </a:rPr>
              <a:t> науки </a:t>
            </a:r>
            <a:r>
              <a:rPr lang="ru-RU" sz="1600" dirty="0" err="1">
                <a:latin typeface="Comic Sans MS" panose="030F0702030302020204" pitchFamily="66" charset="0"/>
              </a:rPr>
              <a:t>хімічні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знання</a:t>
            </a:r>
            <a:r>
              <a:rPr lang="ru-RU" sz="1600" dirty="0">
                <a:latin typeface="Comic Sans MS" panose="030F0702030302020204" pitchFamily="66" charset="0"/>
              </a:rPr>
              <a:t>?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18462" y="521208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Філео</a:t>
            </a:r>
            <a:r>
              <a:rPr lang="ru-RU" sz="1200" dirty="0"/>
              <a:t> </a:t>
            </a:r>
            <a:r>
              <a:rPr lang="ru-RU" sz="1200" dirty="0" smtClean="0"/>
              <a:t> </a:t>
            </a:r>
            <a:r>
              <a:rPr lang="ru-RU" sz="1200" dirty="0" err="1"/>
              <a:t>означає</a:t>
            </a:r>
            <a:r>
              <a:rPr lang="ru-RU" sz="1200" dirty="0"/>
              <a:t> «люблю», </a:t>
            </a:r>
            <a:r>
              <a:rPr lang="ru-RU" sz="1200" dirty="0" err="1"/>
              <a:t>фобос</a:t>
            </a:r>
            <a:r>
              <a:rPr lang="ru-RU" sz="1200" dirty="0"/>
              <a:t> — «боюсь». </a:t>
            </a:r>
            <a:r>
              <a:rPr lang="ru-RU" sz="1200" dirty="0" err="1"/>
              <a:t>Поясніть</a:t>
            </a:r>
            <a:r>
              <a:rPr lang="ru-RU" sz="1200" dirty="0"/>
              <a:t> </a:t>
            </a:r>
            <a:r>
              <a:rPr lang="ru-RU" sz="1200" dirty="0" err="1"/>
              <a:t>терміни</a:t>
            </a:r>
            <a:r>
              <a:rPr lang="ru-RU" sz="1200" dirty="0"/>
              <a:t> «</a:t>
            </a:r>
            <a:r>
              <a:rPr lang="ru-RU" sz="1200" dirty="0" err="1"/>
              <a:t>хемофілія</a:t>
            </a:r>
            <a:r>
              <a:rPr lang="ru-RU" sz="1200" dirty="0"/>
              <a:t>» і «</a:t>
            </a:r>
            <a:r>
              <a:rPr lang="ru-RU" sz="1200" dirty="0" err="1"/>
              <a:t>хемофобія</a:t>
            </a:r>
            <a:r>
              <a:rPr lang="ru-RU" sz="1200" dirty="0"/>
              <a:t>»,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відображають</a:t>
            </a:r>
            <a:r>
              <a:rPr lang="ru-RU" sz="1200" dirty="0"/>
              <a:t> </a:t>
            </a:r>
            <a:r>
              <a:rPr lang="ru-RU" sz="1200" dirty="0" err="1"/>
              <a:t>протилежні</a:t>
            </a:r>
            <a:r>
              <a:rPr lang="ru-RU" sz="1200" dirty="0"/>
              <a:t> точки </a:t>
            </a:r>
            <a:r>
              <a:rPr lang="ru-RU" sz="1200" dirty="0" err="1"/>
              <a:t>зору</a:t>
            </a:r>
            <a:r>
              <a:rPr lang="ru-RU" sz="1200" dirty="0"/>
              <a:t> людей </a:t>
            </a:r>
            <a:r>
              <a:rPr lang="ru-RU" sz="1200" dirty="0" err="1"/>
              <a:t>стосовно</a:t>
            </a:r>
            <a:r>
              <a:rPr lang="ru-RU" sz="1200" dirty="0"/>
              <a:t> </a:t>
            </a:r>
            <a:r>
              <a:rPr lang="ru-RU" sz="1200" dirty="0" err="1"/>
              <a:t>хімії</a:t>
            </a:r>
            <a:r>
              <a:rPr lang="ru-RU" sz="1200" dirty="0"/>
              <a:t>. </a:t>
            </a:r>
            <a:r>
              <a:rPr lang="ru-RU" sz="1200" dirty="0" err="1"/>
              <a:t>Хто</a:t>
            </a:r>
            <a:r>
              <a:rPr lang="ru-RU" sz="1200" dirty="0"/>
              <a:t> з них </a:t>
            </a:r>
            <a:r>
              <a:rPr lang="ru-RU" sz="1200" dirty="0" err="1"/>
              <a:t>має</a:t>
            </a:r>
            <a:r>
              <a:rPr lang="ru-RU" sz="1200" dirty="0"/>
              <a:t> </a:t>
            </a:r>
            <a:r>
              <a:rPr lang="ru-RU" sz="1200" dirty="0" err="1"/>
              <a:t>рацію</a:t>
            </a:r>
            <a:r>
              <a:rPr lang="ru-RU" sz="1200" dirty="0"/>
              <a:t>? </a:t>
            </a:r>
            <a:r>
              <a:rPr lang="ru-RU" sz="1200" dirty="0" err="1"/>
              <a:t>Обґрунтуйте</a:t>
            </a:r>
            <a:r>
              <a:rPr lang="ru-RU" sz="1200" dirty="0"/>
              <a:t> свою </a:t>
            </a:r>
            <a:r>
              <a:rPr lang="ru-RU" sz="1200" dirty="0" err="1"/>
              <a:t>позицію</a:t>
            </a:r>
            <a:r>
              <a:rPr lang="ru-RU" sz="1200" dirty="0"/>
              <a:t>.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16147" y="521208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Comic Sans MS" panose="030F0702030302020204" pitchFamily="66" charset="0"/>
              </a:rPr>
              <a:t>Наведіть приклади коли знання з хімії </a:t>
            </a:r>
            <a:r>
              <a:rPr lang="uk-UA" sz="1400" dirty="0" err="1" smtClean="0">
                <a:latin typeface="Comic Sans MS" panose="030F0702030302020204" pitchFamily="66" charset="0"/>
              </a:rPr>
              <a:t>допомогають</a:t>
            </a:r>
            <a:r>
              <a:rPr lang="uk-UA" sz="1400" dirty="0" smtClean="0">
                <a:latin typeface="Comic Sans MS" panose="030F0702030302020204" pitchFamily="66" charset="0"/>
              </a:rPr>
              <a:t> </a:t>
            </a:r>
            <a:r>
              <a:rPr lang="uk-UA" sz="1400" dirty="0" err="1" smtClean="0">
                <a:latin typeface="Comic Sans MS" panose="030F0702030302020204" pitchFamily="66" charset="0"/>
              </a:rPr>
              <a:t>розв</a:t>
            </a:r>
            <a:r>
              <a:rPr lang="en-US" sz="1400" dirty="0" smtClean="0">
                <a:latin typeface="Comic Sans MS" panose="030F0702030302020204" pitchFamily="66" charset="0"/>
              </a:rPr>
              <a:t>’</a:t>
            </a:r>
            <a:r>
              <a:rPr lang="uk-UA" sz="1400" dirty="0" err="1" smtClean="0">
                <a:latin typeface="Comic Sans MS" panose="030F0702030302020204" pitchFamily="66" charset="0"/>
              </a:rPr>
              <a:t>язувати</a:t>
            </a:r>
            <a:r>
              <a:rPr lang="uk-UA" sz="1400" dirty="0" smtClean="0">
                <a:latin typeface="Comic Sans MS" panose="030F0702030302020204" pitchFamily="66" charset="0"/>
              </a:rPr>
              <a:t>  складні проблеми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1107" y="347472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Comic Sans MS" panose="030F0702030302020204" pitchFamily="66" charset="0"/>
              </a:rPr>
              <a:t>Що, на вашу думку, вивчають біохімія, космохімія, геохімія, агрохімія, кристалохімія?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51747" y="347472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anose="030F0702030302020204" pitchFamily="66" charset="0"/>
              </a:rPr>
              <a:t>Чому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потрібно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вивчати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хімію</a:t>
            </a:r>
            <a:r>
              <a:rPr lang="ru-RU" dirty="0" smtClean="0">
                <a:latin typeface="Comic Sans MS" panose="030F0702030302020204" pitchFamily="66" charset="0"/>
              </a:rPr>
              <a:t>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07889" y="5212080"/>
            <a:ext cx="2255520" cy="13309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Comic Sans MS" panose="030F0702030302020204" pitchFamily="66" charset="0"/>
              </a:rPr>
              <a:t>Підготуйте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усне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есе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>
                <a:latin typeface="Comic Sans MS" panose="030F0702030302020204" pitchFamily="66" charset="0"/>
              </a:rPr>
              <a:t>на тему «Як </a:t>
            </a:r>
            <a:r>
              <a:rPr lang="ru-RU" sz="1600" dirty="0" err="1">
                <a:latin typeface="Comic Sans MS" panose="030F0702030302020204" pitchFamily="66" charset="0"/>
              </a:rPr>
              <a:t>зробити</a:t>
            </a:r>
            <a:r>
              <a:rPr lang="ru-RU" sz="1600" dirty="0">
                <a:latin typeface="Comic Sans MS" panose="030F0702030302020204" pitchFamily="66" charset="0"/>
              </a:rPr>
              <a:t> наше </a:t>
            </a:r>
            <a:r>
              <a:rPr lang="ru-RU" sz="1600" dirty="0" err="1">
                <a:latin typeface="Comic Sans MS" panose="030F0702030302020204" pitchFamily="66" charset="0"/>
              </a:rPr>
              <a:t>довкілля</a:t>
            </a:r>
            <a:r>
              <a:rPr lang="ru-RU" sz="1600" dirty="0">
                <a:latin typeface="Comic Sans MS" panose="030F0702030302020204" pitchFamily="66" charset="0"/>
              </a:rPr>
              <a:t> чистим».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51747" y="1752600"/>
            <a:ext cx="2255520" cy="1330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2062" y="3449320"/>
            <a:ext cx="2255520" cy="1330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6147" y="3474720"/>
            <a:ext cx="2255520" cy="1330960"/>
          </a:xfrm>
          <a:prstGeom prst="rect">
            <a:avLst/>
          </a:prstGeom>
          <a:solidFill>
            <a:srgbClr val="FF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1107" y="3474720"/>
            <a:ext cx="2255520" cy="1330960"/>
          </a:xfrm>
          <a:prstGeom prst="rect">
            <a:avLst/>
          </a:prstGeom>
          <a:solidFill>
            <a:srgbClr val="FF66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51747" y="3474720"/>
            <a:ext cx="2255520" cy="133096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2062" y="5212080"/>
            <a:ext cx="2255520" cy="133096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6147" y="5212080"/>
            <a:ext cx="2255520" cy="1330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18462" y="5212080"/>
            <a:ext cx="2255520" cy="13309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11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07889" y="5212080"/>
            <a:ext cx="2255520" cy="13309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«Валіза, смітник, м</a:t>
            </a:r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ясорубка</a:t>
            </a:r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»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800" y="142887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«</a:t>
            </a:r>
            <a:r>
              <a:rPr lang="ru-RU" dirty="0" err="1">
                <a:latin typeface="Comic Sans MS" panose="030F0702030302020204" pitchFamily="66" charset="0"/>
              </a:rPr>
              <a:t>Валіза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смітник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м’ясорубка</a:t>
            </a:r>
            <a:r>
              <a:rPr lang="ru-RU" dirty="0">
                <a:latin typeface="Comic Sans MS" panose="030F0702030302020204" pitchFamily="66" charset="0"/>
              </a:rPr>
              <a:t>»: на </a:t>
            </a:r>
            <a:r>
              <a:rPr lang="ru-RU" dirty="0" err="1" smtClean="0">
                <a:latin typeface="Comic Sans MS" panose="030F0702030302020204" pitchFamily="66" charset="0"/>
              </a:rPr>
              <a:t>дошці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— три </a:t>
            </a:r>
            <a:r>
              <a:rPr lang="ru-RU" dirty="0" err="1">
                <a:latin typeface="Comic Sans MS" panose="030F0702030302020204" pitchFamily="66" charset="0"/>
              </a:rPr>
              <a:t>аркуші</a:t>
            </a:r>
            <a:r>
              <a:rPr lang="ru-RU" dirty="0">
                <a:latin typeface="Comic Sans MS" panose="030F0702030302020204" pitchFamily="66" charset="0"/>
              </a:rPr>
              <a:t> формату А4 </a:t>
            </a:r>
            <a:r>
              <a:rPr lang="ru-RU" dirty="0" err="1">
                <a:latin typeface="Comic Sans MS" panose="030F0702030302020204" pitchFamily="66" charset="0"/>
              </a:rPr>
              <a:t>із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зображеннями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валізи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смітника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м’ясорубки</a:t>
            </a:r>
            <a:r>
              <a:rPr lang="ru-RU" dirty="0">
                <a:latin typeface="Comic Sans MS" panose="030F0702030302020204" pitchFamily="66" charset="0"/>
              </a:rPr>
              <a:t>.  </a:t>
            </a:r>
            <a:r>
              <a:rPr lang="ru-RU" dirty="0" err="1" smtClean="0">
                <a:latin typeface="Comic Sans MS" panose="030F0702030302020204" pitchFamily="66" charset="0"/>
              </a:rPr>
              <a:t>Запишіть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на </a:t>
            </a:r>
            <a:r>
              <a:rPr lang="ru-RU" dirty="0" err="1">
                <a:latin typeface="Comic Sans MS" panose="030F0702030302020204" pitchFamily="66" charset="0"/>
              </a:rPr>
              <a:t>наліпках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smtClean="0">
                <a:latin typeface="Comic Sans MS" panose="030F0702030302020204" pitchFamily="66" charset="0"/>
              </a:rPr>
              <a:t>те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, без </a:t>
            </a:r>
            <a:r>
              <a:rPr lang="ru-RU" dirty="0" err="1">
                <a:latin typeface="Comic Sans MS" panose="030F0702030302020204" pitchFamily="66" charset="0"/>
              </a:rPr>
              <a:t>сумнівів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виявилось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цінним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забрати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</a:t>
            </a:r>
            <a:r>
              <a:rPr lang="ru-RU" dirty="0">
                <a:latin typeface="Comic Sans MS" panose="030F0702030302020204" pitchFamily="66" charset="0"/>
              </a:rPr>
              <a:t> собою та </a:t>
            </a:r>
            <a:r>
              <a:rPr lang="ru-RU" dirty="0" err="1">
                <a:latin typeface="Comic Sans MS" panose="030F0702030302020204" pitchFamily="66" charset="0"/>
              </a:rPr>
              <a:t>покласти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валізу</a:t>
            </a:r>
            <a:r>
              <a:rPr lang="ru-RU" dirty="0">
                <a:latin typeface="Comic Sans MS" panose="030F0702030302020204" pitchFamily="66" charset="0"/>
              </a:rPr>
              <a:t>; те,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абсолютно </a:t>
            </a:r>
            <a:r>
              <a:rPr lang="ru-RU" dirty="0" err="1">
                <a:latin typeface="Comic Sans MS" panose="030F0702030302020204" pitchFamily="66" charset="0"/>
              </a:rPr>
              <a:t>непотрібне</a:t>
            </a:r>
            <a:r>
              <a:rPr lang="ru-RU" dirty="0">
                <a:latin typeface="Comic Sans MS" panose="030F0702030302020204" pitchFamily="66" charset="0"/>
              </a:rPr>
              <a:t>, і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викинути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смітник</a:t>
            </a:r>
            <a:r>
              <a:rPr lang="ru-RU" dirty="0">
                <a:latin typeface="Comic Sans MS" panose="030F0702030302020204" pitchFamily="66" charset="0"/>
              </a:rPr>
              <a:t>; те, над </a:t>
            </a:r>
            <a:r>
              <a:rPr lang="ru-RU" dirty="0" err="1">
                <a:latin typeface="Comic Sans MS" panose="030F0702030302020204" pitchFamily="66" charset="0"/>
              </a:rPr>
              <a:t>чим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варто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подумати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ще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спробувати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осмислити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потім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після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заняття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Потім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по </a:t>
            </a:r>
            <a:r>
              <a:rPr lang="ru-RU" dirty="0" err="1">
                <a:latin typeface="Comic Sans MS" panose="030F0702030302020204" pitchFamily="66" charset="0"/>
              </a:rPr>
              <a:t>черзі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наклейте </a:t>
            </a:r>
            <a:r>
              <a:rPr lang="ru-RU" dirty="0" err="1">
                <a:latin typeface="Comic Sans MS" panose="030F0702030302020204" pitchFamily="66" charset="0"/>
              </a:rPr>
              <a:t>свої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папірці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відповідні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малюнки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аргументують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вибір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10242" name="Picture 2" descr="Інтерактивне навчання. Рефлексія. Вправа&quot;Валіза.М'ясорубка.Смітник.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17894" r="27976" b="14783"/>
          <a:stretch/>
        </p:blipFill>
        <p:spPr bwMode="auto">
          <a:xfrm>
            <a:off x="6421119" y="4339461"/>
            <a:ext cx="2357603" cy="22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упити валізу Київ. Купити Валізу на колесах Україна - Интернет магазин  Chemodanoff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4175760"/>
            <a:ext cx="2027603" cy="23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М'ясорубка ручна WESTMARK 10 хочеш Купити? недорого в Onovka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827" y="1474598"/>
            <a:ext cx="1876425" cy="24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25504" y="2347436"/>
            <a:ext cx="688499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Хімія – природнича наука. Речовини та їх перетворення у навколишньому світі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 Space | วิศวกรเคม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787876"/>
            <a:ext cx="4764076" cy="58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Три факти, що </a:t>
            </a:r>
            <a:r>
              <a:rPr lang="uk-U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запам</a:t>
            </a:r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ятали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Як почати думати про себ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812414"/>
            <a:ext cx="3810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Як почати думати англійською - Cambridge 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22" y="1229360"/>
            <a:ext cx="3272918" cy="30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Як навчитися думати: рекомендації та ефективні пора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64000"/>
            <a:ext cx="3903428" cy="262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22400"/>
            <a:ext cx="2609989" cy="210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Thinking About The Mind: What To Consider For Children And Adults | Ch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35" y="4543532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55920" y="2242675"/>
            <a:ext cx="652400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Чи</a:t>
            </a: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96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маєте</a:t>
            </a: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96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запитання</a:t>
            </a: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?</a:t>
            </a:r>
            <a:endParaRPr lang="ru-RU" sz="96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4" descr="Вчитель Vector Art Stock Images | Depositpho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" y="7772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Правила роботи на уроці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902" y="1229360"/>
            <a:ext cx="52778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omic Sans MS" panose="030F0702030302020204" pitchFamily="66" charset="0"/>
              </a:rPr>
              <a:t>Говоримо </a:t>
            </a:r>
            <a:r>
              <a:rPr lang="ru-RU" dirty="0">
                <a:latin typeface="Comic Sans MS" panose="030F0702030302020204" pitchFamily="66" charset="0"/>
              </a:rPr>
              <a:t>по </a:t>
            </a:r>
            <a:r>
              <a:rPr lang="ru-RU" dirty="0" err="1">
                <a:latin typeface="Comic Sans MS" panose="030F0702030302020204" pitchFamily="66" charset="0"/>
              </a:rPr>
              <a:t>черзі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Comic Sans MS" panose="030F0702030302020204" pitchFamily="66" charset="0"/>
              </a:rPr>
              <a:t>Не перебиваємо;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Comic Sans MS" panose="030F0702030302020204" pitchFamily="66" charset="0"/>
              </a:rPr>
              <a:t>П</a:t>
            </a:r>
            <a:r>
              <a:rPr lang="ru-RU" dirty="0" err="1" smtClean="0">
                <a:latin typeface="Comic Sans MS" panose="030F0702030302020204" pitchFamily="66" charset="0"/>
              </a:rPr>
              <a:t>осміхаємось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Comic Sans MS" panose="030F0702030302020204" pitchFamily="66" charset="0"/>
              </a:rPr>
              <a:t>П</a:t>
            </a:r>
            <a:r>
              <a:rPr lang="ru-RU" dirty="0" err="1" smtClean="0">
                <a:latin typeface="Comic Sans MS" panose="030F0702030302020204" pitchFamily="66" charset="0"/>
              </a:rPr>
              <a:t>оважаємо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думку </a:t>
            </a:r>
            <a:r>
              <a:rPr lang="ru-RU" dirty="0" err="1">
                <a:latin typeface="Comic Sans MS" panose="030F0702030302020204" pitchFamily="66" charset="0"/>
              </a:rPr>
              <a:t>іншого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Обґрунтовуємо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свою думку;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Правило </a:t>
            </a:r>
            <a:r>
              <a:rPr lang="ru-RU" dirty="0" err="1">
                <a:latin typeface="Comic Sans MS" panose="030F0702030302020204" pitchFamily="66" charset="0"/>
              </a:rPr>
              <a:t>піднесеної</a:t>
            </a:r>
            <a:r>
              <a:rPr lang="ru-RU" dirty="0">
                <a:latin typeface="Comic Sans MS" panose="030F0702030302020204" pitchFamily="66" charset="0"/>
              </a:rPr>
              <a:t> руки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Позитивне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налаштування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Випромінюємо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впевненість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Критикуємо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ідеї</a:t>
            </a:r>
            <a:r>
              <a:rPr lang="ru-RU" dirty="0">
                <a:latin typeface="Comic Sans MS" panose="030F0702030302020204" pitchFamily="66" charset="0"/>
              </a:rPr>
              <a:t>, а не особу,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висловила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Comic Sans MS" panose="030F0702030302020204" pitchFamily="66" charset="0"/>
              </a:rPr>
              <a:t>С</a:t>
            </a:r>
            <a:r>
              <a:rPr lang="ru-RU" dirty="0" err="1" smtClean="0">
                <a:latin typeface="Comic Sans MS" panose="030F0702030302020204" pitchFamily="66" charset="0"/>
              </a:rPr>
              <a:t>лухаємо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й </a:t>
            </a:r>
            <a:r>
              <a:rPr lang="ru-RU" dirty="0" err="1">
                <a:latin typeface="Comic Sans MS" panose="030F0702030302020204" pitchFamily="66" charset="0"/>
              </a:rPr>
              <a:t>чуємо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Comic Sans MS" panose="030F0702030302020204" pitchFamily="66" charset="0"/>
              </a:rPr>
              <a:t>Д</a:t>
            </a:r>
            <a:r>
              <a:rPr lang="ru-RU" dirty="0" err="1" smtClean="0">
                <a:latin typeface="Comic Sans MS" panose="030F0702030302020204" pitchFamily="66" charset="0"/>
              </a:rPr>
              <a:t>оброзичливе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ставлення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Comic Sans MS" panose="030F0702030302020204" pitchFamily="66" charset="0"/>
              </a:rPr>
              <a:t>Р</a:t>
            </a:r>
            <a:r>
              <a:rPr lang="ru-RU" dirty="0" err="1" smtClean="0">
                <a:latin typeface="Comic Sans MS" panose="030F0702030302020204" pitchFamily="66" charset="0"/>
              </a:rPr>
              <a:t>адіємо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успіхам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130 קליפארט בית ספר ideas | school clipart, clip art, kids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14" y="1869440"/>
            <a:ext cx="2168675" cy="35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олодые студенты-химики рады эксперименту, который они проводят в  лаборатории. научная химия лаборатория люди Стоковое Изображение -  изображение насчитывающей исследование, научно: 216990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72" y="1478069"/>
            <a:ext cx="4117212" cy="27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Лабораторія хімічного аналізу якості води та повітря Public Lab та проект  «Безпечна Школа» | Журнал ECOBUSI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72" y="3898900"/>
            <a:ext cx="41433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«Чарівний клубок» вправа для знайомства 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200" y="15358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Діти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кидають</a:t>
            </a:r>
            <a:r>
              <a:rPr lang="ru-RU" dirty="0">
                <a:latin typeface="Comic Sans MS" panose="030F0702030302020204" pitchFamily="66" charset="0"/>
              </a:rPr>
              <a:t> клубок ниток </a:t>
            </a:r>
            <a:r>
              <a:rPr lang="ru-RU" dirty="0" err="1">
                <a:latin typeface="Comic Sans MS" panose="030F0702030302020204" pitchFamily="66" charset="0"/>
              </a:rPr>
              <a:t>одне</a:t>
            </a:r>
            <a:r>
              <a:rPr lang="ru-RU" dirty="0">
                <a:latin typeface="Comic Sans MS" panose="030F0702030302020204" pitchFamily="66" charset="0"/>
              </a:rPr>
              <a:t> одному в </a:t>
            </a:r>
            <a:r>
              <a:rPr lang="ru-RU" dirty="0" err="1">
                <a:latin typeface="Comic Sans MS" panose="030F0702030302020204" pitchFamily="66" charset="0"/>
              </a:rPr>
              <a:t>довільному</a:t>
            </a:r>
            <a:r>
              <a:rPr lang="ru-RU" dirty="0">
                <a:latin typeface="Comic Sans MS" panose="030F0702030302020204" pitchFamily="66" charset="0"/>
              </a:rPr>
              <a:t> порядку. Той, </a:t>
            </a:r>
            <a:r>
              <a:rPr lang="ru-RU" dirty="0" err="1">
                <a:latin typeface="Comic Sans MS" panose="030F0702030302020204" pitchFamily="66" charset="0"/>
              </a:rPr>
              <a:t>хто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впіймав</a:t>
            </a:r>
            <a:r>
              <a:rPr lang="ru-RU" dirty="0">
                <a:latin typeface="Comic Sans MS" panose="030F0702030302020204" pitchFamily="66" charset="0"/>
              </a:rPr>
              <a:t> клубок, </a:t>
            </a:r>
            <a:r>
              <a:rPr lang="ru-RU" dirty="0" err="1">
                <a:latin typeface="Comic Sans MS" panose="030F0702030302020204" pitchFamily="66" charset="0"/>
              </a:rPr>
              <a:t>розповідає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щось</a:t>
            </a:r>
            <a:r>
              <a:rPr lang="ru-RU" dirty="0">
                <a:latin typeface="Comic Sans MS" panose="030F0702030302020204" pitchFamily="66" charset="0"/>
              </a:rPr>
              <a:t> про себе. </a:t>
            </a:r>
            <a:r>
              <a:rPr lang="ru-RU" dirty="0" err="1">
                <a:latin typeface="Comic Sans MS" panose="030F0702030302020204" pitchFamily="66" charset="0"/>
              </a:rPr>
              <a:t>Потім</a:t>
            </a:r>
            <a:r>
              <a:rPr lang="ru-RU" dirty="0">
                <a:latin typeface="Comic Sans MS" panose="030F0702030302020204" pitchFamily="66" charset="0"/>
              </a:rPr>
              <a:t> «</a:t>
            </a:r>
            <a:r>
              <a:rPr lang="ru-RU" dirty="0" err="1">
                <a:latin typeface="Comic Sans MS" panose="030F0702030302020204" pitchFamily="66" charset="0"/>
              </a:rPr>
              <a:t>павутиння</a:t>
            </a:r>
            <a:r>
              <a:rPr lang="ru-RU" dirty="0">
                <a:latin typeface="Comic Sans MS" panose="030F0702030302020204" pitchFamily="66" charset="0"/>
              </a:rPr>
              <a:t>»,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утворилося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розплутують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зворотному</a:t>
            </a:r>
            <a:r>
              <a:rPr lang="ru-RU" dirty="0">
                <a:latin typeface="Comic Sans MS" panose="030F0702030302020204" pitchFamily="66" charset="0"/>
              </a:rPr>
              <a:t> порядку, </a:t>
            </a:r>
            <a:r>
              <a:rPr lang="ru-RU" dirty="0" err="1">
                <a:latin typeface="Comic Sans MS" panose="030F0702030302020204" pitchFamily="66" charset="0"/>
              </a:rPr>
              <a:t>називаючи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ім’я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кидають</a:t>
            </a:r>
            <a:r>
              <a:rPr lang="ru-RU" dirty="0">
                <a:latin typeface="Comic Sans MS" panose="030F0702030302020204" pitchFamily="66" charset="0"/>
              </a:rPr>
              <a:t> клубок </a:t>
            </a:r>
          </a:p>
        </p:txBody>
      </p:sp>
      <p:pic>
        <p:nvPicPr>
          <p:cNvPr id="8194" name="Picture 2" descr="Как решать проблем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14" y="1895792"/>
            <a:ext cx="5139689" cy="38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лубок пряжи зеленый 3D Модель $29 - .c4d .obj .max - Free3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4" y="3251200"/>
            <a:ext cx="3056821" cy="305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Вправа «Очікування»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1040" y="144384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>
              <a:latin typeface="Comic Sans MS" panose="030F0702030302020204" pitchFamily="66" charset="0"/>
            </a:endParaRPr>
          </a:p>
          <a:p>
            <a:r>
              <a:rPr lang="uk-UA" dirty="0" err="1">
                <a:latin typeface="Comic Sans MS" panose="030F0702030302020204" pitchFamily="66" charset="0"/>
              </a:rPr>
              <a:t>-          Чого  ви  чекаєте  від  сьогоднішнього  уро</a:t>
            </a:r>
            <a:r>
              <a:rPr lang="uk-UA" dirty="0">
                <a:latin typeface="Comic Sans MS" panose="030F0702030302020204" pitchFamily="66" charset="0"/>
              </a:rPr>
              <a:t>ку?</a:t>
            </a:r>
          </a:p>
          <a:p>
            <a:r>
              <a:rPr lang="uk-UA" dirty="0" err="1">
                <a:latin typeface="Comic Sans MS" panose="030F0702030302020204" pitchFamily="66" charset="0"/>
              </a:rPr>
              <a:t>-          Я  дізнаю</a:t>
            </a:r>
            <a:r>
              <a:rPr lang="uk-UA" dirty="0">
                <a:latin typeface="Comic Sans MS" panose="030F0702030302020204" pitchFamily="66" charset="0"/>
              </a:rPr>
              <a:t>ся…</a:t>
            </a:r>
          </a:p>
          <a:p>
            <a:r>
              <a:rPr lang="uk-UA" dirty="0" err="1">
                <a:latin typeface="Comic Sans MS" panose="030F0702030302020204" pitchFamily="66" charset="0"/>
              </a:rPr>
              <a:t>-          Після  уроку  я  змо</a:t>
            </a:r>
            <a:r>
              <a:rPr lang="uk-UA" dirty="0">
                <a:latin typeface="Comic Sans MS" panose="030F0702030302020204" pitchFamily="66" charset="0"/>
              </a:rPr>
              <a:t>жу…</a:t>
            </a:r>
          </a:p>
          <a:p>
            <a:r>
              <a:rPr lang="uk-UA" dirty="0" err="1">
                <a:latin typeface="Comic Sans MS" panose="030F0702030302020204" pitchFamily="66" charset="0"/>
              </a:rPr>
              <a:t>-          Знатиму  сам  і  поясню  друз</a:t>
            </a:r>
            <a:r>
              <a:rPr lang="uk-UA" dirty="0">
                <a:latin typeface="Comic Sans MS" panose="030F0702030302020204" pitchFamily="66" charset="0"/>
              </a:rPr>
              <a:t>ям…</a:t>
            </a:r>
          </a:p>
          <a:p>
            <a:r>
              <a:rPr lang="uk-UA" dirty="0" err="1">
                <a:latin typeface="Comic Sans MS" panose="030F0702030302020204" pitchFamily="66" charset="0"/>
              </a:rPr>
              <a:t>-          Сподіваю</a:t>
            </a:r>
            <a:r>
              <a:rPr lang="uk-UA" dirty="0">
                <a:latin typeface="Comic Sans MS" panose="030F0702030302020204" pitchFamily="66" charset="0"/>
              </a:rPr>
              <a:t>ся</a:t>
            </a:r>
            <a:r>
              <a:rPr lang="uk-UA" dirty="0" smtClean="0">
                <a:latin typeface="Comic Sans MS" panose="030F0702030302020204" pitchFamily="66" charset="0"/>
              </a:rPr>
              <a:t>…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3680" y="431699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>
                <a:latin typeface="Comic Sans MS" panose="030F0702030302020204" pitchFamily="66" charset="0"/>
              </a:rPr>
              <a:t> А  я  очікую  від  в</a:t>
            </a:r>
            <a:r>
              <a:rPr lang="uk-UA" dirty="0">
                <a:latin typeface="Comic Sans MS" panose="030F0702030302020204" pitchFamily="66" charset="0"/>
              </a:rPr>
              <a:t>ас, що  ви  будете:</a:t>
            </a:r>
          </a:p>
          <a:p>
            <a:r>
              <a:rPr lang="uk-UA" dirty="0">
                <a:latin typeface="Comic Sans MS" panose="030F0702030302020204" pitchFamily="66" charset="0"/>
              </a:rPr>
              <a:t>З – задоволеними,</a:t>
            </a:r>
          </a:p>
          <a:p>
            <a:r>
              <a:rPr lang="uk-UA" dirty="0">
                <a:latin typeface="Comic Sans MS" panose="030F0702030302020204" pitchFamily="66" charset="0"/>
              </a:rPr>
              <a:t>Д – допитливими,</a:t>
            </a:r>
          </a:p>
          <a:p>
            <a:r>
              <a:rPr lang="uk-UA" dirty="0">
                <a:latin typeface="Comic Sans MS" panose="030F0702030302020204" pitchFamily="66" charset="0"/>
              </a:rPr>
              <a:t>О – оптимістами,</a:t>
            </a:r>
          </a:p>
          <a:p>
            <a:r>
              <a:rPr lang="uk-UA" dirty="0">
                <a:latin typeface="Comic Sans MS" panose="030F0702030302020204" pitchFamily="66" charset="0"/>
              </a:rPr>
              <a:t>Р – рішучими,</a:t>
            </a:r>
          </a:p>
          <a:p>
            <a:r>
              <a:rPr lang="uk-UA" dirty="0">
                <a:latin typeface="Comic Sans MS" panose="030F0702030302020204" pitchFamily="66" charset="0"/>
              </a:rPr>
              <a:t>О- обізнаними,</a:t>
            </a:r>
          </a:p>
          <a:p>
            <a:r>
              <a:rPr lang="uk-UA" dirty="0">
                <a:latin typeface="Comic Sans MS" panose="030F0702030302020204" pitchFamily="66" charset="0"/>
              </a:rPr>
              <a:t>В – винахідливими,</a:t>
            </a:r>
          </a:p>
          <a:p>
            <a:r>
              <a:rPr lang="uk-UA" dirty="0">
                <a:latin typeface="Comic Sans MS" panose="030F0702030302020204" pitchFamily="66" charset="0"/>
              </a:rPr>
              <a:t>Я – яскравими.</a:t>
            </a:r>
          </a:p>
        </p:txBody>
      </p:sp>
      <p:pic>
        <p:nvPicPr>
          <p:cNvPr id="2051" name="Picture 3" descr="Нова українська школа: Опитування щодо очікування українців від учителів  Нової Української Шко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15" y="1357736"/>
            <a:ext cx="3664585" cy="24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Новий учитель та педагогіка партнерства: який він, новий підхід до навчання  у НУШ на Полтавщині? / Твоя вл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1" y="3581572"/>
            <a:ext cx="4206240" cy="27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Вправа «Мої асоціації»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880" y="15130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Пригадайте</a:t>
            </a:r>
            <a:r>
              <a:rPr lang="ru-RU" dirty="0" smtClean="0"/>
              <a:t> </a:t>
            </a:r>
            <a:r>
              <a:rPr lang="ru-RU" dirty="0"/>
              <a:t>, де у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/>
              <a:t>чули</a:t>
            </a:r>
            <a:r>
              <a:rPr lang="ru-RU" dirty="0"/>
              <a:t> слово «</a:t>
            </a:r>
            <a:r>
              <a:rPr lang="ru-RU" dirty="0" err="1"/>
              <a:t>хімія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 smtClean="0"/>
              <a:t>вкладаєте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це</a:t>
            </a:r>
            <a:r>
              <a:rPr lang="ru-RU" dirty="0"/>
              <a:t> слово, у </a:t>
            </a:r>
            <a:r>
              <a:rPr lang="ru-RU" dirty="0" err="1"/>
              <a:t>позивному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негативному </a:t>
            </a:r>
            <a:r>
              <a:rPr lang="ru-RU" dirty="0" err="1"/>
              <a:t>значенні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вживалося</a:t>
            </a:r>
            <a:r>
              <a:rPr lang="ru-RU" dirty="0"/>
              <a:t>. </a:t>
            </a:r>
          </a:p>
        </p:txBody>
      </p:sp>
      <p:sp>
        <p:nvSpPr>
          <p:cNvPr id="2" name="Овал 1"/>
          <p:cNvSpPr/>
          <p:nvPr/>
        </p:nvSpPr>
        <p:spPr>
          <a:xfrm>
            <a:off x="4663440" y="3525520"/>
            <a:ext cx="2672080" cy="11988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Comic Sans MS" panose="030F0702030302020204" pitchFamily="66" charset="0"/>
              </a:rPr>
              <a:t>Хімія 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89520" y="3754120"/>
            <a:ext cx="985520" cy="7416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3246119" y="3754120"/>
            <a:ext cx="985520" cy="7416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506720" y="5019041"/>
            <a:ext cx="985520" cy="7416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420360" y="2392680"/>
            <a:ext cx="985520" cy="7416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3197922">
            <a:off x="6885940" y="4741665"/>
            <a:ext cx="985520" cy="7416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8155129">
            <a:off x="6871965" y="2680458"/>
            <a:ext cx="985520" cy="7416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4268671">
            <a:off x="4170680" y="2654717"/>
            <a:ext cx="985520" cy="7416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7672072">
            <a:off x="4112499" y="4829126"/>
            <a:ext cx="985520" cy="7416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Так чи ні?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1360" y="1400016"/>
            <a:ext cx="3982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Багатьох </a:t>
            </a:r>
            <a:r>
              <a:rPr lang="uk-UA" dirty="0">
                <a:latin typeface="Comic Sans MS" panose="030F0702030302020204" pitchFamily="66" charset="0"/>
              </a:rPr>
              <a:t>людей турбує питання: корисна чи шкідлива хімія і чи треба її вивчати</a:t>
            </a:r>
            <a:r>
              <a:rPr lang="uk-UA" dirty="0" smtClean="0">
                <a:latin typeface="Comic Sans MS" panose="030F0702030302020204" pitchFamily="66" charset="0"/>
              </a:rPr>
              <a:t>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0827" y="5596096"/>
            <a:ext cx="470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Спробуємо </a:t>
            </a:r>
            <a:r>
              <a:rPr lang="uk-UA" dirty="0">
                <a:latin typeface="Comic Sans MS" panose="030F0702030302020204" pitchFamily="66" charset="0"/>
              </a:rPr>
              <a:t>відповісти на це питання.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7040" y="1400016"/>
            <a:ext cx="436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Д</a:t>
            </a:r>
            <a:r>
              <a:rPr lang="uk-UA" dirty="0" smtClean="0">
                <a:latin typeface="Comic Sans MS" panose="030F0702030302020204" pitchFamily="66" charset="0"/>
              </a:rPr>
              <a:t>ля </a:t>
            </a:r>
            <a:r>
              <a:rPr lang="uk-UA" dirty="0">
                <a:latin typeface="Comic Sans MS" panose="030F0702030302020204" pitchFamily="66" charset="0"/>
              </a:rPr>
              <a:t>чого, навіщо вивчати цей предмет і чи знадобиться він у житті?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Хімія - користь і шк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55" y="2384167"/>
            <a:ext cx="1504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учителя и ученики проводят химические эксперименты PNG , Учебный класс,  химии, Экспериментальный курс PNG картинки и пнг PSD рисунок для бесплатной  загрузки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11995" r="17719" b="13343"/>
          <a:stretch/>
        </p:blipFill>
        <p:spPr bwMode="auto">
          <a:xfrm>
            <a:off x="8555227" y="2190014"/>
            <a:ext cx="2651761" cy="27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ittle Students Doing Chemical Experiment Stock Vector Image by  ©yusufdemirci #31208309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7"/>
          <a:stretch/>
        </p:blipFill>
        <p:spPr bwMode="auto">
          <a:xfrm>
            <a:off x="3830827" y="2190014"/>
            <a:ext cx="3353857" cy="27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 чого </a:t>
            </a:r>
            <a:r>
              <a:rPr lang="uk-U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скдадається</a:t>
            </a:r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 descr="Каркасні будинки від будівельної компанії Карпати Буд Карк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87" y="1229360"/>
            <a:ext cx="4922013" cy="31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Чому буває сумне сонце? - казки, вірші, колискові для дітей на порталі Рід  і Ві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" y="1405517"/>
            <a:ext cx="3888105" cy="18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кие машины могут прослужить владельцу более 10 лет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" y="51149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Будова грунту - Agris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38687"/>
            <a:ext cx="381000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Анонс: навчальний курс «Щаслива та міцна сім'я» відбудеться 9-10 листопада  – ХРИСТИЯНСЬКА СЛУЖБА ПОРЯТУНКУ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2704676"/>
            <a:ext cx="3745865" cy="24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Що нас оточує?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Центр учебных пособий - Кабинет хим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229360"/>
            <a:ext cx="8153398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1777</TotalTime>
  <Words>653</Words>
  <Application>Microsoft Office PowerPoint</Application>
  <PresentationFormat>Произвольный</PresentationFormat>
  <Paragraphs>107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Навколо так багато цікавого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115</cp:revision>
  <dcterms:created xsi:type="dcterms:W3CDTF">2021-03-29T08:45:09Z</dcterms:created>
  <dcterms:modified xsi:type="dcterms:W3CDTF">2022-07-02T13:57:38Z</dcterms:modified>
</cp:coreProperties>
</file>