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Fibre" charset="1" panose="02000506060000020004"/>
      <p:regular r:id="rId18"/>
    </p:embeddedFont>
    <p:embeddedFont>
      <p:font typeface="Roboto Condensed" charset="1" panose="02000000000000000000"/>
      <p:regular r:id="rId19"/>
    </p:embeddedFont>
    <p:embeddedFont>
      <p:font typeface="Roboto Condensed Bold" charset="1" panose="02000000000000000000"/>
      <p:regular r:id="rId20"/>
    </p:embeddedFont>
    <p:embeddedFont>
      <p:font typeface="Now" charset="1" panose="00000500000000000000"/>
      <p:regular r:id="rId21"/>
    </p:embeddedFont>
    <p:embeddedFont>
      <p:font typeface="Roboto" charset="1" panose="02000000000000000000"/>
      <p:regular r:id="rId22"/>
    </p:embeddedFont>
    <p:embeddedFont>
      <p:font typeface="Roboto Bold" charset="1" panose="02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jpeg" Type="http://schemas.openxmlformats.org/officeDocument/2006/relationships/image"/><Relationship Id="rId3" Target="../media/VAGPQ2QVJb4.mp4" Type="http://schemas.openxmlformats.org/officeDocument/2006/relationships/video"/><Relationship Id="rId4" Target="../media/VAGPQ2QVJb4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jpeg" Type="http://schemas.openxmlformats.org/officeDocument/2006/relationships/image"/><Relationship Id="rId3" Target="../media/VAGPQ9gHN9s.mp4" Type="http://schemas.openxmlformats.org/officeDocument/2006/relationships/video"/><Relationship Id="rId4" Target="../media/VAGPQ9gHN9s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jpeg" Type="http://schemas.openxmlformats.org/officeDocument/2006/relationships/image"/><Relationship Id="rId12" Target="../media/image41.png" Type="http://schemas.openxmlformats.org/officeDocument/2006/relationships/image"/><Relationship Id="rId13" Target="../media/image42.svg" Type="http://schemas.openxmlformats.org/officeDocument/2006/relationships/image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43.jpeg" Type="http://schemas.openxmlformats.org/officeDocument/2006/relationships/image"/><Relationship Id="rId8" Target="../media/image4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9.jpeg" Type="http://schemas.openxmlformats.org/officeDocument/2006/relationships/image"/><Relationship Id="rId12" Target="../media/image50.png" Type="http://schemas.openxmlformats.org/officeDocument/2006/relationships/image"/><Relationship Id="rId13" Target="../media/image51.svg" Type="http://schemas.openxmlformats.org/officeDocument/2006/relationships/image"/><Relationship Id="rId14" Target="../media/image52.png" Type="http://schemas.openxmlformats.org/officeDocument/2006/relationships/image"/><Relationship Id="rId15" Target="../media/image53.svg" Type="http://schemas.openxmlformats.org/officeDocument/2006/relationships/image"/><Relationship Id="rId16" Target="../media/image54.png" Type="http://schemas.openxmlformats.org/officeDocument/2006/relationships/image"/><Relationship Id="rId17" Target="../media/image55.sv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svg" Type="http://schemas.openxmlformats.org/officeDocument/2006/relationships/image"/><Relationship Id="rId11" Target="../media/image64.png" Type="http://schemas.openxmlformats.org/officeDocument/2006/relationships/image"/><Relationship Id="rId12" Target="../media/image65.svg" Type="http://schemas.openxmlformats.org/officeDocument/2006/relationships/image"/><Relationship Id="rId13" Target="../media/image2.png" Type="http://schemas.openxmlformats.org/officeDocument/2006/relationships/image"/><Relationship Id="rId14" Target="../media/image3.svg" Type="http://schemas.openxmlformats.org/officeDocument/2006/relationships/image"/><Relationship Id="rId15" Target="../media/image66.png" Type="http://schemas.openxmlformats.org/officeDocument/2006/relationships/image"/><Relationship Id="rId16" Target="../media/image67.svg" Type="http://schemas.openxmlformats.org/officeDocument/2006/relationships/image"/><Relationship Id="rId17" Target="../media/image68.png" Type="http://schemas.openxmlformats.org/officeDocument/2006/relationships/image"/><Relationship Id="rId18" Target="../media/image69.svg" Type="http://schemas.openxmlformats.org/officeDocument/2006/relationships/image"/><Relationship Id="rId19" Target="../media/image70.png" Type="http://schemas.openxmlformats.org/officeDocument/2006/relationships/image"/><Relationship Id="rId2" Target="../media/image1.jpeg" Type="http://schemas.openxmlformats.org/officeDocument/2006/relationships/image"/><Relationship Id="rId20" Target="../media/image71.svg" Type="http://schemas.openxmlformats.org/officeDocument/2006/relationships/image"/><Relationship Id="rId21" Target="../media/image72.png" Type="http://schemas.openxmlformats.org/officeDocument/2006/relationships/image"/><Relationship Id="rId22" Target="../media/image73.sv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Relationship Id="rId6" Target="../media/image59.sv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VAGPIS7Yx3A.mp4" Type="http://schemas.openxmlformats.org/officeDocument/2006/relationships/video"/><Relationship Id="rId4" Target="../media/VAGPIS7Yx3A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75.png" Type="http://schemas.openxmlformats.org/officeDocument/2006/relationships/image"/><Relationship Id="rId6" Target="../media/image76.svg" Type="http://schemas.openxmlformats.org/officeDocument/2006/relationships/image"/><Relationship Id="rId7" Target="../media/image7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VAGPQ19j-bU.mp4" Type="http://schemas.openxmlformats.org/officeDocument/2006/relationships/video"/><Relationship Id="rId4" Target="../media/VAGPQ19j-bU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jpeg" Type="http://schemas.openxmlformats.org/officeDocument/2006/relationships/image"/><Relationship Id="rId3" Target="../media/VAGPQ2lXM2Q.mp4" Type="http://schemas.openxmlformats.org/officeDocument/2006/relationships/video"/><Relationship Id="rId4" Target="../media/VAGPQ2lXM2Q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3037782" y="2245721"/>
            <a:ext cx="11683452" cy="662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2"/>
              </a:lnSpc>
            </a:pPr>
            <a:r>
              <a:rPr lang="en-US" sz="13518" spc="-27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Музичні жанри: пісня, танець, марш </a:t>
            </a:r>
          </a:p>
          <a:p>
            <a:pPr algn="ctr" marL="0" indent="0" lvl="0">
              <a:lnSpc>
                <a:spcPts val="12842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454932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870717" y="7311984"/>
            <a:ext cx="12017582" cy="599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71"/>
              </a:lnSpc>
            </a:pPr>
            <a:r>
              <a:rPr lang="en-US" sz="4700" spc="-94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Урок 1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10800000">
            <a:off x="14814655" y="3790368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514574" y="8661324"/>
            <a:ext cx="4277568" cy="2978743"/>
          </a:xfrm>
          <a:custGeom>
            <a:avLst/>
            <a:gdLst/>
            <a:ahLst/>
            <a:cxnLst/>
            <a:rect r="r" b="b" t="t" l="l"/>
            <a:pathLst>
              <a:path h="2978743" w="4277568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7096905" y="3925196"/>
            <a:ext cx="2854557" cy="2956698"/>
          </a:xfrm>
          <a:custGeom>
            <a:avLst/>
            <a:gdLst/>
            <a:ahLst/>
            <a:cxnLst/>
            <a:rect r="r" b="b" t="t" l="l"/>
            <a:pathLst>
              <a:path h="2956698" w="2854557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136496" y="8228619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13011" y="7395331"/>
            <a:ext cx="4539051" cy="4810170"/>
          </a:xfrm>
          <a:custGeom>
            <a:avLst/>
            <a:gdLst/>
            <a:ahLst/>
            <a:cxnLst/>
            <a:rect r="r" b="b" t="t" l="l"/>
            <a:pathLst>
              <a:path h="4810170" w="4539051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29695" y="4662240"/>
            <a:ext cx="2058395" cy="3339578"/>
          </a:xfrm>
          <a:custGeom>
            <a:avLst/>
            <a:gdLst/>
            <a:ahLst/>
            <a:cxnLst/>
            <a:rect r="r" b="b" t="t" l="l"/>
            <a:pathLst>
              <a:path h="3339578" w="2058395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426264" y="8847163"/>
            <a:ext cx="2906489" cy="3358338"/>
          </a:xfrm>
          <a:custGeom>
            <a:avLst/>
            <a:gdLst/>
            <a:ahLst/>
            <a:cxnLst/>
            <a:rect r="r" b="b" t="t" l="l"/>
            <a:pathLst>
              <a:path h="3358338" w="2906489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7096905" y="1028700"/>
            <a:ext cx="2886146" cy="2524065"/>
          </a:xfrm>
          <a:custGeom>
            <a:avLst/>
            <a:gdLst/>
            <a:ahLst/>
            <a:cxnLst/>
            <a:rect r="r" b="b" t="t" l="l"/>
            <a:pathLst>
              <a:path h="2524065" w="2886146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0696671" y="9261214"/>
            <a:ext cx="5352421" cy="2530235"/>
          </a:xfrm>
          <a:custGeom>
            <a:avLst/>
            <a:gdLst/>
            <a:ahLst/>
            <a:cxnLst/>
            <a:rect r="r" b="b" t="t" l="l"/>
            <a:pathLst>
              <a:path h="2530235" w="5352421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417113" y="-1667348"/>
            <a:ext cx="2477977" cy="3577131"/>
          </a:xfrm>
          <a:custGeom>
            <a:avLst/>
            <a:gdLst/>
            <a:ahLst/>
            <a:cxnLst/>
            <a:rect r="r" b="b" t="t" l="l"/>
            <a:pathLst>
              <a:path h="3577131" w="2477977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060863" y="-1667348"/>
            <a:ext cx="3006706" cy="2766169"/>
          </a:xfrm>
          <a:custGeom>
            <a:avLst/>
            <a:gdLst/>
            <a:ahLst/>
            <a:cxnLst/>
            <a:rect r="r" b="b" t="t" l="l"/>
            <a:pathLst>
              <a:path h="2766169" w="3006706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4182716">
            <a:off x="5683694" y="-2327113"/>
            <a:ext cx="3249068" cy="4006698"/>
          </a:xfrm>
          <a:custGeom>
            <a:avLst/>
            <a:gdLst/>
            <a:ahLst/>
            <a:cxnLst/>
            <a:rect r="r" b="b" t="t" l="l"/>
            <a:pathLst>
              <a:path h="4006698" w="324906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81395" y="-3285587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10684014" y="-184301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972660" y="2160503"/>
            <a:ext cx="2001360" cy="2251018"/>
          </a:xfrm>
          <a:custGeom>
            <a:avLst/>
            <a:gdLst/>
            <a:ahLst/>
            <a:cxnLst/>
            <a:rect r="r" b="b" t="t" l="l"/>
            <a:pathLst>
              <a:path h="2251018" w="2001360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4333911" y="3588459"/>
            <a:ext cx="9620177" cy="4173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44"/>
              </a:lnSpc>
            </a:pPr>
            <a:r>
              <a:rPr lang="en-US" sz="17981" spc="-359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Дякую за </a:t>
            </a:r>
          </a:p>
          <a:p>
            <a:pPr algn="ctr" marL="0" indent="0" lvl="0">
              <a:lnSpc>
                <a:spcPts val="15644"/>
              </a:lnSpc>
            </a:pPr>
            <a:r>
              <a:rPr lang="en-US" sz="17981" spc="-359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увагу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761291" y="4114800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14508296" y="4114800"/>
            <a:ext cx="1018413" cy="2057400"/>
          </a:xfrm>
          <a:custGeom>
            <a:avLst/>
            <a:gdLst/>
            <a:ahLst/>
            <a:cxnLst/>
            <a:rect r="r" b="b" t="t" l="l"/>
            <a:pathLst>
              <a:path h="2057400" w="1018413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38373" y="1246511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24187" y="114346"/>
            <a:ext cx="7315200" cy="3364992"/>
          </a:xfrm>
          <a:custGeom>
            <a:avLst/>
            <a:gdLst/>
            <a:ahLst/>
            <a:cxnLst/>
            <a:rect r="r" b="b" t="t" l="l"/>
            <a:pathLst>
              <a:path h="3364992" w="7315200">
                <a:moveTo>
                  <a:pt x="0" y="0"/>
                </a:moveTo>
                <a:lnTo>
                  <a:pt x="7315200" y="0"/>
                </a:lnTo>
                <a:lnTo>
                  <a:pt x="7315200" y="3364992"/>
                </a:lnTo>
                <a:lnTo>
                  <a:pt x="0" y="3364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4218619"/>
            <a:ext cx="7506173" cy="353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Пісня — це музика зі словами, яку легко співати. Вона розповідає історію або виражає почуття.</a:t>
            </a:r>
          </a:p>
          <a:p>
            <a:pPr algn="l" marL="0" indent="0" lvl="0">
              <a:lnSpc>
                <a:spcPts val="4724"/>
              </a:lnSpc>
              <a:spcBef>
                <a:spcPct val="0"/>
              </a:spcBef>
            </a:pPr>
            <a:r>
              <a:rPr lang="en-US" sz="3499" spc="108">
                <a:solidFill>
                  <a:srgbClr val="2B2B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Пісні можуть бути про різні речі та часто допомагають підняти настрій або чогось навчити.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822288"/>
            <a:ext cx="6680372" cy="110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Пісня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-973962" y="8243230"/>
            <a:ext cx="4670260" cy="3252199"/>
          </a:xfrm>
          <a:custGeom>
            <a:avLst/>
            <a:gdLst/>
            <a:ahLst/>
            <a:cxnLst/>
            <a:rect r="r" b="b" t="t" l="l"/>
            <a:pathLst>
              <a:path h="3252199" w="4670260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437963" y="-3539609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8244" y="562747"/>
            <a:ext cx="5482971" cy="8229600"/>
          </a:xfrm>
          <a:custGeom>
            <a:avLst/>
            <a:gdLst/>
            <a:ahLst/>
            <a:cxnLst/>
            <a:rect r="r" b="b" t="t" l="l"/>
            <a:pathLst>
              <a:path h="8229600" w="5482971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49610" y="597864"/>
            <a:ext cx="9271466" cy="9271466"/>
          </a:xfrm>
          <a:custGeom>
            <a:avLst/>
            <a:gdLst/>
            <a:ahLst/>
            <a:cxnLst/>
            <a:rect r="r" b="b" t="t" l="l"/>
            <a:pathLst>
              <a:path h="9271466" w="9271466">
                <a:moveTo>
                  <a:pt x="0" y="0"/>
                </a:moveTo>
                <a:lnTo>
                  <a:pt x="9271465" y="0"/>
                </a:lnTo>
                <a:lnTo>
                  <a:pt x="9271465" y="9271466"/>
                </a:lnTo>
                <a:lnTo>
                  <a:pt x="0" y="9271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37507" y="4270230"/>
            <a:ext cx="7321793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25"/>
              </a:lnSpc>
              <a:spcBef>
                <a:spcPct val="0"/>
              </a:spcBef>
            </a:pPr>
            <a:r>
              <a:rPr lang="en-US" sz="3500" spc="108">
                <a:solidFill>
                  <a:srgbClr val="2B2B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Танець — це музика, під яку хочеться рухатися. Вона має ритм, який допомагає нам танцювати та весело проводити час.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2866797"/>
            <a:ext cx="7321793" cy="110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Танець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2318674" y="8845184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0">
            <a:off x="-1328922" y="8100335"/>
            <a:ext cx="3057281" cy="2751553"/>
          </a:xfrm>
          <a:custGeom>
            <a:avLst/>
            <a:gdLst/>
            <a:ahLst/>
            <a:cxnLst/>
            <a:rect r="r" b="b" t="t" l="l"/>
            <a:pathLst>
              <a:path h="2751553" w="3057281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7259300" y="698230"/>
            <a:ext cx="3198742" cy="2797445"/>
          </a:xfrm>
          <a:custGeom>
            <a:avLst/>
            <a:gdLst/>
            <a:ahLst/>
            <a:cxnLst/>
            <a:rect r="r" b="b" t="t" l="l"/>
            <a:pathLst>
              <a:path h="2797445" w="3198742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5400000">
            <a:off x="15561337" y="-1937162"/>
            <a:ext cx="2491650" cy="4103017"/>
          </a:xfrm>
          <a:custGeom>
            <a:avLst/>
            <a:gdLst/>
            <a:ahLst/>
            <a:cxnLst/>
            <a:rect r="r" b="b" t="t" l="l"/>
            <a:pathLst>
              <a:path h="4103017" w="2491650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22148" y="3168046"/>
            <a:ext cx="8020114" cy="5353426"/>
          </a:xfrm>
          <a:custGeom>
            <a:avLst/>
            <a:gdLst/>
            <a:ahLst/>
            <a:cxnLst/>
            <a:rect r="r" b="b" t="t" l="l"/>
            <a:pathLst>
              <a:path h="5353426" w="8020114">
                <a:moveTo>
                  <a:pt x="0" y="0"/>
                </a:moveTo>
                <a:lnTo>
                  <a:pt x="8020114" y="0"/>
                </a:lnTo>
                <a:lnTo>
                  <a:pt x="8020114" y="5353426"/>
                </a:lnTo>
                <a:lnTo>
                  <a:pt x="0" y="53534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138380" y="6315950"/>
            <a:ext cx="2212113" cy="3160161"/>
          </a:xfrm>
          <a:custGeom>
            <a:avLst/>
            <a:gdLst/>
            <a:ahLst/>
            <a:cxnLst/>
            <a:rect r="r" b="b" t="t" l="l"/>
            <a:pathLst>
              <a:path h="3160161" w="2212113">
                <a:moveTo>
                  <a:pt x="0" y="0"/>
                </a:moveTo>
                <a:lnTo>
                  <a:pt x="2212113" y="0"/>
                </a:lnTo>
                <a:lnTo>
                  <a:pt x="2212113" y="3160161"/>
                </a:lnTo>
                <a:lnTo>
                  <a:pt x="0" y="31601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21084" y="258236"/>
            <a:ext cx="1822241" cy="2716078"/>
          </a:xfrm>
          <a:custGeom>
            <a:avLst/>
            <a:gdLst/>
            <a:ahLst/>
            <a:cxnLst/>
            <a:rect r="r" b="b" t="t" l="l"/>
            <a:pathLst>
              <a:path h="2716078" w="1822241">
                <a:moveTo>
                  <a:pt x="0" y="0"/>
                </a:moveTo>
                <a:lnTo>
                  <a:pt x="1822241" y="0"/>
                </a:lnTo>
                <a:lnTo>
                  <a:pt x="1822241" y="2716077"/>
                </a:lnTo>
                <a:lnTo>
                  <a:pt x="0" y="2716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4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1177" y="531093"/>
            <a:ext cx="1613787" cy="3413779"/>
          </a:xfrm>
          <a:custGeom>
            <a:avLst/>
            <a:gdLst/>
            <a:ahLst/>
            <a:cxnLst/>
            <a:rect r="r" b="b" t="t" l="l"/>
            <a:pathLst>
              <a:path h="3413779" w="1613787">
                <a:moveTo>
                  <a:pt x="0" y="0"/>
                </a:moveTo>
                <a:lnTo>
                  <a:pt x="1613786" y="0"/>
                </a:lnTo>
                <a:lnTo>
                  <a:pt x="1613786" y="3413779"/>
                </a:lnTo>
                <a:lnTo>
                  <a:pt x="0" y="34137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24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51177" y="4233862"/>
            <a:ext cx="7975566" cy="1762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Марш — це музика, під яку крокують. </a:t>
            </a:r>
          </a:p>
          <a:p>
            <a:pPr algn="l" marL="0" indent="0" lvl="0">
              <a:lnSpc>
                <a:spcPts val="4724"/>
              </a:lnSpc>
              <a:spcBef>
                <a:spcPct val="0"/>
              </a:spcBef>
            </a:pPr>
            <a:r>
              <a:rPr lang="en-US" sz="3499" spc="108">
                <a:solidFill>
                  <a:srgbClr val="2B2B2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Вона має чіткий ритм, щоб допомагати йти разом, як у параді.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667663"/>
            <a:ext cx="7321793" cy="110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Марш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4142" y="1338236"/>
            <a:ext cx="4494794" cy="3031943"/>
          </a:xfrm>
          <a:custGeom>
            <a:avLst/>
            <a:gdLst/>
            <a:ahLst/>
            <a:cxnLst/>
            <a:rect r="r" b="b" t="t" l="l"/>
            <a:pathLst>
              <a:path h="3031943" w="4494794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667204" y="5067851"/>
            <a:ext cx="4494794" cy="2508913"/>
          </a:xfrm>
          <a:custGeom>
            <a:avLst/>
            <a:gdLst/>
            <a:ahLst/>
            <a:cxnLst/>
            <a:rect r="r" b="b" t="t" l="l"/>
            <a:pathLst>
              <a:path h="2508913" w="4494794">
                <a:moveTo>
                  <a:pt x="0" y="0"/>
                </a:moveTo>
                <a:lnTo>
                  <a:pt x="4494794" y="0"/>
                </a:lnTo>
                <a:lnTo>
                  <a:pt x="4494794" y="2508912"/>
                </a:lnTo>
                <a:lnTo>
                  <a:pt x="0" y="2508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true" rot="-9093014">
            <a:off x="5960059" y="2691202"/>
            <a:ext cx="1273984" cy="634598"/>
          </a:xfrm>
          <a:custGeom>
            <a:avLst/>
            <a:gdLst/>
            <a:ahLst/>
            <a:cxnLst/>
            <a:rect r="r" b="b" t="t" l="l"/>
            <a:pathLst>
              <a:path h="634598" w="1273984">
                <a:moveTo>
                  <a:pt x="0" y="634598"/>
                </a:moveTo>
                <a:lnTo>
                  <a:pt x="1273984" y="634598"/>
                </a:lnTo>
                <a:lnTo>
                  <a:pt x="1273984" y="0"/>
                </a:lnTo>
                <a:lnTo>
                  <a:pt x="0" y="0"/>
                </a:lnTo>
                <a:lnTo>
                  <a:pt x="0" y="63459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1820569">
            <a:off x="11093924" y="6996043"/>
            <a:ext cx="1206953" cy="601209"/>
          </a:xfrm>
          <a:custGeom>
            <a:avLst/>
            <a:gdLst/>
            <a:ahLst/>
            <a:cxnLst/>
            <a:rect r="r" b="b" t="t" l="l"/>
            <a:pathLst>
              <a:path h="601209" w="1206953">
                <a:moveTo>
                  <a:pt x="0" y="601209"/>
                </a:moveTo>
                <a:lnTo>
                  <a:pt x="1206953" y="601209"/>
                </a:lnTo>
                <a:lnTo>
                  <a:pt x="1206953" y="0"/>
                </a:lnTo>
                <a:lnTo>
                  <a:pt x="0" y="0"/>
                </a:lnTo>
                <a:lnTo>
                  <a:pt x="0" y="60120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182716">
            <a:off x="8570472" y="-2234255"/>
            <a:ext cx="2943750" cy="3630186"/>
          </a:xfrm>
          <a:custGeom>
            <a:avLst/>
            <a:gdLst/>
            <a:ahLst/>
            <a:cxnLst/>
            <a:rect r="r" b="b" t="t" l="l"/>
            <a:pathLst>
              <a:path h="3630186" w="2943750">
                <a:moveTo>
                  <a:pt x="0" y="0"/>
                </a:moveTo>
                <a:lnTo>
                  <a:pt x="2943751" y="0"/>
                </a:lnTo>
                <a:lnTo>
                  <a:pt x="2943751" y="3630186"/>
                </a:lnTo>
                <a:lnTo>
                  <a:pt x="0" y="3630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459133" y="5801884"/>
            <a:ext cx="2262958" cy="3726427"/>
          </a:xfrm>
          <a:custGeom>
            <a:avLst/>
            <a:gdLst/>
            <a:ahLst/>
            <a:cxnLst/>
            <a:rect r="r" b="b" t="t" l="l"/>
            <a:pathLst>
              <a:path h="3726427" w="2262958">
                <a:moveTo>
                  <a:pt x="0" y="0"/>
                </a:moveTo>
                <a:lnTo>
                  <a:pt x="2262958" y="0"/>
                </a:lnTo>
                <a:lnTo>
                  <a:pt x="2262958" y="3726428"/>
                </a:lnTo>
                <a:lnTo>
                  <a:pt x="0" y="3726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1737559">
            <a:off x="6016825" y="8980873"/>
            <a:ext cx="3751278" cy="2612254"/>
          </a:xfrm>
          <a:custGeom>
            <a:avLst/>
            <a:gdLst/>
            <a:ahLst/>
            <a:cxnLst/>
            <a:rect r="r" b="b" t="t" l="l"/>
            <a:pathLst>
              <a:path h="2612254" w="3751278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-2085825" y="1189741"/>
            <a:ext cx="2781341" cy="2859323"/>
          </a:xfrm>
          <a:custGeom>
            <a:avLst/>
            <a:gdLst/>
            <a:ahLst/>
            <a:cxnLst/>
            <a:rect r="r" b="b" t="t" l="l"/>
            <a:pathLst>
              <a:path h="2859323" w="2781341">
                <a:moveTo>
                  <a:pt x="0" y="0"/>
                </a:moveTo>
                <a:lnTo>
                  <a:pt x="2781342" y="0"/>
                </a:lnTo>
                <a:lnTo>
                  <a:pt x="2781342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695517" y="5638412"/>
            <a:ext cx="6437274" cy="3698507"/>
          </a:xfrm>
          <a:custGeom>
            <a:avLst/>
            <a:gdLst/>
            <a:ahLst/>
            <a:cxnLst/>
            <a:rect r="r" b="b" t="t" l="l"/>
            <a:pathLst>
              <a:path h="3698507" w="6437274">
                <a:moveTo>
                  <a:pt x="0" y="0"/>
                </a:moveTo>
                <a:lnTo>
                  <a:pt x="6437274" y="0"/>
                </a:lnTo>
                <a:lnTo>
                  <a:pt x="6437274" y="3698507"/>
                </a:lnTo>
                <a:lnTo>
                  <a:pt x="0" y="36985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98362" y="576496"/>
            <a:ext cx="5534552" cy="3793684"/>
          </a:xfrm>
          <a:custGeom>
            <a:avLst/>
            <a:gdLst/>
            <a:ahLst/>
            <a:cxnLst/>
            <a:rect r="r" b="b" t="t" l="l"/>
            <a:pathLst>
              <a:path h="3793684" w="5534552">
                <a:moveTo>
                  <a:pt x="0" y="0"/>
                </a:moveTo>
                <a:lnTo>
                  <a:pt x="5534553" y="0"/>
                </a:lnTo>
                <a:lnTo>
                  <a:pt x="5534553" y="3793684"/>
                </a:lnTo>
                <a:lnTo>
                  <a:pt x="0" y="3793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86400" y="3786863"/>
            <a:ext cx="7315200" cy="2713274"/>
          </a:xfrm>
          <a:custGeom>
            <a:avLst/>
            <a:gdLst/>
            <a:ahLst/>
            <a:cxnLst/>
            <a:rect r="r" b="b" t="t" l="l"/>
            <a:pathLst>
              <a:path h="2713274" w="7315200">
                <a:moveTo>
                  <a:pt x="0" y="0"/>
                </a:moveTo>
                <a:lnTo>
                  <a:pt x="7315200" y="0"/>
                </a:lnTo>
                <a:lnTo>
                  <a:pt x="7315200" y="2713274"/>
                </a:lnTo>
                <a:lnTo>
                  <a:pt x="0" y="27132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10999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656338" y="4384357"/>
            <a:ext cx="4975325" cy="1712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680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Музичні</a:t>
            </a:r>
          </a:p>
          <a:p>
            <a:pPr algn="ctr">
              <a:lnSpc>
                <a:spcPts val="6528"/>
              </a:lnSpc>
            </a:pPr>
            <a:r>
              <a:rPr lang="en-US" sz="6800">
                <a:solidFill>
                  <a:srgbClr val="303030"/>
                </a:solidFill>
                <a:latin typeface="Fibre"/>
                <a:ea typeface="Fibre"/>
                <a:cs typeface="Fibre"/>
                <a:sym typeface="Fibre"/>
              </a:rPr>
              <a:t>звуки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61125" y="2096782"/>
            <a:ext cx="3220828" cy="638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499">
                <a:solidFill>
                  <a:srgbClr val="3030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МУЗИЧНІ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304187" y="5415804"/>
            <a:ext cx="3220828" cy="64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500">
                <a:solidFill>
                  <a:srgbClr val="30303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ШУМОВІ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50994" y="6092714"/>
            <a:ext cx="4127213" cy="745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0"/>
              </a:lnSpc>
              <a:spcBef>
                <a:spcPct val="0"/>
              </a:spcBef>
            </a:pPr>
            <a:r>
              <a:rPr lang="en-US" sz="1865" spc="-37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 Це скрипіння гілочок, шурхіт листя, </a:t>
            </a:r>
          </a:p>
          <a:p>
            <a:pPr algn="ctr">
              <a:lnSpc>
                <a:spcPts val="1940"/>
              </a:lnSpc>
              <a:spcBef>
                <a:spcPct val="0"/>
              </a:spcBef>
            </a:pPr>
            <a:r>
              <a:rPr lang="en-US" sz="1865" spc="-37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шум доріг, дзюрчання струмка, </a:t>
            </a:r>
          </a:p>
          <a:p>
            <a:pPr algn="ctr">
              <a:lnSpc>
                <a:spcPts val="1940"/>
              </a:lnSpc>
              <a:spcBef>
                <a:spcPct val="0"/>
              </a:spcBef>
            </a:pPr>
            <a:r>
              <a:rPr lang="en-US" sz="1865" spc="-37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спів пташок та інше.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9502" y="2808124"/>
            <a:ext cx="4264075" cy="782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4"/>
              </a:lnSpc>
              <a:spcBef>
                <a:spcPct val="0"/>
              </a:spcBef>
            </a:pPr>
            <a:r>
              <a:rPr lang="en-US" sz="2061" spc="-41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Ї</a:t>
            </a:r>
            <a:r>
              <a:rPr lang="en-US" sz="2061" spc="-41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х можна проспівати, </a:t>
            </a:r>
          </a:p>
          <a:p>
            <a:pPr algn="ctr">
              <a:lnSpc>
                <a:spcPts val="2144"/>
              </a:lnSpc>
              <a:spcBef>
                <a:spcPct val="0"/>
              </a:spcBef>
            </a:pPr>
            <a:r>
              <a:rPr lang="en-US" sz="2061" spc="-41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зіграти на музичному інструменті,</a:t>
            </a:r>
          </a:p>
          <a:p>
            <a:pPr algn="ctr">
              <a:lnSpc>
                <a:spcPts val="1936"/>
              </a:lnSpc>
              <a:spcBef>
                <a:spcPct val="0"/>
              </a:spcBef>
            </a:pPr>
            <a:r>
              <a:rPr lang="en-US" sz="1861" spc="-37">
                <a:solidFill>
                  <a:srgbClr val="303030"/>
                </a:solidFill>
                <a:latin typeface="Now"/>
                <a:ea typeface="Now"/>
                <a:cs typeface="Now"/>
                <a:sym typeface="Now"/>
              </a:rPr>
              <a:t> записати нотами.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44" r="0" b="-9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7559">
            <a:off x="-973962" y="8243230"/>
            <a:ext cx="4670260" cy="3252199"/>
          </a:xfrm>
          <a:custGeom>
            <a:avLst/>
            <a:gdLst/>
            <a:ahLst/>
            <a:cxnLst/>
            <a:rect r="r" b="b" t="t" l="l"/>
            <a:pathLst>
              <a:path h="3252199" w="4670260">
                <a:moveTo>
                  <a:pt x="0" y="0"/>
                </a:moveTo>
                <a:lnTo>
                  <a:pt x="4670260" y="0"/>
                </a:lnTo>
                <a:lnTo>
                  <a:pt x="4670260" y="3252199"/>
                </a:lnTo>
                <a:lnTo>
                  <a:pt x="0" y="325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908749" y="-3521026"/>
            <a:ext cx="4859148" cy="4691287"/>
          </a:xfrm>
          <a:custGeom>
            <a:avLst/>
            <a:gdLst/>
            <a:ahLst/>
            <a:cxnLst/>
            <a:rect r="r" b="b" t="t" l="l"/>
            <a:pathLst>
              <a:path h="4691287" w="4859148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809924" y="728573"/>
            <a:ext cx="6976127" cy="1596431"/>
            <a:chOff x="0" y="0"/>
            <a:chExt cx="2335316" cy="5344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35316" cy="534418"/>
            </a:xfrm>
            <a:custGeom>
              <a:avLst/>
              <a:gdLst/>
              <a:ahLst/>
              <a:cxnLst/>
              <a:rect r="r" b="b" t="t" l="l"/>
              <a:pathLst>
                <a:path h="534418" w="2335316">
                  <a:moveTo>
                    <a:pt x="0" y="0"/>
                  </a:moveTo>
                  <a:lnTo>
                    <a:pt x="2335316" y="0"/>
                  </a:lnTo>
                  <a:lnTo>
                    <a:pt x="2335316" y="534418"/>
                  </a:lnTo>
                  <a:lnTo>
                    <a:pt x="0" y="534418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85725"/>
              <a:ext cx="2335316" cy="448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809924" y="3186663"/>
            <a:ext cx="6976127" cy="1596431"/>
            <a:chOff x="0" y="0"/>
            <a:chExt cx="2335316" cy="5344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35316" cy="534418"/>
            </a:xfrm>
            <a:custGeom>
              <a:avLst/>
              <a:gdLst/>
              <a:ahLst/>
              <a:cxnLst/>
              <a:rect r="r" b="b" t="t" l="l"/>
              <a:pathLst>
                <a:path h="534418" w="2335316">
                  <a:moveTo>
                    <a:pt x="0" y="0"/>
                  </a:moveTo>
                  <a:lnTo>
                    <a:pt x="2335316" y="0"/>
                  </a:lnTo>
                  <a:lnTo>
                    <a:pt x="2335316" y="534418"/>
                  </a:lnTo>
                  <a:lnTo>
                    <a:pt x="0" y="534418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85725"/>
              <a:ext cx="2335316" cy="448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809924" y="5550266"/>
            <a:ext cx="6976127" cy="1596431"/>
            <a:chOff x="0" y="0"/>
            <a:chExt cx="2335316" cy="5344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35316" cy="534418"/>
            </a:xfrm>
            <a:custGeom>
              <a:avLst/>
              <a:gdLst/>
              <a:ahLst/>
              <a:cxnLst/>
              <a:rect r="r" b="b" t="t" l="l"/>
              <a:pathLst>
                <a:path h="534418" w="2335316">
                  <a:moveTo>
                    <a:pt x="0" y="0"/>
                  </a:moveTo>
                  <a:lnTo>
                    <a:pt x="2335316" y="0"/>
                  </a:lnTo>
                  <a:lnTo>
                    <a:pt x="2335316" y="534418"/>
                  </a:lnTo>
                  <a:lnTo>
                    <a:pt x="0" y="534418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85725"/>
              <a:ext cx="2335316" cy="448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809924" y="7898382"/>
            <a:ext cx="6976127" cy="1596431"/>
            <a:chOff x="0" y="0"/>
            <a:chExt cx="2335316" cy="5344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35316" cy="534418"/>
            </a:xfrm>
            <a:custGeom>
              <a:avLst/>
              <a:gdLst/>
              <a:ahLst/>
              <a:cxnLst/>
              <a:rect r="r" b="b" t="t" l="l"/>
              <a:pathLst>
                <a:path h="534418" w="2335316">
                  <a:moveTo>
                    <a:pt x="0" y="0"/>
                  </a:moveTo>
                  <a:lnTo>
                    <a:pt x="2335316" y="0"/>
                  </a:lnTo>
                  <a:lnTo>
                    <a:pt x="2335316" y="534418"/>
                  </a:lnTo>
                  <a:lnTo>
                    <a:pt x="0" y="534418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85725"/>
              <a:ext cx="2335316" cy="448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69801" y="1113533"/>
            <a:ext cx="17148398" cy="8381280"/>
          </a:xfrm>
          <a:custGeom>
            <a:avLst/>
            <a:gdLst/>
            <a:ahLst/>
            <a:cxnLst/>
            <a:rect r="r" b="b" t="t" l="l"/>
            <a:pathLst>
              <a:path h="8381280" w="17148398">
                <a:moveTo>
                  <a:pt x="0" y="0"/>
                </a:moveTo>
                <a:lnTo>
                  <a:pt x="17148398" y="0"/>
                </a:lnTo>
                <a:lnTo>
                  <a:pt x="17148398" y="8381280"/>
                </a:lnTo>
                <a:lnTo>
                  <a:pt x="0" y="838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89720" y="3927729"/>
            <a:ext cx="7893241" cy="3299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За </a:t>
            </a:r>
            <a:r>
              <a:rPr lang="en-US" sz="3499" spc="108">
                <a:solidFill>
                  <a:srgbClr val="2B2B2B"/>
                </a:solidFill>
                <a:latin typeface="Roboto Bold"/>
                <a:ea typeface="Roboto Bold"/>
                <a:cs typeface="Roboto Bold"/>
                <a:sym typeface="Roboto Bold"/>
              </a:rPr>
              <a:t>висотою </a:t>
            </a: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звуки бувають низькі, середні та високі</a:t>
            </a:r>
          </a:p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За </a:t>
            </a:r>
            <a:r>
              <a:rPr lang="en-US" sz="3499" spc="108">
                <a:solidFill>
                  <a:srgbClr val="2B2B2B"/>
                </a:solidFill>
                <a:latin typeface="Roboto Bold"/>
                <a:ea typeface="Roboto Bold"/>
                <a:cs typeface="Roboto Bold"/>
                <a:sym typeface="Roboto Bold"/>
              </a:rPr>
              <a:t>тривалістю</a:t>
            </a: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 - довгі та короткі</a:t>
            </a:r>
          </a:p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За </a:t>
            </a:r>
            <a:r>
              <a:rPr lang="en-US" sz="3499" spc="108">
                <a:solidFill>
                  <a:srgbClr val="2B2B2B"/>
                </a:solidFill>
                <a:latin typeface="Roboto Bold"/>
                <a:ea typeface="Roboto Bold"/>
                <a:cs typeface="Roboto Bold"/>
                <a:sym typeface="Roboto Bold"/>
              </a:rPr>
              <a:t>гучністю</a:t>
            </a: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 - тихі та гучні</a:t>
            </a:r>
          </a:p>
          <a:p>
            <a:pPr algn="l">
              <a:lnSpc>
                <a:spcPts val="4724"/>
              </a:lnSpc>
            </a:pPr>
            <a:r>
              <a:rPr lang="en-US" sz="3499" spc="108">
                <a:solidFill>
                  <a:srgbClr val="2B2B2B"/>
                </a:solidFill>
                <a:latin typeface="Roboto Bold"/>
                <a:ea typeface="Roboto Bold"/>
                <a:cs typeface="Roboto Bold"/>
                <a:sym typeface="Roboto Bold"/>
              </a:rPr>
              <a:t>Тембр</a:t>
            </a:r>
            <a:r>
              <a:rPr lang="en-US" sz="3499" spc="108">
                <a:solidFill>
                  <a:srgbClr val="2B2B2B"/>
                </a:solidFill>
                <a:latin typeface="Roboto"/>
                <a:ea typeface="Roboto"/>
                <a:cs typeface="Roboto"/>
                <a:sym typeface="Roboto"/>
              </a:rPr>
              <a:t> - забарвлення звучання </a:t>
            </a:r>
          </a:p>
          <a:p>
            <a:pPr algn="l" marL="0" indent="0" lvl="0">
              <a:lnSpc>
                <a:spcPts val="2765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361168" y="2429779"/>
            <a:ext cx="7321793" cy="1105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20"/>
              </a:lnSpc>
            </a:pPr>
            <a:r>
              <a:rPr lang="en-US" sz="8000" spc="-160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Музичні звуки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534450" y="1158165"/>
            <a:ext cx="5527075" cy="899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000" spc="-574">
                <a:solidFill>
                  <a:srgbClr val="2B2B2B"/>
                </a:solidFill>
                <a:latin typeface="Now"/>
                <a:ea typeface="Now"/>
                <a:cs typeface="Now"/>
                <a:sym typeface="Now"/>
              </a:rPr>
              <a:t>Висота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534450" y="3606736"/>
            <a:ext cx="5527075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999" spc="-573">
                <a:solidFill>
                  <a:srgbClr val="2B2B2B"/>
                </a:solidFill>
                <a:latin typeface="Now"/>
                <a:ea typeface="Now"/>
                <a:cs typeface="Now"/>
                <a:sym typeface="Now"/>
              </a:rPr>
              <a:t>Тривалість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34450" y="5970339"/>
            <a:ext cx="5527075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999" spc="-573">
                <a:solidFill>
                  <a:srgbClr val="2B2B2B"/>
                </a:solidFill>
                <a:latin typeface="Now"/>
                <a:ea typeface="Now"/>
                <a:cs typeface="Now"/>
                <a:sym typeface="Now"/>
              </a:rPr>
              <a:t>Гучність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34450" y="8318455"/>
            <a:ext cx="5527075" cy="90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999" spc="-573">
                <a:solidFill>
                  <a:srgbClr val="2B2B2B"/>
                </a:solidFill>
                <a:latin typeface="Now"/>
                <a:ea typeface="Now"/>
                <a:cs typeface="Now"/>
                <a:sym typeface="Now"/>
              </a:rPr>
              <a:t>Тембр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1982" y="68615"/>
            <a:ext cx="18166018" cy="10218385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DAGPOpWRvWg</dc:identifier>
  <dcterms:modified xsi:type="dcterms:W3CDTF">2011-08-01T06:04:30Z</dcterms:modified>
  <cp:revision>1</cp:revision>
  <dc:title>Blue Colorful Cute School Library Introduction Presentation</dc:title>
</cp:coreProperties>
</file>