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8" r:id="rId6"/>
    <p:sldId id="269" r:id="rId7"/>
    <p:sldId id="271" r:id="rId8"/>
    <p:sldId id="267" r:id="rId9"/>
    <p:sldId id="265" r:id="rId10"/>
    <p:sldId id="266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user/id1582551/blo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46956615359915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rizne/2021/12.01/Pro_novu_redaktsiyu%20Bazovoho%20komponenta%20doshkilnoyi%20osvity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on.gov.ua/storage/app/uploads/public/5d0/22c/59b/5d022c59be3c3201681800.pdf" TargetMode="External"/><Relationship Id="rId5" Type="http://schemas.openxmlformats.org/officeDocument/2006/relationships/hyperlink" Target="https://mon.gov.ua/ua/npa/planuvannya-roboti-zakladu-doshkilnoyi-osviti-na-rik" TargetMode="External"/><Relationship Id="rId4" Type="http://schemas.openxmlformats.org/officeDocument/2006/relationships/hyperlink" Target="https://mon.gov.ua/ua/npa/shodo-metodichnih-rekomendacij-do-onovlenogo-bazovogo-komponenta-doshkilnoyi-osvit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ownloads\1614852126_107-p-foni-dlya-portfolio-vospitatelya-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428605"/>
            <a:ext cx="5172084" cy="1714511"/>
          </a:xfrm>
        </p:spPr>
        <p:txBody>
          <a:bodyPr>
            <a:normAutofit/>
          </a:bodyPr>
          <a:lstStyle/>
          <a:p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dirty="0" smtClean="0"/>
              <a:t> </a:t>
            </a:r>
            <a:br>
              <a:rPr lang="uk-UA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7058052" cy="3857652"/>
          </a:xfrm>
        </p:spPr>
        <p:txBody>
          <a:bodyPr>
            <a:normAutofit fontScale="62500" lnSpcReduction="20000"/>
          </a:bodyPr>
          <a:lstStyle/>
          <a:p>
            <a:r>
              <a:rPr lang="uk-UA" sz="4400" b="1" dirty="0" smtClean="0">
                <a:solidFill>
                  <a:srgbClr val="00B050"/>
                </a:solidFill>
              </a:rPr>
              <a:t>ПОРТФОЛІО</a:t>
            </a:r>
          </a:p>
          <a:p>
            <a:r>
              <a:rPr lang="uk-UA" sz="4400" b="1" dirty="0" smtClean="0">
                <a:solidFill>
                  <a:srgbClr val="FFC000"/>
                </a:solidFill>
              </a:rPr>
              <a:t>БЕЗКРОВНОЇ ЛЮБОВ МИХАЙЛІВНИ</a:t>
            </a:r>
          </a:p>
          <a:p>
            <a:r>
              <a:rPr lang="uk-UA" sz="4400" b="1" dirty="0" smtClean="0">
                <a:solidFill>
                  <a:srgbClr val="00B050"/>
                </a:solidFill>
              </a:rPr>
              <a:t> вихователя</a:t>
            </a:r>
          </a:p>
          <a:p>
            <a:endParaRPr lang="uk-UA" sz="2400" dirty="0" smtClean="0"/>
          </a:p>
          <a:p>
            <a:pPr algn="r"/>
            <a:r>
              <a:rPr 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Моє життєве кредо</a:t>
            </a:r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«Запалимо свічу добра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І попрохаємо в цей день Софію,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Щоб дарувала Віру і Надію,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Ще мудрість і Любов дала…»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Моє педагогічне кредо</a:t>
            </a:r>
            <a:r>
              <a:rPr lang="uk-UA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« Відкрити в кожній дитині творця,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дати їй змогу пробудитися і розквітнути…»</a:t>
            </a:r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dirty="0" smtClean="0"/>
              <a:t> </a:t>
            </a:r>
          </a:p>
          <a:p>
            <a:r>
              <a:rPr lang="uk-UA" sz="2400" dirty="0" smtClean="0">
                <a:solidFill>
                  <a:srgbClr val="FFC000"/>
                </a:solidFill>
              </a:rPr>
              <a:t>м. Прилуки, 2024 р.</a:t>
            </a:r>
            <a:endParaRPr lang="ru-RU" sz="24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Users\Acer\Desktop\_РОБОТА_\документація\фотки мої особисті\DSCN1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66"/>
            <a:ext cx="1714512" cy="22858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928926" y="642918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Прилуцький заклад  дошкільної освіти (ясла-садок)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комбінованого типу №26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Прилуцької міської ради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Чернігівської області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> 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ownloads\1614852126_107-p-foni-dlya-portfolio-vospitatelya-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ДОДАТКИ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Особистий </a:t>
            </a:r>
            <a:r>
              <a:rPr lang="uk-UA" sz="2000" b="1" dirty="0" err="1" smtClean="0">
                <a:solidFill>
                  <a:srgbClr val="00B050"/>
                </a:solidFill>
              </a:rPr>
              <a:t>блог</a:t>
            </a:r>
            <a:r>
              <a:rPr lang="uk-UA" sz="2000" b="1" dirty="0" smtClean="0">
                <a:solidFill>
                  <a:srgbClr val="00B050"/>
                </a:solidFill>
              </a:rPr>
              <a:t>  </a:t>
            </a:r>
            <a:r>
              <a:rPr lang="uk-UA" sz="2000" dirty="0" smtClean="0">
                <a:solidFill>
                  <a:srgbClr val="0070C0"/>
                </a:solidFill>
              </a:rPr>
              <a:t>(</a:t>
            </a:r>
            <a:r>
              <a:rPr lang="uk-UA" sz="2000" dirty="0" smtClean="0">
                <a:solidFill>
                  <a:srgbClr val="0070C0"/>
                </a:solidFill>
                <a:hlinkClick r:id="rId3"/>
              </a:rPr>
              <a:t>https://vseosvita.ua/user/id1582551/blog</a:t>
            </a:r>
            <a:r>
              <a:rPr lang="uk-UA" sz="2000" dirty="0" smtClean="0">
                <a:solidFill>
                  <a:srgbClr val="7030A0"/>
                </a:solidFill>
              </a:rPr>
              <a:t>)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Група ЗДО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№ 26: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https://www.facebook.com/groups/469566153599151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Індивідуальна освітня траєкторія професійного розвитку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hlinkClick r:id="rId3"/>
              </a:rPr>
              <a:t>https://vseosvita.ua/user/id1582551/blog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Підсумкове </a:t>
            </a:r>
            <a:r>
              <a:rPr lang="uk-UA" sz="2000" b="1" dirty="0" err="1" smtClean="0">
                <a:solidFill>
                  <a:srgbClr val="00B050"/>
                </a:solidFill>
              </a:rPr>
              <a:t>самооцінювання</a:t>
            </a:r>
            <a:r>
              <a:rPr lang="uk-UA" sz="2000" b="1" dirty="0" smtClean="0">
                <a:solidFill>
                  <a:srgbClr val="00B050"/>
                </a:solidFill>
              </a:rPr>
              <a:t> професійної діяльності за 2023-2024 н. р. </a:t>
            </a:r>
            <a:r>
              <a:rPr lang="uk-UA" sz="2000" dirty="0" smtClean="0">
                <a:solidFill>
                  <a:srgbClr val="0070C0"/>
                </a:solidFill>
              </a:rPr>
              <a:t>(</a:t>
            </a:r>
            <a:r>
              <a:rPr lang="uk-UA" sz="2000" dirty="0" smtClean="0">
                <a:solidFill>
                  <a:srgbClr val="0070C0"/>
                </a:solidFill>
                <a:hlinkClick r:id="rId3"/>
              </a:rPr>
              <a:t>https://vseosvita.ua/user/id1582551/blog</a:t>
            </a:r>
            <a:r>
              <a:rPr lang="uk-UA" sz="2000" dirty="0" smtClean="0">
                <a:solidFill>
                  <a:srgbClr val="7030A0"/>
                </a:solidFill>
              </a:rPr>
              <a:t>)</a:t>
            </a:r>
          </a:p>
          <a:p>
            <a:pPr>
              <a:buNone/>
            </a:pPr>
            <a:endParaRPr lang="uk-UA" sz="20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9520" y="64293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ownloads\1614852126_107-p-foni-dlya-portfolio-vospitatelya-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МОЇ НАГОРОДИ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6" name="Picture 2" descr="C:\Users\Acer\Desktop\_РОБОТА_\документація\ФОТО СЕРТИФІКАТІВ СВІДОЦТВ\DSCN3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1840112" cy="2453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8596" y="4214818"/>
            <a:ext cx="351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Подяка </a:t>
            </a:r>
            <a:r>
              <a:rPr lang="uk-UA" dirty="0" err="1" smtClean="0"/>
              <a:t>“Прилуцький</a:t>
            </a:r>
            <a:r>
              <a:rPr lang="uk-UA" dirty="0" smtClean="0"/>
              <a:t> центр ПІПП”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ownloads\1614852126_107-p-foni-dlya-portfolio-vospitatelya-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ВІЗИТКА ПЕДАГОГА</a:t>
            </a:r>
            <a:r>
              <a:rPr lang="uk-UA" dirty="0" smtClean="0">
                <a:solidFill>
                  <a:srgbClr val="00B050"/>
                </a:solidFill>
              </a:rPr>
              <a:t/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Освіта: 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повна вища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Закінчила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2007 рік – Ніжинський державний університет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імені Миколи Гоголя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 спеціальності «дошкільне виховання» 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Педагогічний стаж: 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40 років 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категорія:  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«спеціаліст вищої категорії», педагогічне звання «вихователь-методист»</a:t>
            </a:r>
            <a:b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посада</a:t>
            </a:r>
            <a:r>
              <a:rPr lang="uk-UA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вихователь</a:t>
            </a: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3" descr="C:\Users\Acer\Desktop\DSCN3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71942"/>
            <a:ext cx="2071702" cy="15537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C:\Users\Acer\Desktop\DSCN3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500570"/>
            <a:ext cx="2000264" cy="15003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215206" y="62865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ownloads\1614852126_107-p-foni-dlya-portfolio-vospitatelya-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C000"/>
                </a:solidFill>
              </a:rPr>
              <a:t>ПІДВИЩЕННЯ КВАЛІФІКАЦІЇ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00B050"/>
                </a:solidFill>
              </a:rPr>
              <a:t>- ІППО навчання за програмою підвищення кваліфікації (участь у </a:t>
            </a:r>
            <a:r>
              <a:rPr lang="uk-UA" sz="2000" b="1" dirty="0" err="1" smtClean="0">
                <a:solidFill>
                  <a:srgbClr val="00B050"/>
                </a:solidFill>
              </a:rPr>
              <a:t>вебінарі</a:t>
            </a:r>
            <a:r>
              <a:rPr lang="uk-UA" sz="2000" b="1" dirty="0" smtClean="0">
                <a:solidFill>
                  <a:srgbClr val="00B050"/>
                </a:solidFill>
              </a:rPr>
              <a:t>) за темою: </a:t>
            </a:r>
            <a:r>
              <a:rPr lang="uk-UA" sz="2000" b="1" dirty="0" err="1" smtClean="0">
                <a:solidFill>
                  <a:srgbClr val="00B050"/>
                </a:solidFill>
              </a:rPr>
              <a:t>“Освітні</a:t>
            </a:r>
            <a:r>
              <a:rPr lang="uk-UA" sz="2000" b="1" dirty="0" smtClean="0">
                <a:solidFill>
                  <a:srgbClr val="00B050"/>
                </a:solidFill>
              </a:rPr>
              <a:t> стратегії для здобуття дошкільної освіти дітьми з ООП</a:t>
            </a:r>
            <a:r>
              <a:rPr lang="uk-UA" sz="2000" b="1" dirty="0" smtClean="0">
                <a:solidFill>
                  <a:srgbClr val="00B050"/>
                </a:solidFill>
              </a:rPr>
              <a:t>. </a:t>
            </a:r>
            <a:r>
              <a:rPr lang="uk-UA" sz="2000" b="1" dirty="0" err="1" smtClean="0">
                <a:solidFill>
                  <a:srgbClr val="00B050"/>
                </a:solidFill>
              </a:rPr>
              <a:t>Інклюзія</a:t>
            </a:r>
            <a:r>
              <a:rPr lang="uk-UA" sz="2000" b="1" dirty="0" err="1" smtClean="0">
                <a:solidFill>
                  <a:srgbClr val="00B050"/>
                </a:solidFill>
              </a:rPr>
              <a:t>”</a:t>
            </a:r>
            <a:r>
              <a:rPr lang="uk-UA" sz="2000" b="1" dirty="0" smtClean="0">
                <a:solidFill>
                  <a:srgbClr val="00B050"/>
                </a:solidFill>
              </a:rPr>
              <a:t>. Тривалість: 2 (дві) години 0,1 кредиту( ЄКТС</a:t>
            </a:r>
            <a:r>
              <a:rPr lang="uk-UA" sz="2000" b="1" dirty="0" smtClean="0">
                <a:solidFill>
                  <a:srgbClr val="00B050"/>
                </a:solidFill>
              </a:rPr>
              <a:t>).  Сертифікат           № </a:t>
            </a:r>
            <a:r>
              <a:rPr lang="uk-UA" sz="2000" b="1" dirty="0" smtClean="0">
                <a:solidFill>
                  <a:srgbClr val="00B050"/>
                </a:solidFill>
              </a:rPr>
              <a:t>4536768571975852853, дата видачі: 21.12.2023 р.</a:t>
            </a:r>
            <a:br>
              <a:rPr lang="uk-UA" sz="2000" b="1" dirty="0" smtClean="0">
                <a:solidFill>
                  <a:srgbClr val="00B050"/>
                </a:solidFill>
              </a:rPr>
            </a:br>
            <a:r>
              <a:rPr lang="uk-UA" sz="2000" b="1" dirty="0" smtClean="0">
                <a:solidFill>
                  <a:srgbClr val="00B050"/>
                </a:solidFill>
              </a:rPr>
              <a:t>-  ІППО навчання за програмою підвищення кваліфікації (участь </a:t>
            </a:r>
            <a:r>
              <a:rPr lang="uk-UA" sz="2000" b="1" dirty="0" smtClean="0">
                <a:solidFill>
                  <a:srgbClr val="00B050"/>
                </a:solidFill>
              </a:rPr>
              <a:t>у  </a:t>
            </a:r>
            <a:r>
              <a:rPr lang="uk-UA" sz="2000" b="1" dirty="0" err="1" smtClean="0">
                <a:solidFill>
                  <a:srgbClr val="00B050"/>
                </a:solidFill>
              </a:rPr>
              <a:t>вебінарі</a:t>
            </a:r>
            <a:r>
              <a:rPr lang="uk-UA" sz="2000" b="1" dirty="0" smtClean="0">
                <a:solidFill>
                  <a:srgbClr val="00B050"/>
                </a:solidFill>
              </a:rPr>
              <a:t>) за темою: </a:t>
            </a:r>
            <a:r>
              <a:rPr lang="uk-UA" sz="2000" b="1" dirty="0" err="1" smtClean="0">
                <a:solidFill>
                  <a:srgbClr val="00B050"/>
                </a:solidFill>
              </a:rPr>
              <a:t>“Організація</a:t>
            </a:r>
            <a:r>
              <a:rPr lang="uk-UA" sz="2000" b="1" dirty="0" smtClean="0">
                <a:solidFill>
                  <a:srgbClr val="00B050"/>
                </a:solidFill>
              </a:rPr>
              <a:t> роботи з дітьми з ООП. </a:t>
            </a:r>
            <a:r>
              <a:rPr lang="uk-UA" sz="2000" b="1" dirty="0" smtClean="0">
                <a:solidFill>
                  <a:srgbClr val="00B050"/>
                </a:solidFill>
              </a:rPr>
              <a:t> </a:t>
            </a:r>
            <a:r>
              <a:rPr lang="uk-UA" sz="2000" b="1" dirty="0" err="1" smtClean="0">
                <a:solidFill>
                  <a:srgbClr val="00B050"/>
                </a:solidFill>
              </a:rPr>
              <a:t>Інклюзія</a:t>
            </a:r>
            <a:r>
              <a:rPr lang="uk-UA" sz="2000" b="1" dirty="0" err="1" smtClean="0">
                <a:solidFill>
                  <a:srgbClr val="00B050"/>
                </a:solidFill>
              </a:rPr>
              <a:t>”</a:t>
            </a:r>
            <a:r>
              <a:rPr lang="uk-UA" sz="2000" b="1" dirty="0" smtClean="0">
                <a:solidFill>
                  <a:srgbClr val="00B050"/>
                </a:solidFill>
              </a:rPr>
              <a:t>. Тривалість 30 (тридцять годин) 1 кредит (ЄКТС). Свідоцтво №3126446732988377116, дата видачі 26.12.2023 р.</a:t>
            </a:r>
            <a:br>
              <a:rPr lang="uk-UA" sz="2000" b="1" dirty="0" smtClean="0">
                <a:solidFill>
                  <a:srgbClr val="00B050"/>
                </a:solidFill>
              </a:rPr>
            </a:br>
            <a:r>
              <a:rPr lang="uk-UA" sz="2000" b="1" dirty="0" smtClean="0">
                <a:solidFill>
                  <a:srgbClr val="00B050"/>
                </a:solidFill>
              </a:rPr>
              <a:t>-  </a:t>
            </a:r>
            <a:r>
              <a:rPr lang="en-US" sz="2000" b="1" dirty="0" smtClean="0">
                <a:solidFill>
                  <a:srgbClr val="00B050"/>
                </a:solidFill>
              </a:rPr>
              <a:t>PROMETHEUS </a:t>
            </a:r>
            <a:r>
              <a:rPr lang="ru-RU" sz="2000" b="1" dirty="0" err="1" smtClean="0">
                <a:solidFill>
                  <a:srgbClr val="00B050"/>
                </a:solidFill>
              </a:rPr>
              <a:t>онлайн</a:t>
            </a:r>
            <a:r>
              <a:rPr lang="ru-RU" sz="2000" b="1" dirty="0" smtClean="0">
                <a:solidFill>
                  <a:srgbClr val="00B050"/>
                </a:solidFill>
              </a:rPr>
              <a:t>- </a:t>
            </a:r>
            <a:r>
              <a:rPr lang="ru-RU" sz="2000" b="1" dirty="0" err="1" smtClean="0">
                <a:solidFill>
                  <a:srgbClr val="00B050"/>
                </a:solidFill>
              </a:rPr>
              <a:t>курси</a:t>
            </a:r>
            <a:r>
              <a:rPr lang="ru-RU" sz="2000" b="1" dirty="0" smtClean="0">
                <a:solidFill>
                  <a:srgbClr val="00B050"/>
                </a:solidFill>
              </a:rPr>
              <a:t> за темою: «</a:t>
            </a:r>
            <a:r>
              <a:rPr lang="ru-RU" sz="2000" b="1" dirty="0" err="1" smtClean="0">
                <a:solidFill>
                  <a:srgbClr val="00B050"/>
                </a:solidFill>
              </a:rPr>
              <a:t>Протид</a:t>
            </a:r>
            <a:r>
              <a:rPr lang="uk-UA" sz="2000" b="1" dirty="0" err="1" smtClean="0">
                <a:solidFill>
                  <a:srgbClr val="00B050"/>
                </a:solidFill>
              </a:rPr>
              <a:t>ія</a:t>
            </a:r>
            <a:r>
              <a:rPr lang="uk-UA" sz="2000" b="1" dirty="0" smtClean="0">
                <a:solidFill>
                  <a:srgbClr val="00B050"/>
                </a:solidFill>
              </a:rPr>
              <a:t> та попередження </a:t>
            </a:r>
            <a:r>
              <a:rPr lang="uk-UA" sz="2000" b="1" dirty="0" err="1" smtClean="0">
                <a:solidFill>
                  <a:srgbClr val="00B050"/>
                </a:solidFill>
              </a:rPr>
              <a:t>булінгу</a:t>
            </a:r>
            <a:r>
              <a:rPr lang="uk-UA" sz="2000" b="1" dirty="0" smtClean="0">
                <a:solidFill>
                  <a:srgbClr val="00B050"/>
                </a:solidFill>
              </a:rPr>
              <a:t> (цькуванню) в закладах </a:t>
            </a:r>
            <a:r>
              <a:rPr lang="uk-UA" sz="2000" b="1" dirty="0" err="1" smtClean="0">
                <a:solidFill>
                  <a:srgbClr val="00B050"/>
                </a:solidFill>
              </a:rPr>
              <a:t>освіти”</a:t>
            </a:r>
            <a:r>
              <a:rPr lang="uk-UA" sz="2000" b="1" dirty="0" smtClean="0">
                <a:solidFill>
                  <a:srgbClr val="00B050"/>
                </a:solidFill>
              </a:rPr>
              <a:t>. Тривалість 80 годин 2,6 кредитів (ЄКТС). Сертифікат виданий 05.02.2024 р.</a:t>
            </a:r>
            <a:br>
              <a:rPr lang="uk-UA" sz="2000" b="1" dirty="0" smtClean="0">
                <a:solidFill>
                  <a:srgbClr val="00B050"/>
                </a:solidFill>
              </a:rPr>
            </a:br>
            <a:r>
              <a:rPr lang="uk-UA" sz="2000" b="1" dirty="0" smtClean="0">
                <a:solidFill>
                  <a:srgbClr val="00B050"/>
                </a:solidFill>
              </a:rPr>
              <a:t>-ІППО навчання за програмою підвищення кваліфікації (участь у </a:t>
            </a:r>
            <a:r>
              <a:rPr lang="uk-UA" sz="2000" b="1" dirty="0" err="1" smtClean="0">
                <a:solidFill>
                  <a:srgbClr val="00B050"/>
                </a:solidFill>
              </a:rPr>
              <a:t>вебанарі</a:t>
            </a:r>
            <a:r>
              <a:rPr lang="uk-UA" sz="2000" b="1" dirty="0" smtClean="0">
                <a:solidFill>
                  <a:srgbClr val="00B050"/>
                </a:solidFill>
              </a:rPr>
              <a:t>) за темою: </a:t>
            </a:r>
            <a:r>
              <a:rPr lang="uk-UA" sz="2000" b="1" dirty="0" err="1" smtClean="0">
                <a:solidFill>
                  <a:srgbClr val="00B050"/>
                </a:solidFill>
              </a:rPr>
              <a:t>“Розвиток</a:t>
            </a:r>
            <a:r>
              <a:rPr lang="uk-UA" sz="2000" b="1" dirty="0" smtClean="0">
                <a:solidFill>
                  <a:srgbClr val="00B050"/>
                </a:solidFill>
              </a:rPr>
              <a:t> комунікативної компетентності вихователя. Специфіка та правила мовленнєвого </a:t>
            </a:r>
            <a:r>
              <a:rPr lang="uk-UA" sz="2000" b="1" dirty="0" err="1" smtClean="0">
                <a:solidFill>
                  <a:srgbClr val="00B050"/>
                </a:solidFill>
              </a:rPr>
              <a:t>спілкування”</a:t>
            </a:r>
            <a:r>
              <a:rPr lang="uk-UA" sz="2000" b="1" dirty="0" smtClean="0">
                <a:solidFill>
                  <a:srgbClr val="00B050"/>
                </a:solidFill>
              </a:rPr>
              <a:t>. Тривалість: 30 (тридцять) годин 1 кредит (ЄКТС) Сертифікат № 4612138666724796407, дата видачі 05.02.2024 р.</a:t>
            </a:r>
            <a:r>
              <a:rPr lang="uk-UA" sz="2000" dirty="0" smtClean="0">
                <a:solidFill>
                  <a:srgbClr val="FF0000"/>
                </a:solidFill>
              </a:rPr>
              <a:t/>
            </a:r>
            <a:br>
              <a:rPr lang="uk-UA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Acer\Desktop\_РОБОТА_\документація\ФОТО СЕРТИФІКАТІВ СВІДОЦТВ\DSCN39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95887"/>
            <a:ext cx="107157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Acer\Desktop\_РОБОТА_\документація\ФОТО СЕРТИФІКАТІВ СВІДОЦТВ\DSCN3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5072074"/>
            <a:ext cx="1071569" cy="142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Acer\Desktop\_РОБОТА_\документація\ФОТО СЕРТИФІКАТІВ СВІДОЦТВ\DSCN39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482864"/>
            <a:ext cx="1428760" cy="1071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Acer\Desktop\_РОБОТА_\документація\ФОТО СЕРТИФІКАТІВ СВІДОЦТВ\DSCN39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5154694"/>
            <a:ext cx="1071570" cy="1428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143768" y="63579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ownloads\1614852126_107-p-foni-dlya-portfolio-vospitatelya-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САМООСВІТА</a:t>
            </a:r>
            <a:endParaRPr lang="ru-RU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29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62"/>
                <a:gridCol w="1457364"/>
                <a:gridCol w="1571636"/>
                <a:gridCol w="1643074"/>
                <a:gridCol w="1000132"/>
                <a:gridCol w="2085932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№ </a:t>
                      </a:r>
                      <a:r>
                        <a:rPr lang="uk-UA" sz="1400" dirty="0" err="1" smtClean="0"/>
                        <a:t>п.п</a:t>
                      </a:r>
                      <a:r>
                        <a:rPr lang="uk-UA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Вид документа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Номер документа, дата видачі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Назва курсів, або додаткової освіти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Кількість годин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Місце навчання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</a:t>
                      </a:r>
                      <a:r>
                        <a:rPr lang="en-US" sz="1400" baseline="0" dirty="0" smtClean="0"/>
                        <a:t> 216818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Вебінар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Сертифікат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ЕЕ733675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r>
                        <a:rPr lang="uk-UA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</a:t>
                      </a:r>
                      <a:r>
                        <a:rPr lang="uk-UA" sz="1400" dirty="0" err="1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NS</a:t>
                      </a:r>
                      <a:r>
                        <a:rPr lang="en-US" sz="1400" baseline="0" dirty="0" smtClean="0"/>
                        <a:t> 286205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</a:t>
                      </a:r>
                      <a:r>
                        <a:rPr lang="en-US" sz="1400" baseline="0" dirty="0" smtClean="0"/>
                        <a:t> 314412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КТ</a:t>
                      </a:r>
                      <a:r>
                        <a:rPr lang="uk-UA" sz="1400" dirty="0" smtClean="0"/>
                        <a:t> 172758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r>
                        <a:rPr lang="uk-UA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6.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QM</a:t>
                      </a:r>
                      <a:r>
                        <a:rPr lang="en-US" sz="1400" baseline="0" dirty="0" smtClean="0"/>
                        <a:t> 228063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r>
                        <a:rPr lang="uk-UA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7.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RJ 186067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r>
                        <a:rPr lang="uk-UA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8.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RM 320174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9.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Свідоцтво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ХТ 975420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r>
                        <a:rPr lang="uk-UA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15206" y="6488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1614852126_107-p-foni-dlya-portfolio-vospitatelya-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САМООСВІТА</a:t>
            </a:r>
            <a:endParaRPr lang="ru-RU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4" y="1397000"/>
          <a:ext cx="871543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6"/>
                <a:gridCol w="1500198"/>
                <a:gridCol w="1571636"/>
                <a:gridCol w="1714512"/>
                <a:gridCol w="1071570"/>
                <a:gridCol w="242889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№ </a:t>
                      </a:r>
                      <a:r>
                        <a:rPr lang="uk-UA" sz="1400" dirty="0" err="1" smtClean="0"/>
                        <a:t>п.п</a:t>
                      </a:r>
                      <a:r>
                        <a:rPr lang="uk-UA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Вид документа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Номер документа, дата видачі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Назва курсів або </a:t>
                      </a:r>
                      <a:r>
                        <a:rPr lang="uk-UA" sz="1400" dirty="0" err="1" smtClean="0"/>
                        <a:t>додатколвої</a:t>
                      </a:r>
                      <a:r>
                        <a:rPr lang="uk-UA" sz="1400" dirty="0" smtClean="0"/>
                        <a:t> </a:t>
                      </a:r>
                      <a:r>
                        <a:rPr lang="uk-UA" sz="1400" dirty="0" err="1" smtClean="0"/>
                        <a:t>осіти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Кількість годин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Місце навчання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10.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РР363031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</a:t>
                      </a:r>
                      <a:r>
                        <a:rPr lang="uk-UA" sz="1400" dirty="0" smtClean="0"/>
                        <a:t>918776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Конференція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8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Сертифікат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VR336268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Вебінар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 год.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https://vseosvita.ua/user/id1582551/achievements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ownloads\1614852126_107-p-foni-dlya-portfolio-vospitatelya-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НОРМАТИВНІ ДОКУМЕНТИ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Базовий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(наказ МОН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12.01.2021 № 33)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https://mon.gov.ua/storage/app/media/rizne/2021/12.01/Pro_novu_redaktsiyu%20Bazovoho%20komponenta%20doshkilnoyi%20osvity.pdf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оновленого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Базового компонента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(лист МОН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16.03.2021 № 1/9-148)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https://mon.gov.ua/ua/npa/shodo-metodichnih-rekomendacij-do-onovlenogo-bazovogo-komponenta-doshkilnoyi-osviti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6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(лист МОН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07.07.2021 № 1/9-344)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https://mon.gov.ua/ua/npa/planuvannya-roboti-zakladu-doshkilnoyi-osviti-na-rik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затвердження Методичних рекомендацій щодо створення, змісту та завантаження </a:t>
            </a:r>
            <a:r>
              <a:rPr lang="uk-UA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е-портфоліо</a:t>
            </a: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наказ МОН від 30.05.2019 № 755</a:t>
            </a:r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“Вчимося</a:t>
            </a: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читати”</a:t>
            </a: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частина 1 Робочий зошит для дітей 4-6 років, </a:t>
            </a:r>
            <a:r>
              <a:rPr lang="uk-UA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“Фенікс”</a:t>
            </a: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2019 р. </a:t>
            </a:r>
            <a:b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забезпечення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психологічного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супроводу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учасників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освітнього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b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Професійний стандарт вихователя ЗДО від 19.10.2021 р.</a:t>
            </a:r>
            <a:b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Санітарний регламент для дошкільних навчальних закладів. 24.03.2016 р.</a:t>
            </a:r>
            <a:b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Постанова Кабінету Міністрів України 800 </a:t>
            </a:r>
            <a:r>
              <a:rPr lang="uk-UA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“Деякі</a:t>
            </a: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питання підвищення кваліфікації педагогічних і науково-педагогічних </a:t>
            </a:r>
            <a:r>
              <a:rPr lang="uk-UA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працівників”</a:t>
            </a: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2019 р.</a:t>
            </a:r>
            <a:b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Наказ МОН від 19.09 2022 р. №805 </a:t>
            </a:r>
            <a:r>
              <a:rPr lang="uk-UA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затвердження Положення про атестацію </a:t>
            </a:r>
            <a:r>
              <a:rPr lang="uk-UA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педагоічних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1614852126_107-p-foni-dlya-portfolio-vospitatelya-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МЕТОДИЧНА СЛУЖБА</a:t>
            </a:r>
            <a:br>
              <a:rPr lang="uk-UA" sz="3200" b="1" dirty="0" smtClean="0">
                <a:solidFill>
                  <a:srgbClr val="FFC000"/>
                </a:solidFill>
              </a:rPr>
            </a:br>
            <a:r>
              <a:rPr lang="uk-UA" sz="3200" b="1" dirty="0" smtClean="0">
                <a:solidFill>
                  <a:srgbClr val="FFC000"/>
                </a:solidFill>
              </a:rPr>
              <a:t/>
            </a:r>
            <a:br>
              <a:rPr lang="uk-UA" sz="3200" b="1" dirty="0" smtClean="0">
                <a:solidFill>
                  <a:srgbClr val="FFC000"/>
                </a:solidFill>
              </a:rPr>
            </a:br>
            <a:r>
              <a:rPr lang="uk-UA" sz="2200" dirty="0" err="1" smtClean="0">
                <a:solidFill>
                  <a:srgbClr val="00B050"/>
                </a:solidFill>
              </a:rPr>
              <a:t>-Музичне</a:t>
            </a:r>
            <a:r>
              <a:rPr lang="uk-UA" sz="2200" dirty="0" smtClean="0">
                <a:solidFill>
                  <a:srgbClr val="00B050"/>
                </a:solidFill>
              </a:rPr>
              <a:t> дійство «Щедрий вечір, добрий вечір» (січень, 2024 р.)</a:t>
            </a:r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uk-UA" sz="2200" dirty="0" smtClean="0">
                <a:solidFill>
                  <a:srgbClr val="00B050"/>
                </a:solidFill>
              </a:rPr>
              <a:t>-</a:t>
            </a:r>
            <a:r>
              <a:rPr lang="ru-RU" sz="2200" dirty="0" err="1" smtClean="0">
                <a:solidFill>
                  <a:srgbClr val="00B050"/>
                </a:solidFill>
              </a:rPr>
              <a:t>Музичне</a:t>
            </a:r>
            <a:r>
              <a:rPr lang="ru-RU" sz="2200" dirty="0" smtClean="0">
                <a:solidFill>
                  <a:srgbClr val="00B050"/>
                </a:solidFill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</a:rPr>
              <a:t>дійство</a:t>
            </a:r>
            <a:r>
              <a:rPr lang="ru-RU" sz="2200" dirty="0" smtClean="0">
                <a:solidFill>
                  <a:srgbClr val="00B050"/>
                </a:solidFill>
              </a:rPr>
              <a:t> «</a:t>
            </a:r>
            <a:r>
              <a:rPr lang="ru-RU" sz="2200" dirty="0" err="1" smtClean="0">
                <a:solidFill>
                  <a:srgbClr val="00B050"/>
                </a:solidFill>
              </a:rPr>
              <a:t>Батл</a:t>
            </a:r>
            <a:r>
              <a:rPr lang="ru-RU" sz="2200" dirty="0" smtClean="0">
                <a:solidFill>
                  <a:srgbClr val="00B050"/>
                </a:solidFill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</a:rPr>
              <a:t>Зими</a:t>
            </a:r>
            <a:r>
              <a:rPr lang="ru-RU" sz="2200" dirty="0" smtClean="0">
                <a:solidFill>
                  <a:srgbClr val="00B050"/>
                </a:solidFill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</a:rPr>
              <a:t>і</a:t>
            </a:r>
            <a:r>
              <a:rPr lang="ru-RU" sz="2200" dirty="0" smtClean="0">
                <a:solidFill>
                  <a:srgbClr val="00B050"/>
                </a:solidFill>
              </a:rPr>
              <a:t> </a:t>
            </a:r>
            <a:r>
              <a:rPr lang="ru-RU" sz="2200" dirty="0" err="1" smtClean="0">
                <a:solidFill>
                  <a:srgbClr val="00B050"/>
                </a:solidFill>
              </a:rPr>
              <a:t>Весни</a:t>
            </a:r>
            <a:r>
              <a:rPr lang="ru-RU" sz="2200" dirty="0" smtClean="0">
                <a:solidFill>
                  <a:srgbClr val="00B050"/>
                </a:solidFill>
              </a:rPr>
              <a:t>!».</a:t>
            </a:r>
            <a:r>
              <a:rPr lang="uk-UA" sz="2200" dirty="0" smtClean="0">
                <a:solidFill>
                  <a:srgbClr val="00B050"/>
                </a:solidFill>
              </a:rPr>
              <a:t>. (лютий 2024 р.)</a:t>
            </a:r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uk-UA" sz="2200" dirty="0" err="1" smtClean="0">
                <a:solidFill>
                  <a:srgbClr val="00B050"/>
                </a:solidFill>
              </a:rPr>
              <a:t>-Формуємо</a:t>
            </a:r>
            <a:r>
              <a:rPr lang="uk-UA" sz="2200" dirty="0" smtClean="0">
                <a:solidFill>
                  <a:srgbClr val="00B050"/>
                </a:solidFill>
              </a:rPr>
              <a:t> основи театральної майстерності дошкільника. Театр дерев</a:t>
            </a:r>
            <a:r>
              <a:rPr lang="en-US" sz="2200" dirty="0" smtClean="0">
                <a:solidFill>
                  <a:srgbClr val="00B050"/>
                </a:solidFill>
              </a:rPr>
              <a:t>`</a:t>
            </a:r>
            <a:r>
              <a:rPr lang="uk-UA" sz="2200" dirty="0" err="1" smtClean="0">
                <a:solidFill>
                  <a:srgbClr val="00B050"/>
                </a:solidFill>
              </a:rPr>
              <a:t>яних</a:t>
            </a:r>
            <a:r>
              <a:rPr lang="uk-UA" sz="2200" dirty="0" smtClean="0">
                <a:solidFill>
                  <a:srgbClr val="00B050"/>
                </a:solidFill>
              </a:rPr>
              <a:t> ложок. Українська народна казка «Ріпка» (травень, 2024 р.) </a:t>
            </a:r>
            <a:r>
              <a:rPr lang="uk-UA" sz="3200" dirty="0" smtClean="0">
                <a:solidFill>
                  <a:srgbClr val="00B050"/>
                </a:solidFill>
              </a:rPr>
              <a:t/>
            </a:r>
            <a:br>
              <a:rPr lang="uk-UA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5" name="Picture 2" descr="E:\ФОТО Відкриті покази 2024 р\изображение_viber_2024-02-16_09-06-56-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1785950" cy="1345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E:\ФОТО Відкриті покази 2024 р\изображение_viber_2024-02-16_09-06-57-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714620"/>
            <a:ext cx="1802253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4214818"/>
            <a:ext cx="414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Музичне дійство </a:t>
            </a:r>
            <a:r>
              <a:rPr lang="uk-UA" dirty="0" err="1" smtClean="0"/>
              <a:t>“Батл</a:t>
            </a:r>
            <a:r>
              <a:rPr lang="uk-UA" dirty="0" smtClean="0"/>
              <a:t> Зими і </a:t>
            </a:r>
            <a:r>
              <a:rPr lang="uk-UA" dirty="0" err="1" smtClean="0"/>
              <a:t>Весни”</a:t>
            </a:r>
            <a:endParaRPr lang="ru-RU" dirty="0"/>
          </a:p>
        </p:txBody>
      </p:sp>
      <p:pic>
        <p:nvPicPr>
          <p:cNvPr id="8" name="Picture 5" descr="E:\фото інклюзії 2023-2024\изображение_viber_2024-05-09_09-35-08-4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714884"/>
            <a:ext cx="171451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E:\ФОТО Відкриті покази 2024 р\изображение_viber_2024-05-09_09-35-31-0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714884"/>
            <a:ext cx="171451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14480" y="6072206"/>
            <a:ext cx="398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Театр дерев</a:t>
            </a:r>
            <a:r>
              <a:rPr lang="en-US" dirty="0" smtClean="0"/>
              <a:t>`</a:t>
            </a:r>
            <a:r>
              <a:rPr lang="uk-UA" dirty="0" err="1" smtClean="0"/>
              <a:t>яний</a:t>
            </a:r>
            <a:r>
              <a:rPr lang="uk-UA" dirty="0" smtClean="0"/>
              <a:t> ложок. Казка </a:t>
            </a:r>
            <a:r>
              <a:rPr lang="uk-UA" dirty="0" err="1" smtClean="0"/>
              <a:t>“Ріпка”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86644" y="6429396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</a:t>
            </a:r>
            <a:r>
              <a:rPr lang="uk-UA" dirty="0" err="1" smtClean="0"/>
              <a:t>л.м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1614852126_107-p-foni-dlya-portfolio-vospitatelya-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ФОТОРЕПОРТАЖ</a:t>
            </a:r>
            <a:br>
              <a:rPr lang="uk-UA" sz="3200" b="1" dirty="0" smtClean="0">
                <a:solidFill>
                  <a:srgbClr val="FFC000"/>
                </a:solidFill>
              </a:rPr>
            </a:br>
            <a:r>
              <a:rPr lang="uk-UA" sz="32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E:\фото інклюзії 2023-2024\DSCN37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1643074" cy="123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фото інклюзії 2023-2024\изображение_viber_2024-04-23_15-09-45-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857232"/>
            <a:ext cx="128588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E:\ФОТО Відкриті покази 2024 р\изображение_viber_2024-05-11_10-14-26-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786058"/>
            <a:ext cx="1643074" cy="123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143768" y="63579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  <p:pic>
        <p:nvPicPr>
          <p:cNvPr id="9" name="Picture 2" descr="E:\фото інклюзії 2023-2024\DSCN38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000108"/>
            <a:ext cx="1571636" cy="1178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073351" y="2143116"/>
            <a:ext cx="30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Дидактична гра </a:t>
            </a:r>
            <a:r>
              <a:rPr lang="uk-UA" sz="1400" dirty="0" err="1" smtClean="0"/>
              <a:t>“Підбери</a:t>
            </a:r>
            <a:r>
              <a:rPr lang="uk-UA" sz="1400" dirty="0" smtClean="0"/>
              <a:t> і </a:t>
            </a:r>
            <a:r>
              <a:rPr lang="uk-UA" sz="1400" dirty="0" err="1" smtClean="0"/>
              <a:t>прочитай</a:t>
            </a:r>
            <a:r>
              <a:rPr lang="uk-UA" dirty="0" err="1" smtClean="0"/>
              <a:t>”</a:t>
            </a:r>
            <a:endParaRPr lang="ru-RU" dirty="0"/>
          </a:p>
        </p:txBody>
      </p:sp>
      <p:pic>
        <p:nvPicPr>
          <p:cNvPr id="11" name="Picture 2" descr="E:\фото інклюзії 2023-2024\DSCN38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786058"/>
            <a:ext cx="1571636" cy="1178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500826" y="4071942"/>
            <a:ext cx="2122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 з грамоти </a:t>
            </a:r>
            <a:r>
              <a:rPr lang="uk-UA" sz="1400" dirty="0" err="1" smtClean="0"/>
              <a:t>“Зима”</a:t>
            </a:r>
            <a:endParaRPr lang="ru-RU" sz="1400" dirty="0"/>
          </a:p>
        </p:txBody>
      </p:sp>
      <p:pic>
        <p:nvPicPr>
          <p:cNvPr id="13" name="Picture 4" descr="E:\фото інклюзії 2023-2024\DSCN39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3286124"/>
            <a:ext cx="1607934" cy="1206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428992" y="4643446"/>
            <a:ext cx="264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Заняття-пізнання </a:t>
            </a:r>
            <a:r>
              <a:rPr lang="uk-UA" sz="1400" dirty="0" err="1" smtClean="0"/>
              <a:t>“Моя</a:t>
            </a:r>
            <a:r>
              <a:rPr lang="uk-UA" sz="1400" dirty="0" smtClean="0"/>
              <a:t> </a:t>
            </a:r>
            <a:r>
              <a:rPr lang="uk-UA" sz="1400" dirty="0" err="1" smtClean="0"/>
              <a:t>Україна</a:t>
            </a:r>
            <a:r>
              <a:rPr lang="uk-UA" dirty="0" err="1" smtClean="0"/>
              <a:t>”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357430"/>
            <a:ext cx="2667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Дидактична гра </a:t>
            </a:r>
            <a:r>
              <a:rPr lang="uk-UA" sz="1400" dirty="0" err="1" smtClean="0"/>
              <a:t>“Будь</a:t>
            </a:r>
            <a:r>
              <a:rPr lang="uk-UA" sz="1400" dirty="0" smtClean="0"/>
              <a:t> </a:t>
            </a:r>
            <a:r>
              <a:rPr lang="uk-UA" sz="1400" dirty="0" err="1" smtClean="0"/>
              <a:t>уважним”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14612" y="2714620"/>
            <a:ext cx="3390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Дидактична гра </a:t>
            </a:r>
            <a:r>
              <a:rPr lang="uk-UA" sz="1400" dirty="0" err="1" smtClean="0"/>
              <a:t>“Прочитай</a:t>
            </a:r>
            <a:r>
              <a:rPr lang="uk-UA" sz="1400" dirty="0" smtClean="0"/>
              <a:t>, що </a:t>
            </a:r>
            <a:r>
              <a:rPr lang="uk-UA" sz="1400" dirty="0" err="1" smtClean="0"/>
              <a:t>написано”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4143380"/>
            <a:ext cx="3126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Театр дерев</a:t>
            </a:r>
            <a:r>
              <a:rPr lang="en-US" sz="1400" dirty="0" smtClean="0"/>
              <a:t>`</a:t>
            </a:r>
            <a:r>
              <a:rPr lang="uk-UA" sz="1400" dirty="0" err="1" smtClean="0"/>
              <a:t>яних</a:t>
            </a:r>
            <a:r>
              <a:rPr lang="uk-UA" sz="1400" dirty="0" smtClean="0"/>
              <a:t> ложок. Казка </a:t>
            </a:r>
            <a:r>
              <a:rPr lang="uk-UA" sz="1400" dirty="0" err="1" smtClean="0"/>
              <a:t>“Ріпка”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ownloads\1614852126_107-p-foni-dlya-portfolio-vospitatelya-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ПУБЛІКАЦІЇ У ФАХОВИХ ВИДАННЯХ,</a:t>
            </a:r>
            <a:br>
              <a:rPr lang="uk-UA" sz="3200" b="1" dirty="0" smtClean="0">
                <a:solidFill>
                  <a:srgbClr val="FFC000"/>
                </a:solidFill>
              </a:rPr>
            </a:br>
            <a:r>
              <a:rPr lang="uk-UA" sz="3200" b="1" dirty="0" smtClean="0">
                <a:solidFill>
                  <a:srgbClr val="FFC000"/>
                </a:solidFill>
              </a:rPr>
              <a:t> Е/ САЙТАХ</a:t>
            </a:r>
            <a:endParaRPr lang="ru-RU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8229600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/>
                <a:gridCol w="415768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Назва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публікації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21.01.2024 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“Стали</a:t>
                      </a:r>
                      <a:r>
                        <a:rPr lang="uk-UA" sz="1600" dirty="0" smtClean="0"/>
                        <a:t> букви у </a:t>
                      </a:r>
                      <a:r>
                        <a:rPr lang="uk-UA" sz="1600" dirty="0" err="1" smtClean="0"/>
                        <a:t>рядок”</a:t>
                      </a:r>
                      <a:r>
                        <a:rPr lang="uk-UA" sz="1600" dirty="0" smtClean="0"/>
                        <a:t>. Книжка-ширма.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03.03.2024 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Презентація </a:t>
                      </a:r>
                      <a:r>
                        <a:rPr lang="uk-UA" sz="1600" dirty="0" err="1" smtClean="0"/>
                        <a:t>“Весела</a:t>
                      </a:r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абетка”</a:t>
                      </a:r>
                      <a:r>
                        <a:rPr lang="uk-UA" sz="1600" dirty="0" smtClean="0"/>
                        <a:t> 2 </a:t>
                      </a:r>
                      <a:r>
                        <a:rPr lang="uk-UA" sz="1600" dirty="0" err="1" smtClean="0"/>
                        <a:t>частина”</a:t>
                      </a:r>
                      <a:r>
                        <a:rPr lang="uk-UA" sz="1600" dirty="0" smtClean="0"/>
                        <a:t> для дітей старшого дошкільного віку.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14.03.2024 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Конспект тематичного заняття з грамоти </a:t>
                      </a:r>
                      <a:r>
                        <a:rPr lang="uk-UA" sz="1600" dirty="0" err="1" smtClean="0"/>
                        <a:t>“Квіти”</a:t>
                      </a:r>
                      <a:r>
                        <a:rPr lang="uk-UA" sz="1600" dirty="0" smtClean="0"/>
                        <a:t>. Ознайомлення з буквою К”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25.03.2024</a:t>
                      </a:r>
                      <a:r>
                        <a:rPr lang="uk-UA" sz="1600" baseline="0" dirty="0" smtClean="0"/>
                        <a:t> 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Конспект заняття-казки  з грамоти </a:t>
                      </a:r>
                      <a:r>
                        <a:rPr lang="uk-UA" sz="1600" dirty="0" err="1" smtClean="0"/>
                        <a:t>“Чарівна</a:t>
                      </a:r>
                      <a:r>
                        <a:rPr lang="uk-UA" sz="1600" dirty="0" smtClean="0"/>
                        <a:t> </a:t>
                      </a:r>
                      <a:r>
                        <a:rPr lang="uk-UA" sz="1600" dirty="0" err="1" smtClean="0"/>
                        <a:t>рукавичка”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26.05.2024 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Театр </a:t>
                      </a:r>
                      <a:r>
                        <a:rPr lang="uk-UA" sz="1600" dirty="0" err="1" smtClean="0"/>
                        <a:t>деревяних</a:t>
                      </a:r>
                      <a:r>
                        <a:rPr lang="uk-UA" sz="1600" dirty="0" smtClean="0"/>
                        <a:t> ложок. Українська народна казка </a:t>
                      </a:r>
                      <a:r>
                        <a:rPr lang="uk-UA" sz="1600" dirty="0" err="1" smtClean="0"/>
                        <a:t>“Ріпка”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https://vseosvita.ua/user/id1582551/achievements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15206" y="635795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Безкровна Л.М.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441</Words>
  <Application>Microsoft Office PowerPoint</Application>
  <PresentationFormat>Экран (4:3)</PresentationFormat>
  <Paragraphs>148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</vt:lpstr>
      <vt:lpstr>ВІЗИТКА ПЕДАГОГА Освіта:  повна вища  Закінчила:  2007 рік – Ніжинський державний університет  імені Миколи Гоголя  по спеціальності «дошкільне виховання»  Педагогічний стаж:  40 років   Кваліфікаційна категорія:  «спеціаліст вищої категорії», педагогічне звання «вихователь-методист» посада: вихователь </vt:lpstr>
      <vt:lpstr>ПІДВИЩЕННЯ КВАЛІФІКАЦІЇ - ІППО навчання за програмою підвищення кваліфікації (участь у вебінарі) за темою: “Освітні стратегії для здобуття дошкільної освіти дітьми з ООП. Інклюзія”. Тривалість: 2 (дві) години 0,1 кредиту( ЄКТС).  Сертифікат           № 4536768571975852853, дата видачі: 21.12.2023 р. -  ІППО навчання за програмою підвищення кваліфікації (участь у  вебінарі) за темою: “Організація роботи з дітьми з ООП.  Інклюзія”. Тривалість 30 (тридцять годин) 1 кредит (ЄКТС). Свідоцтво №3126446732988377116, дата видачі 26.12.2023 р. -  PROMETHEUS онлайн- курси за темою: «Протидія та попередження булінгу (цькуванню) в закладах освіти”. Тривалість 80 годин 2,6 кредитів (ЄКТС). Сертифікат виданий 05.02.2024 р. -ІППО навчання за програмою підвищення кваліфікації (участь у вебанарі) за темою: “Розвиток комунікативної компетентності вихователя. Специфіка та правила мовленнєвого спілкування”. Тривалість: 30 (тридцять) годин 1 кредит (ЄКТС) Сертифікат № 4612138666724796407, дата видачі 05.02.2024 р. </vt:lpstr>
      <vt:lpstr>САМООСВІТА</vt:lpstr>
      <vt:lpstr>САМООСВІТА</vt:lpstr>
      <vt:lpstr>НОРМАТИВНІ ДОКУМЕНТИ Базовий компонент дошкільної освіти (наказ МОН від 12.01.2021 № 33)  https://mon.gov.ua/storage/app/media/rizne/2021/12.01/Pro_novu_redaktsiyu%20Bazovoho%20komponenta%20doshkilnoyi%20osvity.pdf Щодо методичних рекомендацій до оновленого Базового компонента дошкільної освіти (лист МОН від 16.03.2021 № 1/9-148)  https://mon.gov.ua/ua/npa/shodo-metodichnih-rekomendacij-do-onovlenogo-bazovogo-komponenta-doshkilnoyi-osviti Планування роботи закладу дошкільної освіти на рік (лист МОН від 07.07.2021 № 1/9-344) https://mon.gov.ua/ua/npa/planuvannya-roboti-zakladu-doshkilnoyi-osviti-na-rik Про затвердження Методичних рекомендацій щодо створення, змісту та завантаження е-портфоліо (наказ МОН від 30.05.2019 № 755)  “Вчимося читати” частина 1 Робочий зошит для дітей 4-6 років, “Фенікс”, 2019 р.  «Про забезпечення психологічного супроводу учасників освітнього процесу в умовах .          Професійний стандарт вихователя ЗДО від 19.10.2021 р.         Санітарний регламент для дошкільних навчальних закладів. 24.03.2016 р.         Постанова Кабінету Міністрів України 800 “Деякі питання підвищення кваліфікації педагогічних і науково-педагогічних працівників” 2019 р.         Наказ МОН від 19.09 2022 р. №805 “Про затвердження Положення про атестацію педагоічних</vt:lpstr>
      <vt:lpstr>МЕТОДИЧНА СЛУЖБА  -Музичне дійство «Щедрий вечір, добрий вечір» (січень, 2024 р.) -Музичне дійство «Батл Зими і Весни!».. (лютий 2024 р.) -Формуємо основи театральної майстерності дошкільника. Театр дерев`яних ложок. Українська народна казка «Ріпка» (травень, 2024 р.)   </vt:lpstr>
      <vt:lpstr>ФОТОРЕПОРТАЖ   </vt:lpstr>
      <vt:lpstr>ПУБЛІКАЦІЇ У ФАХОВИХ ВИДАННЯХ,  Е/ САЙТАХ</vt:lpstr>
      <vt:lpstr>ДОДАТКИ</vt:lpstr>
      <vt:lpstr>МОЇ НАГОРОДИ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Acer</dc:creator>
  <cp:lastModifiedBy>Acer</cp:lastModifiedBy>
  <cp:revision>47</cp:revision>
  <dcterms:created xsi:type="dcterms:W3CDTF">2024-05-27T12:15:20Z</dcterms:created>
  <dcterms:modified xsi:type="dcterms:W3CDTF">2024-08-27T13:05:30Z</dcterms:modified>
</cp:coreProperties>
</file>