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6"/>
  </p:notesMasterIdLst>
  <p:sldIdLst>
    <p:sldId id="258" r:id="rId2"/>
    <p:sldId id="275" r:id="rId3"/>
    <p:sldId id="266" r:id="rId4"/>
    <p:sldId id="274" r:id="rId5"/>
    <p:sldId id="276" r:id="rId6"/>
    <p:sldId id="259" r:id="rId7"/>
    <p:sldId id="261" r:id="rId8"/>
    <p:sldId id="270" r:id="rId9"/>
    <p:sldId id="271" r:id="rId10"/>
    <p:sldId id="269" r:id="rId11"/>
    <p:sldId id="272" r:id="rId12"/>
    <p:sldId id="273" r:id="rId13"/>
    <p:sldId id="277" r:id="rId14"/>
    <p:sldId id="27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422" autoAdjust="0"/>
  </p:normalViewPr>
  <p:slideViewPr>
    <p:cSldViewPr>
      <p:cViewPr varScale="1">
        <p:scale>
          <a:sx n="61" d="100"/>
          <a:sy n="61" d="100"/>
        </p:scale>
        <p:origin x="-7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8" y="1504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72D10-8424-4F5F-AA10-506A56CD6F76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18D29-FD01-4923-9153-B2CE937DB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18D29-FD01-4923-9153-B2CE937DB9E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FBBB749-F350-4B92-8BB7-1CADDD418D04}" type="datetimeFigureOut">
              <a:rPr lang="ru-RU" smtClean="0"/>
              <a:pPr/>
              <a:t>25.08.2024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AF8BED7-60E0-4F83-8CD1-D60206DE6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z1649-22" TargetMode="External"/><Relationship Id="rId2" Type="http://schemas.openxmlformats.org/officeDocument/2006/relationships/hyperlink" Target="https://eo.gov.ua/zakon-ukrainy-pro-doshkilnu-osvitu-nabuv-chynnosti-iaki-propozytsii-podavav-osvitniy-ombudsmen/2024/07/1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on.gov.ua/npa/pro-zatverdzhennya-profesijnogo-standartu-vihovatel-zakladu-doshkilnoyi-osvit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69566153599151/user/100021264875634" TargetMode="External"/><Relationship Id="rId2" Type="http://schemas.openxmlformats.org/officeDocument/2006/relationships/hyperlink" Target="https://vseosvita.ua/user/id180199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seosvita.ua/private/blog/104523-f70e" TargetMode="External"/><Relationship Id="rId5" Type="http://schemas.openxmlformats.org/officeDocument/2006/relationships/hyperlink" Target="https://vseosvita.ua/3-28l0" TargetMode="External"/><Relationship Id="rId4" Type="http://schemas.openxmlformats.org/officeDocument/2006/relationships/hyperlink" Target="https://vseosvita.ua/private/blog/104511-1b9b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1600" b="1" dirty="0" smtClean="0">
                <a:latin typeface="+mn-lt"/>
              </a:rPr>
              <a:t>                        Прилуцький заклад дошкільної освіти   </a:t>
            </a:r>
            <a:r>
              <a:rPr lang="uk-UA" sz="1600" b="1" dirty="0" smtClean="0">
                <a:latin typeface="+mn-lt"/>
              </a:rPr>
              <a:t>  </a:t>
            </a:r>
            <a:br>
              <a:rPr lang="uk-UA" sz="1600" b="1" dirty="0" smtClean="0">
                <a:latin typeface="+mn-lt"/>
              </a:rPr>
            </a:br>
            <a:r>
              <a:rPr lang="uk-UA" sz="1600" b="1" dirty="0" smtClean="0">
                <a:latin typeface="+mn-lt"/>
              </a:rPr>
              <a:t> </a:t>
            </a:r>
            <a:r>
              <a:rPr lang="uk-UA" sz="1600" b="1" dirty="0" smtClean="0">
                <a:latin typeface="+mn-lt"/>
              </a:rPr>
              <a:t>                                                   </a:t>
            </a:r>
            <a:r>
              <a:rPr lang="uk-UA" sz="1600" b="1" dirty="0" smtClean="0">
                <a:latin typeface="+mn-lt"/>
              </a:rPr>
              <a:t>  (</a:t>
            </a:r>
            <a:r>
              <a:rPr lang="uk-UA" sz="1600" b="1" dirty="0" smtClean="0">
                <a:latin typeface="+mn-lt"/>
              </a:rPr>
              <a:t>ясла-садок) </a:t>
            </a:r>
            <a:br>
              <a:rPr lang="uk-UA" sz="1600" b="1" dirty="0" smtClean="0">
                <a:latin typeface="+mn-lt"/>
              </a:rPr>
            </a:br>
            <a:r>
              <a:rPr lang="uk-UA" sz="1600" b="1" dirty="0" smtClean="0">
                <a:latin typeface="+mn-lt"/>
              </a:rPr>
              <a:t>                                           </a:t>
            </a:r>
            <a:r>
              <a:rPr lang="uk-UA" sz="1600" b="1" dirty="0" smtClean="0">
                <a:latin typeface="+mn-lt"/>
              </a:rPr>
              <a:t>  </a:t>
            </a:r>
            <a:r>
              <a:rPr lang="uk-UA" sz="1600" b="1" dirty="0" smtClean="0">
                <a:latin typeface="+mn-lt"/>
              </a:rPr>
              <a:t>комбінованого типу №26   </a:t>
            </a:r>
            <a:br>
              <a:rPr lang="uk-UA" sz="1600" b="1" dirty="0" smtClean="0">
                <a:latin typeface="+mn-lt"/>
              </a:rPr>
            </a:br>
            <a:r>
              <a:rPr lang="uk-UA" sz="1600" b="1" dirty="0" smtClean="0">
                <a:latin typeface="+mn-lt"/>
              </a:rPr>
              <a:t>              </a:t>
            </a:r>
            <a:r>
              <a:rPr lang="uk-UA" sz="1600" b="1" dirty="0" smtClean="0">
                <a:latin typeface="+mn-lt"/>
              </a:rPr>
              <a:t>    </a:t>
            </a:r>
            <a:r>
              <a:rPr lang="uk-UA" sz="1600" b="1" dirty="0" smtClean="0">
                <a:latin typeface="+mn-lt"/>
              </a:rPr>
              <a:t>Прилуцької міської ради Чернігівської області           </a:t>
            </a: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uk-UA" sz="2000" dirty="0" smtClean="0">
                <a:cs typeface="Aharoni" pitchFamily="2" charset="-79"/>
              </a:rPr>
              <a:t>Тема: Сенсорні еталони як засіб </a:t>
            </a:r>
            <a:r>
              <a:rPr lang="uk-UA" sz="2000" dirty="0" err="1" smtClean="0">
                <a:cs typeface="Aharoni" pitchFamily="2" charset="-79"/>
              </a:rPr>
              <a:t>фомування</a:t>
            </a:r>
            <a:r>
              <a:rPr lang="uk-UA" sz="2000" dirty="0" smtClean="0">
                <a:cs typeface="Aharoni" pitchFamily="2" charset="-79"/>
              </a:rPr>
              <a:t> мовленнєвої компетентності дошкільника.</a:t>
            </a:r>
          </a:p>
          <a:p>
            <a:pPr>
              <a:buNone/>
            </a:pPr>
            <a:r>
              <a:rPr lang="uk-UA" sz="2000" b="1" dirty="0" smtClean="0"/>
              <a:t>                                             </a:t>
            </a:r>
            <a:r>
              <a:rPr lang="uk-UA" sz="2000" b="1" dirty="0" err="1" smtClean="0"/>
              <a:t>Портфоліо</a:t>
            </a:r>
            <a:r>
              <a:rPr lang="uk-UA" sz="2000" b="1" dirty="0" smtClean="0"/>
              <a:t> </a:t>
            </a:r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                 </a:t>
            </a:r>
            <a:r>
              <a:rPr lang="uk-UA" sz="2000" b="1" dirty="0" err="1" smtClean="0"/>
              <a:t>Медвідь</a:t>
            </a:r>
            <a:r>
              <a:rPr lang="uk-UA" sz="2000" b="1" dirty="0" smtClean="0"/>
              <a:t> Наталії Юріївни, вихователя</a:t>
            </a:r>
          </a:p>
          <a:p>
            <a:pPr>
              <a:buNone/>
            </a:pPr>
            <a:r>
              <a:rPr lang="uk-UA" sz="2000" b="1" dirty="0" smtClean="0"/>
              <a:t>Моє життєве кредо:</a:t>
            </a:r>
            <a:endParaRPr lang="ru-RU" sz="2000" dirty="0" smtClean="0"/>
          </a:p>
          <a:p>
            <a:pPr>
              <a:buNone/>
            </a:pPr>
            <a:r>
              <a:rPr lang="uk-UA" sz="2000" dirty="0" smtClean="0"/>
              <a:t>Всі перемоги починаються з перемоги над собою.</a:t>
            </a:r>
            <a:endParaRPr lang="ru-RU" sz="2000" dirty="0" smtClean="0"/>
          </a:p>
          <a:p>
            <a:pPr>
              <a:buNone/>
            </a:pPr>
            <a:r>
              <a:rPr lang="uk-UA" sz="2000" dirty="0" smtClean="0"/>
              <a:t> </a:t>
            </a:r>
            <a:endParaRPr lang="ru-RU" sz="2000" dirty="0" smtClean="0"/>
          </a:p>
          <a:p>
            <a:pPr>
              <a:buNone/>
            </a:pPr>
            <a:r>
              <a:rPr lang="uk-UA" sz="2000" b="1" dirty="0" smtClean="0"/>
              <a:t>Моє педагогічне кредо:</a:t>
            </a:r>
            <a:endParaRPr lang="ru-RU" sz="2000" dirty="0" smtClean="0"/>
          </a:p>
          <a:p>
            <a:pPr>
              <a:buNone/>
            </a:pPr>
            <a:r>
              <a:rPr lang="uk-UA" sz="2000" dirty="0" smtClean="0"/>
              <a:t>До кожної дитини ключ знайти у праці результат хороший мати. Упевнено і творчо до мети іти ,з любов*ю серце дітям віддавати</a:t>
            </a:r>
            <a:endParaRPr lang="ru-RU" sz="2000" dirty="0" smtClean="0">
              <a:cs typeface="Aharoni" pitchFamily="2" charset="-79"/>
            </a:endParaRPr>
          </a:p>
          <a:p>
            <a:endParaRPr lang="uk-UA" sz="2400" dirty="0" smtClean="0"/>
          </a:p>
        </p:txBody>
      </p:sp>
      <p:pic>
        <p:nvPicPr>
          <p:cNvPr id="4" name="Рисунок 3" descr="C:\Users\Admin\Downloads\фото портфоли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068960"/>
            <a:ext cx="19442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В</a:t>
            </a:r>
            <a:r>
              <a:rPr lang="uk-UA" sz="2400" dirty="0" err="1" smtClean="0"/>
              <a:t>ідкритий</a:t>
            </a:r>
            <a:r>
              <a:rPr lang="uk-UA" sz="2400" dirty="0" smtClean="0"/>
              <a:t> показ «Інтегрована діяльність: «Хто це,зачувши весну,прокинувся від зимового сну» квітень 2023р.</a:t>
            </a:r>
            <a:endParaRPr lang="ru-RU" sz="2400" dirty="0"/>
          </a:p>
        </p:txBody>
      </p:sp>
      <p:pic>
        <p:nvPicPr>
          <p:cNvPr id="4" name="Рисунок 3" descr="C:\Users\Admin\Downloads\photo_2023-10-24_10-39-25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2856"/>
            <a:ext cx="15121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132856"/>
            <a:ext cx="151216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204864"/>
            <a:ext cx="29523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869160"/>
            <a:ext cx="5112568" cy="1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509120"/>
            <a:ext cx="3042220" cy="19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dirty="0" err="1" smtClean="0"/>
              <a:t>-Педрада</a:t>
            </a:r>
            <a:r>
              <a:rPr lang="uk-UA" sz="2400" dirty="0" smtClean="0"/>
              <a:t> « Системний підхід до закладання основ фізкультурної освіти дошкільників». Травень:2023р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2251770" cy="300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628800"/>
            <a:ext cx="2359782" cy="314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25144"/>
            <a:ext cx="2520280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628800"/>
            <a:ext cx="3275855" cy="436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dirty="0" err="1" smtClean="0"/>
              <a:t>-Липень</a:t>
            </a:r>
            <a:r>
              <a:rPr lang="uk-UA" sz="2400" dirty="0" smtClean="0"/>
              <a:t> 2023р.:Відкритий показ</a:t>
            </a:r>
            <a:r>
              <a:rPr lang="ru-RU" sz="2400" dirty="0" smtClean="0"/>
              <a:t>.</a:t>
            </a:r>
            <a:r>
              <a:rPr lang="uk-UA" sz="2400" dirty="0" smtClean="0"/>
              <a:t>Дослідницька діяльність з піском і водою: «Вода. Пісок. Повітря.»</a:t>
            </a:r>
            <a:endParaRPr lang="ru-RU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018" y="2996952"/>
            <a:ext cx="2088232" cy="27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852936"/>
            <a:ext cx="2033718" cy="27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068960"/>
            <a:ext cx="2070230" cy="276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501008"/>
            <a:ext cx="2141730" cy="285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+mn-lt"/>
              </a:rPr>
              <a:t>                     </a:t>
            </a:r>
            <a:br>
              <a:rPr lang="uk-UA" sz="3200" dirty="0" smtClean="0">
                <a:latin typeface="+mn-lt"/>
              </a:rPr>
            </a:br>
            <a:r>
              <a:rPr lang="uk-UA" sz="3200" dirty="0" smtClean="0">
                <a:latin typeface="+mn-lt"/>
              </a:rPr>
              <a:t>             Нормативні документи</a:t>
            </a:r>
            <a:endParaRPr lang="ru-RU" sz="32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uk-UA" sz="1400" dirty="0" err="1" smtClean="0"/>
              <a:t>•Базовий</a:t>
            </a:r>
            <a:r>
              <a:rPr lang="uk-UA" sz="1400" dirty="0" smtClean="0"/>
              <a:t> компонент дошкільної освіти (наказ МОН від 12.01.2021 № 33)</a:t>
            </a:r>
          </a:p>
          <a:p>
            <a:pPr>
              <a:buNone/>
            </a:pPr>
            <a:r>
              <a:rPr lang="en-US" sz="1400" dirty="0" smtClean="0">
                <a:hlinkClick r:id="rId2"/>
              </a:rPr>
              <a:t>https://eo.gov.ua/zakon-ukrainy-pro-doshkilnu-osvitu-nabuv-chynnosti-iaki-propozytsii-podavav-osvitniy-ombudsmen/2024/07/10/</a:t>
            </a:r>
            <a:endParaRPr lang="uk-UA" sz="1400" dirty="0" smtClean="0"/>
          </a:p>
          <a:p>
            <a:pPr>
              <a:buNone/>
            </a:pPr>
            <a:r>
              <a:rPr lang="en-US" sz="1400" dirty="0" smtClean="0"/>
              <a:t> •</a:t>
            </a:r>
            <a:r>
              <a:rPr lang="uk-UA" sz="1400" dirty="0" smtClean="0"/>
              <a:t>Щодо методичних рекомендацій до оновленого Базового компонента дошкільної освіти (лист МОН від 16.03.2021 № 1/9-148)</a:t>
            </a:r>
          </a:p>
          <a:p>
            <a:pPr>
              <a:buNone/>
            </a:pPr>
            <a:r>
              <a:rPr lang="uk-UA" sz="1400" dirty="0" smtClean="0"/>
              <a:t>  </a:t>
            </a:r>
            <a:r>
              <a:rPr lang="en-US" sz="1400" dirty="0" smtClean="0"/>
              <a:t>https://mon.gov.ua/ua/npa/shodo-metodichnih-rekomendacij-do-onovlenogo-bazovogo-komponenta-doshkilnoyi-osviti (https://mon.gov.ua/ua/npa/shodo-metodichnih-rekomendacij-do-onovlenogo-bazovogo-komponenta-doshkilnoyi-osviti)</a:t>
            </a:r>
          </a:p>
          <a:p>
            <a:pPr>
              <a:buNone/>
            </a:pPr>
            <a:r>
              <a:rPr lang="en-US" sz="1400" dirty="0" smtClean="0"/>
              <a:t> •«</a:t>
            </a:r>
            <a:r>
              <a:rPr lang="uk-UA" sz="1400" dirty="0" smtClean="0"/>
              <a:t>Про забезпечення психологічного супроводу учасників освітнього процесу в умовах воєнного стану </a:t>
            </a:r>
            <a:r>
              <a:rPr lang="uk-UA" sz="1400" dirty="0" err="1" smtClean="0"/>
              <a:t>вУкраїні</a:t>
            </a:r>
            <a:r>
              <a:rPr lang="uk-UA" sz="1400" dirty="0" smtClean="0"/>
              <a:t>»  лист МОН </a:t>
            </a:r>
            <a:r>
              <a:rPr lang="en-US" sz="1400" dirty="0" smtClean="0"/>
              <a:t>N 1/3737-22 </a:t>
            </a:r>
            <a:r>
              <a:rPr lang="uk-UA" sz="1400" dirty="0" smtClean="0"/>
              <a:t>від 29.03. 2022</a:t>
            </a:r>
          </a:p>
          <a:p>
            <a:pPr>
              <a:buNone/>
            </a:pPr>
            <a:r>
              <a:rPr lang="uk-UA" sz="1400" dirty="0" err="1" smtClean="0"/>
              <a:t>•Положення</a:t>
            </a:r>
            <a:r>
              <a:rPr lang="uk-UA" sz="1400" dirty="0" smtClean="0"/>
              <a:t> про атестацію педагогічних працівників </a:t>
            </a:r>
            <a:r>
              <a:rPr lang="en-US" sz="1400" dirty="0" smtClean="0">
                <a:hlinkClick r:id="rId3"/>
              </a:rPr>
              <a:t>https://zakon.rada.gov.ua/laws/show/z1649-22#n22</a:t>
            </a:r>
            <a:endParaRPr lang="uk-UA" sz="1400" dirty="0" smtClean="0"/>
          </a:p>
          <a:p>
            <a:pPr>
              <a:buNone/>
            </a:pPr>
            <a:r>
              <a:rPr lang="en-US" sz="1400" dirty="0" smtClean="0"/>
              <a:t>  •</a:t>
            </a:r>
            <a:r>
              <a:rPr lang="uk-UA" sz="1400" dirty="0" smtClean="0"/>
              <a:t>Санітарний  регламент для дошкільних навчальних закладів</a:t>
            </a:r>
          </a:p>
          <a:p>
            <a:pPr>
              <a:buNone/>
            </a:pPr>
            <a:r>
              <a:rPr lang="en-US" sz="1400" dirty="0" smtClean="0"/>
              <a:t>https://zakon.rada.gov.ua/laws/show/z0563-16</a:t>
            </a:r>
          </a:p>
          <a:p>
            <a:pPr>
              <a:buNone/>
            </a:pPr>
            <a:r>
              <a:rPr lang="en-US" sz="1400" dirty="0" smtClean="0"/>
              <a:t> •</a:t>
            </a:r>
            <a:r>
              <a:rPr lang="uk-UA" sz="1400" dirty="0" smtClean="0"/>
              <a:t>Професійний стандарт вихователя ЗДО </a:t>
            </a:r>
            <a:r>
              <a:rPr lang="en-US" sz="1400" dirty="0" smtClean="0">
                <a:hlinkClick r:id="rId4"/>
              </a:rPr>
              <a:t>https://mon.gov.ua/npa/pro-zatverdzhennya-profesijnogo-standartu-vihovatel-zakladu-doshkilnoyi-osviti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Закон </a:t>
            </a:r>
            <a:r>
              <a:rPr lang="ru-RU" sz="1400" dirty="0" err="1" smtClean="0"/>
              <a:t>Укра</a:t>
            </a:r>
            <a:r>
              <a:rPr lang="uk-UA" sz="1400" dirty="0" err="1" smtClean="0"/>
              <a:t>їни</a:t>
            </a:r>
            <a:r>
              <a:rPr lang="uk-UA" sz="1400" dirty="0" smtClean="0"/>
              <a:t> Про дошкільну освіту від 06.06.2024р.</a:t>
            </a:r>
          </a:p>
          <a:p>
            <a:pPr>
              <a:buNone/>
            </a:pPr>
            <a:r>
              <a:rPr lang="en-US" sz="1400" dirty="0" smtClean="0"/>
              <a:t>https://zakon.rada.gov.ua/go/3788-20</a:t>
            </a:r>
            <a:endParaRPr lang="uk-UA" sz="1400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dirty="0" smtClean="0">
                <a:latin typeface="+mn-lt"/>
              </a:rPr>
              <a:t>Система заходів з метою презентації практичної діяльності.</a:t>
            </a:r>
            <a:endParaRPr lang="ru-RU" sz="32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uk-UA" sz="1700" dirty="0" smtClean="0"/>
              <a:t>Особистий </a:t>
            </a:r>
            <a:r>
              <a:rPr lang="uk-UA" sz="1700" dirty="0" err="1" smtClean="0"/>
              <a:t>блог</a:t>
            </a:r>
            <a:r>
              <a:rPr lang="uk-UA" sz="1700" dirty="0" smtClean="0"/>
              <a:t> :</a:t>
            </a:r>
          </a:p>
          <a:p>
            <a:pPr>
              <a:buNone/>
            </a:pPr>
            <a:r>
              <a:rPr lang="en-US" dirty="0" smtClean="0">
                <a:hlinkClick r:id="rId2"/>
              </a:rPr>
              <a:t>https://vseosvita.ua/user/id1801998</a:t>
            </a:r>
            <a:endParaRPr lang="ru-RU" dirty="0" smtClean="0"/>
          </a:p>
          <a:p>
            <a:pPr>
              <a:buNone/>
            </a:pPr>
            <a:r>
              <a:rPr lang="ru-RU" sz="1700" dirty="0" err="1" smtClean="0"/>
              <a:t>Група</a:t>
            </a:r>
            <a:r>
              <a:rPr lang="ru-RU" sz="1700" dirty="0" smtClean="0"/>
              <a:t> ДНЗ К</a:t>
            </a:r>
            <a:r>
              <a:rPr lang="uk-UA" sz="1700" dirty="0" smtClean="0"/>
              <a:t>Т №26 :</a:t>
            </a:r>
          </a:p>
          <a:p>
            <a:pPr>
              <a:buNone/>
            </a:pPr>
            <a:r>
              <a:rPr lang="en-US" dirty="0" smtClean="0">
                <a:hlinkClick r:id="rId3"/>
              </a:rPr>
              <a:t>https://www.facebook.com/groups/469566153599151/user/100021264875634</a:t>
            </a:r>
            <a:endParaRPr lang="uk-UA" dirty="0" smtClean="0"/>
          </a:p>
          <a:p>
            <a:pPr>
              <a:buNone/>
            </a:pPr>
            <a:r>
              <a:rPr lang="uk-UA" sz="1700" dirty="0" smtClean="0"/>
              <a:t> Індивідуальна освітня траєкторія професійного розвитку педагога:</a:t>
            </a:r>
          </a:p>
          <a:p>
            <a:pPr>
              <a:buNone/>
            </a:pPr>
            <a:r>
              <a:rPr lang="en-US" dirty="0" smtClean="0">
                <a:hlinkClick r:id="rId4"/>
              </a:rPr>
              <a:t>https://vseosvita.ua/private/blog/104511-1b9b</a:t>
            </a:r>
            <a:endParaRPr lang="uk-UA" dirty="0" smtClean="0"/>
          </a:p>
          <a:p>
            <a:pPr>
              <a:buNone/>
            </a:pPr>
            <a:r>
              <a:rPr lang="uk-UA" sz="1600" dirty="0" smtClean="0"/>
              <a:t>Підсумковий звіт </a:t>
            </a:r>
            <a:r>
              <a:rPr lang="uk-UA" sz="1600" dirty="0" err="1" smtClean="0"/>
              <a:t>самооцінювання</a:t>
            </a:r>
            <a:r>
              <a:rPr lang="uk-UA" sz="1600" dirty="0" smtClean="0"/>
              <a:t> власної професійної діяльності педагогічного працівника за професійним  стандартом </a:t>
            </a:r>
            <a:r>
              <a:rPr lang="uk-UA" sz="1600" dirty="0" err="1" smtClean="0"/>
              <a:t>“Вихователь</a:t>
            </a:r>
            <a:r>
              <a:rPr lang="uk-UA" sz="1600" dirty="0" smtClean="0"/>
              <a:t> закладу дошкільної  </a:t>
            </a:r>
            <a:r>
              <a:rPr lang="uk-UA" sz="1600" dirty="0" err="1" smtClean="0"/>
              <a:t>освіти”</a:t>
            </a:r>
            <a:r>
              <a:rPr lang="uk-UA" sz="1600" dirty="0" smtClean="0"/>
              <a:t>:</a:t>
            </a:r>
          </a:p>
          <a:p>
            <a:pPr>
              <a:buNone/>
            </a:pPr>
            <a:r>
              <a:rPr lang="en-US" sz="2400" dirty="0" smtClean="0">
                <a:hlinkClick r:id="rId5"/>
              </a:rPr>
              <a:t>https://vseosvita.ua/3-28l0</a:t>
            </a:r>
            <a:endParaRPr lang="uk-UA" sz="2400" dirty="0" smtClean="0"/>
          </a:p>
          <a:p>
            <a:pPr>
              <a:buNone/>
            </a:pPr>
            <a:r>
              <a:rPr lang="uk-UA" sz="1600" dirty="0" smtClean="0"/>
              <a:t>Висновки анкетування власної професійної діяльності педагогічного працівника за професійним стандартом </a:t>
            </a:r>
            <a:r>
              <a:rPr lang="uk-UA" sz="1600" dirty="0" err="1" smtClean="0"/>
              <a:t>“Вихователь</a:t>
            </a:r>
            <a:r>
              <a:rPr lang="uk-UA" sz="1600" dirty="0" smtClean="0"/>
              <a:t> закладу дошкільної освіти”2023-2024н.р.</a:t>
            </a:r>
          </a:p>
          <a:p>
            <a:pPr>
              <a:buNone/>
            </a:pPr>
            <a:r>
              <a:rPr lang="en-US" sz="2400" dirty="0" smtClean="0">
                <a:hlinkClick r:id="rId6"/>
              </a:rPr>
              <a:t>https://vseosvita.ua/private/blog/104523-f70e</a:t>
            </a:r>
            <a:endParaRPr lang="uk-UA" sz="2400" dirty="0" smtClean="0"/>
          </a:p>
          <a:p>
            <a:pPr>
              <a:buNone/>
            </a:pPr>
            <a:endParaRPr lang="uk-UA" sz="24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latin typeface="+mn-lt"/>
              </a:rPr>
              <a:t>           </a:t>
            </a:r>
            <a:r>
              <a:rPr lang="uk-UA" b="1" dirty="0" smtClean="0">
                <a:latin typeface="+mn-lt"/>
              </a:rPr>
              <a:t>        </a:t>
            </a:r>
            <a:r>
              <a:rPr lang="uk-UA" b="1" dirty="0" smtClean="0">
                <a:latin typeface="+mn-lt"/>
              </a:rPr>
              <a:t>Будемо знайомі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6400" dirty="0" smtClean="0"/>
          </a:p>
          <a:p>
            <a:r>
              <a:rPr lang="uk-UA" sz="6400" b="1" dirty="0" smtClean="0"/>
              <a:t>Дата народження:</a:t>
            </a:r>
            <a:r>
              <a:rPr lang="uk-UA" sz="6400" dirty="0" smtClean="0"/>
              <a:t>15.10.1977</a:t>
            </a:r>
            <a:endParaRPr lang="ru-RU" sz="6400" dirty="0" smtClean="0"/>
          </a:p>
          <a:p>
            <a:r>
              <a:rPr lang="uk-UA" sz="6400" b="1" dirty="0" smtClean="0"/>
              <a:t>Освіта :</a:t>
            </a:r>
            <a:r>
              <a:rPr lang="uk-UA" sz="6400" dirty="0" smtClean="0"/>
              <a:t>повна вища,1999р.-Ніжинський державний педагогічний університет імені Миколи Гоголя по спеціальності </a:t>
            </a:r>
            <a:r>
              <a:rPr lang="uk-UA" sz="6400" dirty="0" err="1" smtClean="0"/>
              <a:t>“Педагогіка</a:t>
            </a:r>
            <a:r>
              <a:rPr lang="uk-UA" sz="6400" dirty="0" smtClean="0"/>
              <a:t> і методика середньої освіти </a:t>
            </a:r>
            <a:r>
              <a:rPr lang="uk-UA" sz="6400" dirty="0" err="1" smtClean="0"/>
              <a:t>.Українська</a:t>
            </a:r>
            <a:r>
              <a:rPr lang="uk-UA" sz="6400" dirty="0" smtClean="0"/>
              <a:t> мова і </a:t>
            </a:r>
            <a:r>
              <a:rPr lang="uk-UA" sz="6400" dirty="0" err="1" smtClean="0"/>
              <a:t>література”</a:t>
            </a:r>
            <a:endParaRPr lang="ru-RU" sz="6400" dirty="0" smtClean="0"/>
          </a:p>
          <a:p>
            <a:r>
              <a:rPr lang="uk-UA" sz="6400" dirty="0" smtClean="0"/>
              <a:t>Повна вища,2023р.- Ніжинський державний університет імені Миколи Гоголя по спеціальності «Дошкільна освіта»</a:t>
            </a:r>
            <a:endParaRPr lang="ru-RU" sz="6400" dirty="0" smtClean="0"/>
          </a:p>
          <a:p>
            <a:r>
              <a:rPr lang="uk-UA" sz="6400" b="1" dirty="0" smtClean="0"/>
              <a:t>Професійний шлях: </a:t>
            </a:r>
            <a:r>
              <a:rPr lang="uk-UA" sz="6400" dirty="0" smtClean="0"/>
              <a:t>з серпня 2011 р </a:t>
            </a:r>
            <a:r>
              <a:rPr lang="uk-UA" sz="6400" dirty="0" err="1" smtClean="0"/>
              <a:t>.працюю</a:t>
            </a:r>
            <a:r>
              <a:rPr lang="uk-UA" sz="6400" dirty="0" smtClean="0"/>
              <a:t> на посаді вихователя дошкільного </a:t>
            </a:r>
            <a:r>
              <a:rPr lang="uk-UA" sz="6400" dirty="0" err="1" smtClean="0"/>
              <a:t>навчальног</a:t>
            </a:r>
            <a:r>
              <a:rPr lang="ru-RU" sz="6400" dirty="0" smtClean="0"/>
              <a:t>о</a:t>
            </a:r>
            <a:r>
              <a:rPr lang="uk-UA" sz="6400" dirty="0" smtClean="0"/>
              <a:t> закладу №26.</a:t>
            </a:r>
            <a:endParaRPr lang="ru-RU" sz="6400" dirty="0" smtClean="0"/>
          </a:p>
          <a:p>
            <a:r>
              <a:rPr lang="uk-UA" sz="6400" b="1" dirty="0" smtClean="0"/>
              <a:t>Педагогічний стаж: </a:t>
            </a:r>
            <a:r>
              <a:rPr lang="uk-UA" sz="6400" dirty="0" smtClean="0"/>
              <a:t>13 років</a:t>
            </a:r>
            <a:endParaRPr lang="ru-RU" sz="6400" dirty="0" smtClean="0"/>
          </a:p>
          <a:p>
            <a:r>
              <a:rPr lang="uk-UA" sz="6400" b="1" dirty="0" smtClean="0"/>
              <a:t>Посада: </a:t>
            </a:r>
            <a:r>
              <a:rPr lang="uk-UA" sz="6400" dirty="0" smtClean="0"/>
              <a:t>вихователь.</a:t>
            </a:r>
            <a:endParaRPr lang="ru-RU" sz="6400" dirty="0" smtClean="0"/>
          </a:p>
          <a:p>
            <a:r>
              <a:rPr lang="uk-UA" sz="6400" b="1" dirty="0" smtClean="0"/>
              <a:t>Кваліфікаційна категорія: </a:t>
            </a:r>
            <a:r>
              <a:rPr lang="uk-UA" sz="6400" dirty="0" err="1" smtClean="0"/>
              <a:t>“спеціаліст</a:t>
            </a:r>
            <a:r>
              <a:rPr lang="uk-UA" sz="6400" dirty="0" smtClean="0"/>
              <a:t> II </a:t>
            </a:r>
            <a:r>
              <a:rPr lang="uk-UA" sz="6400" dirty="0" err="1" smtClean="0"/>
              <a:t>категорії”</a:t>
            </a:r>
            <a:endParaRPr lang="ru-RU" sz="6400" dirty="0" smtClean="0"/>
          </a:p>
          <a:p>
            <a:r>
              <a:rPr lang="uk-UA" sz="6400" b="1" dirty="0" smtClean="0"/>
              <a:t>Тема творчої роботи:</a:t>
            </a:r>
            <a:r>
              <a:rPr lang="uk-UA" sz="6400" dirty="0" smtClean="0"/>
              <a:t> «Сенсорні еталони як засіб  формування мовленнєвої компетентності дошкільника».</a:t>
            </a:r>
            <a:endParaRPr lang="ru-RU" sz="6400" dirty="0" smtClean="0"/>
          </a:p>
          <a:p>
            <a:r>
              <a:rPr lang="uk-UA" sz="6400" b="1" dirty="0" smtClean="0"/>
              <a:t>Атестація:</a:t>
            </a:r>
            <a:r>
              <a:rPr lang="uk-UA" sz="6400" dirty="0" smtClean="0"/>
              <a:t>2023р.</a:t>
            </a:r>
            <a:endParaRPr lang="ru-RU" sz="6400" dirty="0" smtClean="0"/>
          </a:p>
          <a:p>
            <a:r>
              <a:rPr lang="ru-RU" sz="6400" b="1" dirty="0" err="1" smtClean="0"/>
              <a:t>Результати</a:t>
            </a:r>
            <a:r>
              <a:rPr lang="ru-RU" sz="6400" b="1" dirty="0" smtClean="0"/>
              <a:t>: </a:t>
            </a:r>
            <a:r>
              <a:rPr lang="ru-RU" sz="6400" dirty="0" smtClean="0"/>
              <a:t>31.03.20</a:t>
            </a:r>
            <a:r>
              <a:rPr lang="uk-UA" sz="6400" dirty="0" smtClean="0"/>
              <a:t>24</a:t>
            </a:r>
            <a:r>
              <a:rPr lang="ru-RU" sz="6400" dirty="0" smtClean="0"/>
              <a:t>р. </a:t>
            </a:r>
            <a:r>
              <a:rPr lang="ru-RU" sz="6400" dirty="0" err="1" smtClean="0"/>
              <a:t>Відповідає</a:t>
            </a:r>
            <a:r>
              <a:rPr lang="ru-RU" sz="6400" dirty="0" smtClean="0"/>
              <a:t> </a:t>
            </a:r>
            <a:r>
              <a:rPr lang="ru-RU" sz="6400" dirty="0" err="1" smtClean="0"/>
              <a:t>займан</a:t>
            </a:r>
            <a:r>
              <a:rPr lang="uk-UA" sz="6400" dirty="0" err="1" smtClean="0"/>
              <a:t>ій</a:t>
            </a:r>
            <a:r>
              <a:rPr lang="uk-UA" sz="6400" dirty="0" smtClean="0"/>
              <a:t> посаді. Присвоїти кваліфікаційну категорію «спеціаліст </a:t>
            </a:r>
            <a:r>
              <a:rPr lang="en-US" sz="6400" dirty="0" smtClean="0"/>
              <a:t>II</a:t>
            </a:r>
            <a:r>
              <a:rPr lang="ru-RU" sz="6400" dirty="0" smtClean="0"/>
              <a:t> </a:t>
            </a:r>
            <a:r>
              <a:rPr lang="ru-RU" sz="6400" dirty="0" err="1" smtClean="0"/>
              <a:t>категорії</a:t>
            </a:r>
            <a:r>
              <a:rPr lang="uk-UA" sz="6400" dirty="0" smtClean="0"/>
              <a:t>».</a:t>
            </a:r>
            <a:endParaRPr lang="ru-RU" sz="6400" dirty="0" smtClean="0"/>
          </a:p>
          <a:p>
            <a:r>
              <a:rPr lang="uk-UA" sz="6400" b="1" dirty="0" smtClean="0"/>
              <a:t>Питання ,над яким працювала:</a:t>
            </a:r>
            <a:r>
              <a:rPr lang="uk-UA" sz="6400" dirty="0" smtClean="0"/>
              <a:t> «Сенсорні еталони як засіб  формування мовленнєвої компетентності дошкільника».</a:t>
            </a:r>
            <a:endParaRPr lang="ru-RU" sz="6400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7427168" cy="79435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 </a:t>
            </a:r>
            <a:r>
              <a:rPr lang="uk-UA" sz="2800" dirty="0" smtClean="0"/>
              <a:t>             </a:t>
            </a:r>
            <a:r>
              <a:rPr lang="uk-UA" sz="2800" dirty="0" smtClean="0"/>
              <a:t> Підвищення </a:t>
            </a:r>
            <a:r>
              <a:rPr lang="uk-UA" sz="2800" dirty="0" smtClean="0"/>
              <a:t>кваліфікації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uk-UA" sz="1700" dirty="0" smtClean="0"/>
          </a:p>
          <a:p>
            <a:pPr>
              <a:buNone/>
            </a:pPr>
            <a:r>
              <a:rPr lang="uk-UA" sz="1700" dirty="0" smtClean="0"/>
              <a:t>1.Розвиток </a:t>
            </a:r>
            <a:r>
              <a:rPr lang="uk-UA" sz="1700" dirty="0" smtClean="0"/>
              <a:t>уяви у дошкільнят та позитивно-емоційного ставлення до процесу пізнання.  30 год./1 кредит ЄКТС</a:t>
            </a:r>
          </a:p>
          <a:p>
            <a:pPr>
              <a:buNone/>
            </a:pPr>
            <a:r>
              <a:rPr lang="uk-UA" sz="1700" dirty="0" smtClean="0"/>
              <a:t>Суб’єкт підвищення кваліфікації ГО “ІППО” ЄДРПОУ 43771659</a:t>
            </a:r>
          </a:p>
          <a:p>
            <a:pPr>
              <a:buNone/>
            </a:pPr>
            <a:r>
              <a:rPr lang="uk-UA" sz="1700" dirty="0" smtClean="0"/>
              <a:t>Всеукраїнська </a:t>
            </a:r>
            <a:r>
              <a:rPr lang="uk-UA" sz="1700" dirty="0" err="1" smtClean="0"/>
              <a:t>онлайн</a:t>
            </a:r>
            <a:r>
              <a:rPr lang="uk-UA" sz="1700" dirty="0" smtClean="0"/>
              <a:t> конференція з підвищення кваліфікації: Обмін досвідом :методики викладання,інноваційні методи та форми роботи, інклюзивне освітнє середовище. Сертифікат № 881700824384776878</a:t>
            </a:r>
          </a:p>
          <a:p>
            <a:pPr>
              <a:buNone/>
            </a:pPr>
            <a:r>
              <a:rPr lang="uk-UA" sz="1700" dirty="0" smtClean="0"/>
              <a:t>2.Застосування </a:t>
            </a:r>
            <a:r>
              <a:rPr lang="uk-UA" sz="1700" dirty="0" err="1" smtClean="0"/>
              <a:t>адаптацій</a:t>
            </a:r>
            <a:r>
              <a:rPr lang="uk-UA" sz="1700" dirty="0" smtClean="0"/>
              <a:t> та модифікацій в освітньому процесі ЗДО: розбір практичних кейсів. 30 год./1 кредит ЄКТС</a:t>
            </a:r>
          </a:p>
          <a:p>
            <a:pPr>
              <a:buNone/>
            </a:pPr>
            <a:r>
              <a:rPr lang="uk-UA" sz="1700" dirty="0" smtClean="0"/>
              <a:t>Суб’єкт підвищення кваліфікації ГО “ІППО” ЄДРПОУ 43771659</a:t>
            </a:r>
          </a:p>
          <a:p>
            <a:pPr>
              <a:buNone/>
            </a:pPr>
            <a:r>
              <a:rPr lang="uk-UA" sz="1700" dirty="0" smtClean="0"/>
              <a:t>Всеукраїнська </a:t>
            </a:r>
            <a:r>
              <a:rPr lang="uk-UA" sz="1700" dirty="0" err="1" smtClean="0"/>
              <a:t>онлайн</a:t>
            </a:r>
            <a:r>
              <a:rPr lang="uk-UA" sz="1700" dirty="0" smtClean="0"/>
              <a:t> конференція з підвищення кваліфікації: Методичні </a:t>
            </a:r>
            <a:r>
              <a:rPr lang="uk-UA" sz="1700" dirty="0" err="1" smtClean="0"/>
              <a:t>ідеїт</a:t>
            </a:r>
            <a:r>
              <a:rPr lang="uk-UA" sz="1700" dirty="0" smtClean="0"/>
              <a:t> а впровадження інноваційних методик навчання. Сертифікат № 668648636261487</a:t>
            </a:r>
          </a:p>
          <a:p>
            <a:pPr>
              <a:buNone/>
            </a:pPr>
            <a:r>
              <a:rPr lang="uk-UA" sz="1700" dirty="0" smtClean="0"/>
              <a:t>3. Створюємо простір дитинства разом 30 год./1 кредит ЄКТС.</a:t>
            </a:r>
          </a:p>
          <a:p>
            <a:pPr>
              <a:buNone/>
            </a:pPr>
            <a:r>
              <a:rPr lang="uk-UA" sz="1700" dirty="0" smtClean="0"/>
              <a:t>Суб’єкт підвищення </a:t>
            </a:r>
            <a:r>
              <a:rPr lang="uk-UA" sz="1700" dirty="0" err="1" smtClean="0"/>
              <a:t>кваліфікації-</a:t>
            </a:r>
            <a:r>
              <a:rPr lang="uk-UA" sz="1700" dirty="0" smtClean="0"/>
              <a:t> товариство з обмеженою відповідальністю “ ЕДЮКЕЙШНАЛ ЕРА” ЄДРПОУ 42502643</a:t>
            </a:r>
          </a:p>
          <a:p>
            <a:pPr>
              <a:buNone/>
            </a:pPr>
            <a:r>
              <a:rPr lang="uk-UA" sz="1700" dirty="0" smtClean="0"/>
              <a:t>4. Освітні стратегії для успішного здобуття дошкільної освіти дітьми з ООП. Інклюзія.</a:t>
            </a:r>
          </a:p>
          <a:p>
            <a:pPr>
              <a:buNone/>
            </a:pPr>
            <a:r>
              <a:rPr lang="uk-UA" sz="1700" dirty="0" smtClean="0"/>
              <a:t>       30 год./1 кредит ЄКТС.</a:t>
            </a:r>
          </a:p>
          <a:p>
            <a:pPr>
              <a:buNone/>
            </a:pPr>
            <a:r>
              <a:rPr lang="uk-UA" sz="1700" dirty="0" smtClean="0"/>
              <a:t>Суб’єкт підвищення кваліфікації ГО “ІППО” ЄДРПОУ 43771659 КВЕД 85,59</a:t>
            </a:r>
          </a:p>
          <a:p>
            <a:pPr>
              <a:buNone/>
            </a:pPr>
            <a:r>
              <a:rPr lang="uk-UA" sz="1700" dirty="0" smtClean="0"/>
              <a:t>Сертифікат № 4967245458898698853</a:t>
            </a:r>
          </a:p>
          <a:p>
            <a:pPr>
              <a:buNone/>
            </a:pPr>
            <a:r>
              <a:rPr lang="uk-UA" sz="1700" dirty="0" smtClean="0"/>
              <a:t>Визнані педрадою №5 2023р.</a:t>
            </a:r>
          </a:p>
          <a:p>
            <a:pPr>
              <a:buNone/>
            </a:pPr>
            <a:endParaRPr lang="uk-UA" sz="1700" dirty="0" smtClean="0"/>
          </a:p>
          <a:p>
            <a:pPr>
              <a:buNone/>
            </a:pPr>
            <a:endParaRPr lang="uk-UA" sz="1700" dirty="0" smtClean="0"/>
          </a:p>
          <a:p>
            <a:pPr>
              <a:buNone/>
            </a:pPr>
            <a:endParaRPr lang="uk-UA" sz="1800" dirty="0" smtClean="0"/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</a:t>
            </a:r>
            <a:r>
              <a:rPr lang="uk-UA" dirty="0" smtClean="0"/>
              <a:t>      </a:t>
            </a:r>
            <a:r>
              <a:rPr lang="uk-UA" dirty="0" smtClean="0">
                <a:latin typeface="+mn-lt"/>
              </a:rPr>
              <a:t>Самоосвіта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Організац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ООП: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інклюзія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нуля».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 години/ 0,06 кредиту ЄКТС</a:t>
            </a:r>
          </a:p>
          <a:p>
            <a:pPr>
              <a:buNone/>
            </a:pPr>
            <a:r>
              <a:rPr lang="uk-UA" sz="2800" dirty="0" smtClean="0"/>
              <a:t>Суб’єкт підвищення кваліфікації  ТОВ “ На </a:t>
            </a:r>
            <a:r>
              <a:rPr lang="uk-UA" sz="2800" dirty="0" err="1" smtClean="0"/>
              <a:t>урок”</a:t>
            </a:r>
            <a:endParaRPr lang="uk-UA" sz="2800" dirty="0" smtClean="0"/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ЄДРПОУ 41991148 ( КВЕД 85.59)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Свідоцтво № 8940-4925271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Сучасне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дошк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ілля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: актуальні проблеми, досвід,перспективи розвитку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Всеукраїнська науково-практична конференція.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latin typeface="+mn-lt"/>
              </a:rPr>
              <a:t>           Моє педагогічне есе.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uk-UA" dirty="0" smtClean="0">
                <a:latin typeface="+mn-lt"/>
              </a:rPr>
              <a:t> 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uk-UA" sz="5600" dirty="0" smtClean="0"/>
              <a:t>Я працюю вихователем в дитячому садку. Вихователь-одна з найважливіших професій в нашому суспільстві.</a:t>
            </a:r>
            <a:endParaRPr lang="ru-RU" sz="5600" dirty="0" smtClean="0"/>
          </a:p>
          <a:p>
            <a:pPr>
              <a:buNone/>
            </a:pPr>
            <a:r>
              <a:rPr lang="uk-UA" sz="5600" dirty="0" smtClean="0"/>
              <a:t>Її можна порівняти з роботою хірурга ,судді ,винахідника. Але найголовніше в нашій професії те ,що ми виховуємо </a:t>
            </a:r>
            <a:r>
              <a:rPr lang="uk-UA" sz="5600" dirty="0" err="1" smtClean="0"/>
              <a:t>“маленьку</a:t>
            </a:r>
            <a:r>
              <a:rPr lang="uk-UA" sz="5600" dirty="0" smtClean="0"/>
              <a:t> </a:t>
            </a:r>
            <a:r>
              <a:rPr lang="uk-UA" sz="5600" dirty="0" err="1" smtClean="0"/>
              <a:t>людину”</a:t>
            </a:r>
            <a:r>
              <a:rPr lang="uk-UA" sz="5600" dirty="0" smtClean="0"/>
              <a:t> ,як особистість закладаємо в ній паростки її майбутнього характеру.</a:t>
            </a:r>
            <a:endParaRPr lang="ru-RU" sz="5600" dirty="0" smtClean="0"/>
          </a:p>
          <a:p>
            <a:pPr>
              <a:buNone/>
            </a:pPr>
            <a:r>
              <a:rPr lang="uk-UA" sz="5600" dirty="0" smtClean="0"/>
              <a:t>Працюючи вихователем ,розумієш, що всі діти індивідуальні, і я як педагог повинна знайти підхід до кожної дитини. І не тільки до дитини ,а і до її батьків. Діти все і завжди бачать. Вони завжди розуміють як ти до них ставишся. Я намагаюсь ставитись до своїх вихованців як до “ маленьких </a:t>
            </a:r>
            <a:r>
              <a:rPr lang="uk-UA" sz="5600" dirty="0" err="1" smtClean="0"/>
              <a:t>дорослих”</a:t>
            </a:r>
            <a:r>
              <a:rPr lang="uk-UA" sz="5600" dirty="0" smtClean="0"/>
              <a:t> .Я поважаю їхню думку.</a:t>
            </a:r>
            <a:endParaRPr lang="ru-RU" sz="5600" dirty="0" smtClean="0"/>
          </a:p>
          <a:p>
            <a:pPr>
              <a:buNone/>
            </a:pPr>
            <a:r>
              <a:rPr lang="uk-UA" sz="5600" dirty="0" smtClean="0"/>
              <a:t>Завжди цікавлюсь нею. Дитину потрібно поважати як особистість. І виховувати в ній повагу до себе і до інших, почуття любові до ближнього, до природи ,до всіх живих істот.</a:t>
            </a:r>
            <a:endParaRPr lang="ru-RU" sz="5600" dirty="0" smtClean="0"/>
          </a:p>
          <a:p>
            <a:pPr>
              <a:buNone/>
            </a:pPr>
            <a:r>
              <a:rPr lang="uk-UA" sz="5600" dirty="0" smtClean="0"/>
              <a:t>Головне завдання бачу в тому ,щоб достукатися до найпотаємніших куточків дитячої душі ,допомогти кожному повірити в себе.</a:t>
            </a:r>
            <a:endParaRPr lang="ru-RU" sz="5600" dirty="0" smtClean="0"/>
          </a:p>
          <a:p>
            <a:pPr>
              <a:buNone/>
            </a:pPr>
            <a:r>
              <a:rPr lang="uk-UA" sz="5600" dirty="0" smtClean="0"/>
              <a:t>Намагаюся твердо дотримуватись заповідей вихователя:</a:t>
            </a:r>
            <a:endParaRPr lang="ru-RU" sz="5600" dirty="0" smtClean="0"/>
          </a:p>
          <a:p>
            <a:pPr>
              <a:buNone/>
            </a:pPr>
            <a:r>
              <a:rPr lang="uk-UA" sz="5600" dirty="0" err="1" smtClean="0"/>
              <a:t>-Не</a:t>
            </a:r>
            <a:r>
              <a:rPr lang="uk-UA" sz="5600" dirty="0" smtClean="0"/>
              <a:t> виховувати в поганому настрої;</a:t>
            </a:r>
            <a:endParaRPr lang="ru-RU" sz="5600" dirty="0" smtClean="0"/>
          </a:p>
          <a:p>
            <a:pPr>
              <a:buNone/>
            </a:pPr>
            <a:r>
              <a:rPr lang="uk-UA" sz="5600" dirty="0" err="1" smtClean="0"/>
              <a:t>-Надати</a:t>
            </a:r>
            <a:r>
              <a:rPr lang="uk-UA" sz="5600" dirty="0" smtClean="0"/>
              <a:t> можливу самостійність;</a:t>
            </a:r>
            <a:endParaRPr lang="ru-RU" sz="5600" dirty="0" smtClean="0"/>
          </a:p>
          <a:p>
            <a:pPr>
              <a:buNone/>
            </a:pPr>
            <a:r>
              <a:rPr lang="uk-UA" sz="5600" dirty="0" err="1" smtClean="0"/>
              <a:t>-Не</a:t>
            </a:r>
            <a:r>
              <a:rPr lang="uk-UA" sz="5600" dirty="0" smtClean="0"/>
              <a:t> підказувати готового рішення ,а показувати можливі шляхи до нього;</a:t>
            </a:r>
            <a:endParaRPr lang="ru-RU" sz="5600" dirty="0" smtClean="0"/>
          </a:p>
          <a:p>
            <a:pPr>
              <a:buNone/>
            </a:pPr>
            <a:r>
              <a:rPr lang="uk-UA" sz="5600" dirty="0" err="1" smtClean="0"/>
              <a:t>-Не</a:t>
            </a:r>
            <a:r>
              <a:rPr lang="uk-UA" sz="5600" dirty="0" smtClean="0"/>
              <a:t> пропустити перші успіхи дитини;</a:t>
            </a:r>
            <a:endParaRPr lang="ru-RU" sz="5600" dirty="0" smtClean="0"/>
          </a:p>
          <a:p>
            <a:pPr>
              <a:buNone/>
            </a:pPr>
            <a:r>
              <a:rPr lang="uk-UA" sz="5600" dirty="0" err="1" smtClean="0"/>
              <a:t>-Робити</a:t>
            </a:r>
            <a:r>
              <a:rPr lang="uk-UA" sz="5600" dirty="0" smtClean="0"/>
              <a:t> своєчасні зауваження;</a:t>
            </a:r>
            <a:endParaRPr lang="ru-RU" sz="5600" dirty="0" smtClean="0"/>
          </a:p>
          <a:p>
            <a:pPr>
              <a:buNone/>
            </a:pPr>
            <a:r>
              <a:rPr lang="uk-UA" sz="5600" dirty="0" err="1" smtClean="0"/>
              <a:t>-Оцінювати</a:t>
            </a:r>
            <a:r>
              <a:rPr lang="uk-UA" sz="5600" dirty="0" smtClean="0"/>
              <a:t> вчинок ,а не особистість;</a:t>
            </a:r>
            <a:endParaRPr lang="ru-RU" sz="5600" dirty="0" smtClean="0"/>
          </a:p>
          <a:p>
            <a:pPr>
              <a:buNone/>
            </a:pPr>
            <a:r>
              <a:rPr lang="uk-UA" sz="5600" dirty="0" smtClean="0"/>
              <a:t>І в висновок хочу згадати чудові слова Демокрита: </a:t>
            </a:r>
            <a:r>
              <a:rPr lang="uk-UA" sz="5600" dirty="0" err="1" smtClean="0"/>
              <a:t>”Виховання</a:t>
            </a:r>
            <a:r>
              <a:rPr lang="uk-UA" sz="5600" dirty="0" smtClean="0"/>
              <a:t> дітей-ризикована справа. Тому що у випадку удачі останнє придбане ціною тяжкої праці й турботи ,у випадку ж невдачі-горі незрівнянним ні з чим </a:t>
            </a:r>
            <a:r>
              <a:rPr lang="uk-UA" sz="5600" dirty="0" err="1" smtClean="0"/>
              <a:t>іншим”</a:t>
            </a:r>
            <a:endParaRPr lang="ru-RU" sz="5600" dirty="0" smtClean="0"/>
          </a:p>
          <a:p>
            <a:r>
              <a:rPr lang="uk-UA" sz="5600" dirty="0" smtClean="0"/>
              <a:t> </a:t>
            </a:r>
            <a:endParaRPr lang="ru-RU" sz="5600" dirty="0" smtClean="0"/>
          </a:p>
          <a:p>
            <a:r>
              <a:rPr lang="uk-UA" sz="5600" b="1" dirty="0" smtClean="0"/>
              <a:t>                   </a:t>
            </a:r>
            <a:endParaRPr lang="ru-RU" sz="56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smtClean="0"/>
              <a:t>Напрям педагогічної  діяльності:Сенсорні еталони як засіб формування мовленнєвої компетентності дошкільника.</a:t>
            </a:r>
            <a:r>
              <a:rPr lang="ru-RU" sz="2400" smtClean="0"/>
              <a:t/>
            </a:r>
            <a:br>
              <a:rPr lang="ru-RU" sz="240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sz="2000" smtClean="0"/>
              <a:t> </a:t>
            </a:r>
            <a:r>
              <a:rPr lang="uk-UA" sz="1900" b="1" smtClean="0"/>
              <a:t>Мета</a:t>
            </a:r>
            <a:r>
              <a:rPr lang="uk-UA" sz="1900" smtClean="0"/>
              <a:t>:поглиблювати уявлення про сенсорні еталони:                                  колір,форму,величину .Продовжувати вчити   порівнювати предмети за кольором,формою,величиною, смаком та запахом,розрізняти властивості та якості  предметів на основі знань про сенсорні еталони. Розвивати мовленнєву компетентність,використовуючи попередній досвід.Мотивувати дітей до  проявів самостійності.</a:t>
            </a:r>
          </a:p>
          <a:p>
            <a:pPr>
              <a:buNone/>
            </a:pPr>
            <a:r>
              <a:rPr lang="uk-UA" sz="1900" b="1" smtClean="0"/>
              <a:t>Завдання: </a:t>
            </a:r>
            <a:r>
              <a:rPr lang="uk-UA" sz="1900" smtClean="0"/>
              <a:t>вчити застосовувати прийоми виявлення відношень і закономірностей між предметами та явищами у повсякденному житті.</a:t>
            </a:r>
          </a:p>
          <a:p>
            <a:pPr>
              <a:buNone/>
            </a:pPr>
            <a:r>
              <a:rPr lang="uk-UA" sz="1900" smtClean="0"/>
              <a:t>Розробити проект “ Зростаємо обережними”</a:t>
            </a:r>
          </a:p>
          <a:p>
            <a:pPr>
              <a:buNone/>
            </a:pPr>
            <a:r>
              <a:rPr lang="uk-UA" sz="1900" smtClean="0"/>
              <a:t>Оформити чек- лист «Знайомимо батьків з питаннями патріотичного виховання» </a:t>
            </a:r>
            <a:endParaRPr lang="ru-RU" sz="1900" smtClean="0"/>
          </a:p>
          <a:p>
            <a:pPr>
              <a:buNone/>
            </a:pPr>
            <a:r>
              <a:rPr lang="uk-UA" sz="1900" smtClean="0"/>
              <a:t>Провести відкриті покази: 1.Інтегрована діяльність: «Хто це,зачувши весну,прокинувся від зимового сну»</a:t>
            </a:r>
          </a:p>
          <a:p>
            <a:pPr>
              <a:buNone/>
            </a:pPr>
            <a:r>
              <a:rPr lang="uk-UA" sz="1900" smtClean="0"/>
              <a:t>    2.Дослідницька діяльність з піском і водою: «Вода. Пісок. Повітря.»</a:t>
            </a:r>
          </a:p>
          <a:p>
            <a:pPr>
              <a:buNone/>
            </a:pPr>
            <a:r>
              <a:rPr lang="uk-UA" sz="1900" smtClean="0"/>
              <a:t>Підготувати виступи на педагогічних радах:</a:t>
            </a:r>
          </a:p>
          <a:p>
            <a:pPr marL="342900" indent="-342900">
              <a:buAutoNum type="arabicPeriod"/>
            </a:pPr>
            <a:r>
              <a:rPr lang="uk-UA" sz="1900" smtClean="0"/>
              <a:t>«Про підсумки роботи за технологією  </a:t>
            </a:r>
            <a:r>
              <a:rPr lang="ru-RU" sz="1900" smtClean="0"/>
              <a:t>«</a:t>
            </a:r>
            <a:r>
              <a:rPr lang="uk-UA" sz="1900" smtClean="0"/>
              <a:t> Піснезнайко»</a:t>
            </a:r>
          </a:p>
          <a:p>
            <a:pPr marL="342900" indent="-342900">
              <a:buAutoNum type="arabicPeriod"/>
            </a:pPr>
            <a:r>
              <a:rPr lang="uk-UA" sz="1900" smtClean="0"/>
              <a:t>Методична скринька педагога: конструювання з паперу та картону. З досвіду роботи.</a:t>
            </a:r>
          </a:p>
          <a:p>
            <a:pPr marL="342900" indent="-342900">
              <a:buAutoNum type="arabicPeriod"/>
            </a:pPr>
            <a:r>
              <a:rPr lang="uk-UA" sz="1900" smtClean="0"/>
              <a:t>« Системний підхід до закладання основ фізкультурної освіти дошкільників»</a:t>
            </a:r>
          </a:p>
          <a:p>
            <a:pPr marL="342900" indent="-342900">
              <a:buNone/>
            </a:pPr>
            <a:r>
              <a:rPr lang="uk-UA" sz="1900" smtClean="0"/>
              <a:t>Початок роботи: 2020р.</a:t>
            </a:r>
          </a:p>
          <a:p>
            <a:pPr marL="342900" indent="-342900">
              <a:buNone/>
            </a:pPr>
            <a:r>
              <a:rPr lang="uk-UA" sz="1900" smtClean="0"/>
              <a:t>Кінець роботи6 2026р.</a:t>
            </a:r>
          </a:p>
          <a:p>
            <a:pPr marL="342900" indent="-342900">
              <a:buAutoNum type="arabicPeriod"/>
            </a:pPr>
            <a:endParaRPr lang="ru-RU" sz="1600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8291264" cy="527186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b="1" dirty="0" smtClean="0"/>
              <a:t>                       Методичний репортаж</a:t>
            </a:r>
          </a:p>
          <a:p>
            <a:pPr>
              <a:buNone/>
            </a:pPr>
            <a:r>
              <a:rPr lang="uk-UA" sz="1900" b="1" dirty="0" smtClean="0"/>
              <a:t>                                            2020-2021 </a:t>
            </a:r>
            <a:r>
              <a:rPr lang="uk-UA" sz="1900" b="1" dirty="0" err="1" smtClean="0"/>
              <a:t>н.р</a:t>
            </a:r>
            <a:r>
              <a:rPr lang="uk-UA" sz="1900" dirty="0" smtClean="0"/>
              <a:t>.</a:t>
            </a:r>
            <a:endParaRPr lang="ru-RU" sz="1900" dirty="0" smtClean="0"/>
          </a:p>
          <a:p>
            <a:pPr>
              <a:buNone/>
            </a:pPr>
            <a:r>
              <a:rPr lang="uk-UA" dirty="0" err="1" smtClean="0"/>
              <a:t>-</a:t>
            </a:r>
            <a:r>
              <a:rPr lang="uk-UA" sz="1800" dirty="0" err="1" smtClean="0"/>
              <a:t>Педрада</a:t>
            </a:r>
            <a:r>
              <a:rPr lang="uk-UA" sz="1800" dirty="0" smtClean="0"/>
              <a:t>:«Про підсумки роботи за технологією </a:t>
            </a:r>
            <a:r>
              <a:rPr lang="uk-UA" sz="1800" dirty="0" err="1" smtClean="0"/>
              <a:t>“Піснезнайко</a:t>
            </a:r>
            <a:r>
              <a:rPr lang="uk-UA" sz="1800" dirty="0" smtClean="0"/>
              <a:t>» Травень </a:t>
            </a:r>
            <a:endParaRPr lang="ru-RU" sz="1800" dirty="0" smtClean="0"/>
          </a:p>
          <a:p>
            <a:pPr>
              <a:buNone/>
            </a:pPr>
            <a:r>
              <a:rPr lang="ru-RU" sz="1800" b="1" dirty="0" smtClean="0"/>
              <a:t>                                               </a:t>
            </a:r>
            <a:r>
              <a:rPr lang="uk-UA" sz="1800" b="1" dirty="0" smtClean="0"/>
              <a:t> 2021-2022 </a:t>
            </a:r>
            <a:r>
              <a:rPr lang="uk-UA" sz="1800" b="1" dirty="0" err="1" smtClean="0"/>
              <a:t>н.р</a:t>
            </a:r>
            <a:r>
              <a:rPr lang="uk-UA" sz="1800" b="1" dirty="0" smtClean="0"/>
              <a:t>.</a:t>
            </a:r>
            <a:endParaRPr lang="ru-RU" sz="1800" b="1" dirty="0" smtClean="0"/>
          </a:p>
          <a:p>
            <a:pPr>
              <a:buNone/>
            </a:pPr>
            <a:r>
              <a:rPr lang="uk-UA" sz="1800" dirty="0" err="1" smtClean="0"/>
              <a:t>-Інформаційний</a:t>
            </a:r>
            <a:r>
              <a:rPr lang="uk-UA" sz="1800" dirty="0" smtClean="0"/>
              <a:t> кейс</a:t>
            </a:r>
            <a:r>
              <a:rPr lang="ru-RU" sz="1800" dirty="0" smtClean="0"/>
              <a:t>: </a:t>
            </a:r>
            <a:r>
              <a:rPr lang="uk-UA" sz="1800" dirty="0" smtClean="0"/>
              <a:t>Протидія </a:t>
            </a:r>
            <a:r>
              <a:rPr lang="uk-UA" sz="1800" dirty="0" err="1" smtClean="0"/>
              <a:t>булінгу.Чек-лист</a:t>
            </a:r>
            <a:r>
              <a:rPr lang="uk-UA" sz="1800" dirty="0" smtClean="0"/>
              <a:t> для батьків. Грудень</a:t>
            </a:r>
            <a:endParaRPr lang="ru-RU" sz="1800" dirty="0" smtClean="0"/>
          </a:p>
          <a:p>
            <a:pPr>
              <a:buNone/>
            </a:pPr>
            <a:r>
              <a:rPr lang="uk-UA" sz="1800" dirty="0" err="1" smtClean="0"/>
              <a:t>-Педагогічна</a:t>
            </a:r>
            <a:r>
              <a:rPr lang="uk-UA" sz="1800" dirty="0" smtClean="0"/>
              <a:t> </a:t>
            </a:r>
            <a:r>
              <a:rPr lang="uk-UA" sz="1800" dirty="0" err="1" smtClean="0"/>
              <a:t>рада.Методична</a:t>
            </a:r>
            <a:r>
              <a:rPr lang="uk-UA" sz="1800" dirty="0" smtClean="0"/>
              <a:t> скринька педагога: Конструювання  з паперу та картону. З досвіду роботи. Травень</a:t>
            </a:r>
          </a:p>
          <a:p>
            <a:pPr>
              <a:buNone/>
            </a:pPr>
            <a:r>
              <a:rPr lang="uk-UA" sz="1800" b="1" dirty="0" smtClean="0"/>
              <a:t>                                                2022-2023 н. р.</a:t>
            </a:r>
            <a:endParaRPr lang="ru-RU" sz="1800" b="1" dirty="0" smtClean="0"/>
          </a:p>
          <a:p>
            <a:pPr>
              <a:buNone/>
            </a:pPr>
            <a:r>
              <a:rPr lang="uk-UA" sz="1800" dirty="0" err="1" smtClean="0"/>
              <a:t>-Пізнавальний</a:t>
            </a:r>
            <a:r>
              <a:rPr lang="uk-UA" sz="1800" dirty="0" smtClean="0"/>
              <a:t> проект « Зростаємо обережними» (для дітей молодшого дошкільного віку)</a:t>
            </a:r>
            <a:r>
              <a:rPr lang="uk-UA" sz="1800" dirty="0" err="1" smtClean="0"/>
              <a:t>.Листопад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-</a:t>
            </a:r>
            <a:r>
              <a:rPr lang="uk-UA" sz="1800" dirty="0" err="1" smtClean="0"/>
              <a:t>Чек-</a:t>
            </a:r>
            <a:r>
              <a:rPr lang="uk-UA" sz="1800" dirty="0" smtClean="0"/>
              <a:t> </a:t>
            </a:r>
            <a:r>
              <a:rPr lang="uk-UA" sz="1800" dirty="0" err="1" smtClean="0"/>
              <a:t>лист«Знайомимо</a:t>
            </a:r>
            <a:r>
              <a:rPr lang="uk-UA" sz="1800" dirty="0" smtClean="0"/>
              <a:t> батьків з питаннями патріотичного виховання». Листопад.</a:t>
            </a:r>
            <a:endParaRPr lang="ru-RU" sz="1800" dirty="0" smtClean="0"/>
          </a:p>
          <a:p>
            <a:pPr>
              <a:buNone/>
            </a:pPr>
            <a:r>
              <a:rPr lang="uk-UA" sz="1800" dirty="0" err="1" smtClean="0"/>
              <a:t>-Народознавче</a:t>
            </a:r>
            <a:r>
              <a:rPr lang="uk-UA" sz="1800" dirty="0" smtClean="0"/>
              <a:t> дійство</a:t>
            </a:r>
            <a:r>
              <a:rPr lang="ru-RU" sz="1800" dirty="0" smtClean="0"/>
              <a:t> «</a:t>
            </a:r>
            <a:r>
              <a:rPr lang="uk-UA" sz="1800" dirty="0" smtClean="0"/>
              <a:t>Стрітення</a:t>
            </a:r>
            <a:r>
              <a:rPr lang="ru-RU" sz="1800" dirty="0" smtClean="0"/>
              <a:t>»</a:t>
            </a:r>
            <a:r>
              <a:rPr lang="uk-UA" sz="1800" dirty="0" smtClean="0"/>
              <a:t>(для дітей старшого дошкільного віку) Лютий.</a:t>
            </a:r>
            <a:endParaRPr lang="ru-RU" sz="1800" dirty="0" smtClean="0"/>
          </a:p>
          <a:p>
            <a:pPr>
              <a:buNone/>
            </a:pPr>
            <a:r>
              <a:rPr lang="uk-UA" sz="1800" dirty="0" err="1" smtClean="0"/>
              <a:t>-Відкритий</a:t>
            </a:r>
            <a:r>
              <a:rPr lang="uk-UA" sz="1800" dirty="0" smtClean="0"/>
              <a:t> показ</a:t>
            </a:r>
            <a:r>
              <a:rPr lang="ru-RU" sz="1800" dirty="0" smtClean="0"/>
              <a:t> .</a:t>
            </a:r>
            <a:r>
              <a:rPr lang="uk-UA" sz="1800" dirty="0" smtClean="0"/>
              <a:t>Інтегрована діяльність: «Хто це,зачувши весну,прокинувся від зимового сну». Квітень.</a:t>
            </a:r>
            <a:endParaRPr lang="ru-RU" sz="1800" dirty="0" smtClean="0"/>
          </a:p>
          <a:p>
            <a:pPr>
              <a:buNone/>
            </a:pPr>
            <a:r>
              <a:rPr lang="uk-UA" sz="1800" dirty="0" err="1" smtClean="0"/>
              <a:t>-Педрада</a:t>
            </a:r>
            <a:r>
              <a:rPr lang="uk-UA" sz="1800" dirty="0" smtClean="0"/>
              <a:t> « Системний підхід до закладання основ фізкультурної освіти дошкільників». Травень.</a:t>
            </a:r>
            <a:endParaRPr lang="ru-RU" sz="1800" dirty="0" smtClean="0"/>
          </a:p>
          <a:p>
            <a:pPr>
              <a:buNone/>
            </a:pPr>
            <a:r>
              <a:rPr lang="uk-UA" sz="1800" dirty="0" err="1" smtClean="0"/>
              <a:t>-Відкритий</a:t>
            </a:r>
            <a:r>
              <a:rPr lang="uk-UA" sz="1800" dirty="0" smtClean="0"/>
              <a:t> показ</a:t>
            </a:r>
            <a:r>
              <a:rPr lang="ru-RU" sz="1800" dirty="0" smtClean="0"/>
              <a:t>.</a:t>
            </a:r>
            <a:r>
              <a:rPr lang="uk-UA" sz="1800" dirty="0" smtClean="0"/>
              <a:t>Дослідницька діяльність з піском і водою: «Вода. Пісок. Повітря.» Липень.</a:t>
            </a:r>
            <a:endParaRPr lang="ru-RU" sz="1800" dirty="0" smtClean="0"/>
          </a:p>
          <a:p>
            <a:pPr>
              <a:buNone/>
            </a:pPr>
            <a:r>
              <a:rPr lang="uk-UA" sz="1800" dirty="0" err="1" smtClean="0"/>
              <a:t>-Розвага«Іди</a:t>
            </a:r>
            <a:r>
              <a:rPr lang="uk-UA" sz="1800" dirty="0" smtClean="0"/>
              <a:t>,іди,дощику!» (для дітей дошкільного віку)Серпень.</a:t>
            </a:r>
          </a:p>
          <a:p>
            <a:pPr>
              <a:buNone/>
            </a:pPr>
            <a:r>
              <a:rPr lang="ru-RU" sz="1800" b="1" dirty="0" smtClean="0"/>
              <a:t>                                               2023-2024н.р.</a:t>
            </a:r>
          </a:p>
          <a:p>
            <a:pPr>
              <a:buNone/>
            </a:pPr>
            <a:r>
              <a:rPr lang="ru-RU" sz="1800" dirty="0" smtClean="0"/>
              <a:t>-</a:t>
            </a:r>
            <a:r>
              <a:rPr lang="ru-RU" sz="1800" dirty="0" err="1" smtClean="0"/>
              <a:t>Розвага</a:t>
            </a:r>
            <a:r>
              <a:rPr lang="ru-RU" sz="1800" dirty="0" smtClean="0"/>
              <a:t> «</a:t>
            </a:r>
            <a:r>
              <a:rPr lang="ru-RU" sz="1800" dirty="0" err="1" smtClean="0"/>
              <a:t>Міжнародний</a:t>
            </a:r>
            <a:r>
              <a:rPr lang="ru-RU" sz="1800" dirty="0" smtClean="0"/>
              <a:t> день птах</a:t>
            </a:r>
            <a:r>
              <a:rPr lang="uk-UA" sz="1800" dirty="0" err="1" smtClean="0"/>
              <a:t>ів”</a:t>
            </a:r>
            <a:r>
              <a:rPr lang="uk-UA" sz="1800" dirty="0" smtClean="0"/>
              <a:t>(для дітей дошкільного віку) Квітень</a:t>
            </a:r>
            <a:endParaRPr lang="ru-RU" sz="1800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 smtClean="0"/>
              <a:t>                                    Фоторепортаж.</a:t>
            </a:r>
            <a:br>
              <a:rPr lang="uk-UA" sz="2000" dirty="0" smtClean="0"/>
            </a:br>
            <a:r>
              <a:rPr lang="uk-UA" sz="2000" dirty="0" smtClean="0"/>
              <a:t>Травень 2021р:Методична скринька педагога: Конструювання з паперу та картону. З досвіду роботи.</a:t>
            </a:r>
            <a:endParaRPr lang="ru-RU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3493908" cy="465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42861"/>
            <a:ext cx="3528392" cy="47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-</a:t>
            </a:r>
            <a:r>
              <a:rPr lang="uk-UA" sz="1800" dirty="0" smtClean="0"/>
              <a:t>Листопад2022р.:Чек </a:t>
            </a:r>
            <a:r>
              <a:rPr lang="uk-UA" sz="1800" dirty="0" err="1" smtClean="0"/>
              <a:t>лист«Знайомимо</a:t>
            </a:r>
            <a:r>
              <a:rPr lang="uk-UA" sz="1800" dirty="0" smtClean="0"/>
              <a:t> батьків з питаннями патріотичного виховання»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2050" name="Picture 2" descr="C:\Users\Admin\Desktop\буклет. нар сим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72816"/>
            <a:ext cx="6507273" cy="46003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3533</TotalTime>
  <Words>1146</Words>
  <Application>Microsoft Office PowerPoint</Application>
  <PresentationFormat>Экран (4:3)</PresentationFormat>
  <Paragraphs>126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                        Прилуцький заклад дошкільної освіти                                                            (ясла-садок)                                               комбінованого типу №26                      Прилуцької міської ради Чернігівської області            </vt:lpstr>
      <vt:lpstr>                   Будемо знайомі </vt:lpstr>
      <vt:lpstr>               Підвищення кваліфікації</vt:lpstr>
      <vt:lpstr>                     Самоосвіта</vt:lpstr>
      <vt:lpstr>           Моє педагогічне есе.  </vt:lpstr>
      <vt:lpstr>Напрям педагогічної  діяльності:Сенсорні еталони як засіб формування мовленнєвої компетентності дошкільника. </vt:lpstr>
      <vt:lpstr>Слайд 7</vt:lpstr>
      <vt:lpstr>                                    Фоторепортаж. Травень 2021р:Методична скринька педагога: Конструювання з паперу та картону. З досвіду роботи.</vt:lpstr>
      <vt:lpstr>-Листопад2022р.:Чек лист«Знайомимо батьків з питаннями патріотичного виховання» </vt:lpstr>
      <vt:lpstr>Відкритий показ «Інтегрована діяльність: «Хто це,зачувши весну,прокинувся від зимового сну» квітень 2023р.</vt:lpstr>
      <vt:lpstr>-Педрада « Системний підхід до закладання основ фізкультурної освіти дошкільників». Травень:2023р </vt:lpstr>
      <vt:lpstr>-Липень 2023р.:Відкритий показ.Дослідницька діяльність з піском і водою: «Вода. Пісок. Повітря.»</vt:lpstr>
      <vt:lpstr>                                   Нормативні документи</vt:lpstr>
      <vt:lpstr>Система заходів з метою презентації практичної діяльності.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89</cp:revision>
  <dcterms:created xsi:type="dcterms:W3CDTF">2024-02-11T12:06:55Z</dcterms:created>
  <dcterms:modified xsi:type="dcterms:W3CDTF">2024-08-25T08:45:37Z</dcterms:modified>
</cp:coreProperties>
</file>