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72" r:id="rId5"/>
    <p:sldId id="274" r:id="rId6"/>
    <p:sldId id="269" r:id="rId7"/>
    <p:sldId id="261" r:id="rId8"/>
    <p:sldId id="276" r:id="rId9"/>
    <p:sldId id="271" r:id="rId10"/>
    <p:sldId id="277" r:id="rId11"/>
    <p:sldId id="281" r:id="rId12"/>
    <p:sldId id="282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441" autoAdjust="0"/>
  </p:normalViewPr>
  <p:slideViewPr>
    <p:cSldViewPr>
      <p:cViewPr varScale="1">
        <p:scale>
          <a:sx n="86" d="100"/>
          <a:sy n="86" d="100"/>
        </p:scale>
        <p:origin x="-15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39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029581-AE51-4BCB-8B91-04BE1BE6B873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blogs/indyvidualna-traiektoriia-profesiinoho-rozvytku-94846.html" TargetMode="External"/><Relationship Id="rId2" Type="http://schemas.openxmlformats.org/officeDocument/2006/relationships/hyperlink" Target="https://vseosvita.ua/user/id147502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seosvita.ua/private/blog/104480-00a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pa/shodo-metodichnih-rekomendacij-do-onovlenogo-bazovogo-komponenta-doshkilnoyi-osviti" TargetMode="External"/><Relationship Id="rId7" Type="http://schemas.openxmlformats.org/officeDocument/2006/relationships/hyperlink" Target="https://mon.gov.ua/npa/pro-zatverdzhennya-profesijnogo-standartu-vihovatel-zakladu-doshkilnoyi-osviti" TargetMode="External"/><Relationship Id="rId2" Type="http://schemas.openxmlformats.org/officeDocument/2006/relationships/hyperlink" Target="https://mon.gov.ua/storage/app/media/rizne/2021/12.01/Pro_novu_redaktsiyu%20Bazovoho%20komponenta%20doshkilnoyi%20osvity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akon.rada.gov.ua/laws/show/z0563-16" TargetMode="External"/><Relationship Id="rId5" Type="http://schemas.openxmlformats.org/officeDocument/2006/relationships/hyperlink" Target="https://sqe.gov.ua/law/postanova-kabinetu-ministriv-ukrain-52/" TargetMode="External"/><Relationship Id="rId4" Type="http://schemas.openxmlformats.org/officeDocument/2006/relationships/hyperlink" Target="https://zakon.rada.gov.ua/laws/show/z1649-2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7575010_36-p-fon-dlya-prezentatsii-russkii-yazik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4968552" cy="3222851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uk-UA" sz="2200" b="1" i="1" cap="none" dirty="0"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Моє життєве кредо: </a:t>
            </a:r>
            <a:r>
              <a:rPr lang="ru-RU" sz="2200" b="1" i="1" dirty="0">
                <a:solidFill>
                  <a:srgbClr val="002060"/>
                </a:solidFill>
              </a:rPr>
              <a:t>«</a:t>
            </a:r>
            <a:r>
              <a:rPr lang="ru-RU" sz="2200" b="1" i="1" dirty="0" err="1">
                <a:solidFill>
                  <a:srgbClr val="002060"/>
                </a:solidFill>
              </a:rPr>
              <a:t>Всі</a:t>
            </a:r>
            <a:r>
              <a:rPr lang="ru-RU" sz="2200" b="1" i="1" dirty="0">
                <a:solidFill>
                  <a:srgbClr val="002060"/>
                </a:solidFill>
              </a:rPr>
              <a:t> перемоги </a:t>
            </a:r>
            <a:r>
              <a:rPr lang="ru-RU" sz="2200" b="1" i="1" dirty="0" err="1">
                <a:solidFill>
                  <a:srgbClr val="002060"/>
                </a:solidFill>
              </a:rPr>
              <a:t>починаються</a:t>
            </a:r>
            <a:r>
              <a:rPr lang="ru-RU" sz="2200" b="1" i="1" dirty="0">
                <a:solidFill>
                  <a:srgbClr val="002060"/>
                </a:solidFill>
              </a:rPr>
              <a:t> з перемоги над собою</a:t>
            </a:r>
            <a:r>
              <a:rPr lang="ru-RU" sz="2200" b="1" i="1" dirty="0" smtClean="0">
                <a:solidFill>
                  <a:srgbClr val="002060"/>
                </a:solidFill>
              </a:rPr>
              <a:t>».</a:t>
            </a:r>
            <a:br>
              <a:rPr lang="ru-RU" sz="2200" b="1" i="1" dirty="0" smtClean="0">
                <a:solidFill>
                  <a:srgbClr val="002060"/>
                </a:solidFill>
              </a:rPr>
            </a:br>
            <a:r>
              <a:rPr lang="ru-RU" sz="2200" b="1" i="1" dirty="0">
                <a:solidFill>
                  <a:srgbClr val="002060"/>
                </a:solidFill>
              </a:rPr>
              <a:t/>
            </a:r>
            <a:br>
              <a:rPr lang="ru-RU" sz="2200" b="1" i="1" dirty="0">
                <a:solidFill>
                  <a:srgbClr val="002060"/>
                </a:solidFill>
              </a:rPr>
            </a:br>
            <a:r>
              <a:rPr lang="uk-UA" sz="2200" b="1" i="1" cap="none" dirty="0">
                <a:solidFill>
                  <a:srgbClr val="0070C0"/>
                </a:solidFill>
                <a:effectLst/>
                <a:ea typeface="Times New Roman" pitchFamily="18" charset="0"/>
                <a:cs typeface="Calibri" pitchFamily="34" charset="0"/>
              </a:rPr>
              <a:t>Моє педагогічне кредо:</a:t>
            </a:r>
            <a:r>
              <a:rPr lang="ru-RU" sz="2200" i="1" cap="none" dirty="0">
                <a:solidFill>
                  <a:srgbClr val="0070C0"/>
                </a:solidFill>
                <a:effectLst/>
                <a:cs typeface="Arial" pitchFamily="34" charset="0"/>
              </a:rPr>
              <a:t/>
            </a:r>
            <a:br>
              <a:rPr lang="ru-RU" sz="2200" i="1" cap="none" dirty="0">
                <a:solidFill>
                  <a:srgbClr val="0070C0"/>
                </a:solidFill>
                <a:effectLst/>
                <a:cs typeface="Arial" pitchFamily="34" charset="0"/>
              </a:rPr>
            </a:br>
            <a:r>
              <a:rPr lang="uk-UA" sz="2200" b="1" i="1" cap="none" dirty="0">
                <a:solidFill>
                  <a:srgbClr val="002060"/>
                </a:solidFill>
                <a:effectLst/>
                <a:ea typeface="Times New Roman" pitchFamily="18" charset="0"/>
                <a:cs typeface="Calibri" pitchFamily="34" charset="0"/>
              </a:rPr>
              <a:t>             «Усе моральне виховання дітей зводиться до хорошого прикладу. Живіть добре або хоч намагайтеся жити добре і Ви мірою Вашого успіху в житті добре виховаєте дітей»</a:t>
            </a:r>
            <a:r>
              <a:rPr lang="uk-UA" sz="2200" i="1" cap="none" dirty="0">
                <a:solidFill>
                  <a:srgbClr val="002060"/>
                </a:solidFill>
                <a:effectLst/>
                <a:cs typeface="Arial" pitchFamily="34" charset="0"/>
              </a:rPr>
              <a:t/>
            </a:r>
            <a:br>
              <a:rPr lang="uk-UA" sz="2200" i="1" cap="none" dirty="0">
                <a:solidFill>
                  <a:srgbClr val="002060"/>
                </a:solidFill>
                <a:effectLst/>
                <a:cs typeface="Arial" pitchFamily="34" charset="0"/>
              </a:rPr>
            </a:br>
            <a:r>
              <a:rPr lang="uk-UA" b="1" i="1" cap="none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b="1" i="1" cap="none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uk-UA" b="1" i="1" cap="none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6093296"/>
            <a:ext cx="2304256" cy="360040"/>
          </a:xfrm>
        </p:spPr>
        <p:txBody>
          <a:bodyPr>
            <a:normAutofit/>
          </a:bodyPr>
          <a:lstStyle/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04664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143328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Портфоліо в</a:t>
            </a:r>
            <a:r>
              <a:rPr lang="ru-RU" sz="2400" b="1" dirty="0" err="1" smtClean="0">
                <a:solidFill>
                  <a:srgbClr val="002060"/>
                </a:solidFill>
              </a:rPr>
              <a:t>ихователя</a:t>
            </a:r>
            <a:endParaRPr lang="ru-RU" sz="2400" dirty="0" smtClean="0"/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Шуляк</a:t>
            </a:r>
            <a:endParaRPr lang="ru-RU" sz="2400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Оксани Володимирівни</a:t>
            </a:r>
          </a:p>
          <a:p>
            <a:pPr algn="ctr"/>
            <a:endParaRPr lang="uk-UA" b="1" i="1" dirty="0" smtClean="0"/>
          </a:p>
          <a:p>
            <a:pPr algn="ctr"/>
            <a:endParaRPr lang="ru-RU" i="1" dirty="0"/>
          </a:p>
        </p:txBody>
      </p:sp>
      <p:pic>
        <p:nvPicPr>
          <p:cNvPr id="6" name="Рисунок 5" descr="C:\Documents and Settings\Владимир\Мои документы\Downloads\16293570017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00808"/>
            <a:ext cx="25202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83671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Прилуцький заклад дошкільної освіти (ясла-садок) комбінованого типу №26 </a:t>
            </a:r>
            <a:br>
              <a:rPr lang="uk-UA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Прилуцької міської ради Чернігівської області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1693038963903.jpg"/>
          <p:cNvPicPr>
            <a:picLocks noChangeAspect="1" noChangeArrowheads="1"/>
          </p:cNvPicPr>
          <p:nvPr/>
        </p:nvPicPr>
        <p:blipFill>
          <a:blip r:embed="rId2" cstate="print"/>
          <a:srcRect r="12595"/>
          <a:stretch>
            <a:fillRect/>
          </a:stretch>
        </p:blipFill>
        <p:spPr bwMode="auto">
          <a:xfrm>
            <a:off x="4860032" y="4077072"/>
            <a:ext cx="3312368" cy="1742133"/>
          </a:xfrm>
          <a:prstGeom prst="rect">
            <a:avLst/>
          </a:prstGeom>
          <a:noFill/>
        </p:spPr>
      </p:pic>
      <p:pic>
        <p:nvPicPr>
          <p:cNvPr id="21507" name="Picture 3" descr="C:\Users\user\Desktop\1693038941052.jpg"/>
          <p:cNvPicPr>
            <a:picLocks noChangeAspect="1" noChangeArrowheads="1"/>
          </p:cNvPicPr>
          <p:nvPr/>
        </p:nvPicPr>
        <p:blipFill>
          <a:blip r:embed="rId3" cstate="print"/>
          <a:srcRect l="5759" r="7851"/>
          <a:stretch>
            <a:fillRect/>
          </a:stretch>
        </p:blipFill>
        <p:spPr bwMode="auto">
          <a:xfrm>
            <a:off x="323528" y="548680"/>
            <a:ext cx="3240360" cy="2160240"/>
          </a:xfrm>
          <a:prstGeom prst="rect">
            <a:avLst/>
          </a:prstGeom>
          <a:noFill/>
        </p:spPr>
      </p:pic>
      <p:pic>
        <p:nvPicPr>
          <p:cNvPr id="21508" name="Picture 4" descr="C:\Users\user\Desktop\1693038912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3240360" cy="2430270"/>
          </a:xfrm>
          <a:prstGeom prst="rect">
            <a:avLst/>
          </a:prstGeom>
          <a:noFill/>
        </p:spPr>
      </p:pic>
      <p:pic>
        <p:nvPicPr>
          <p:cNvPr id="21509" name="Picture 5" descr="C:\Users\user\Desktop\1693037455908.jpg"/>
          <p:cNvPicPr>
            <a:picLocks noChangeAspect="1" noChangeArrowheads="1"/>
          </p:cNvPicPr>
          <p:nvPr/>
        </p:nvPicPr>
        <p:blipFill>
          <a:blip r:embed="rId5" cstate="print"/>
          <a:srcRect t="21774"/>
          <a:stretch>
            <a:fillRect/>
          </a:stretch>
        </p:blipFill>
        <p:spPr bwMode="auto">
          <a:xfrm>
            <a:off x="6835798" y="188640"/>
            <a:ext cx="2174716" cy="3024336"/>
          </a:xfrm>
          <a:prstGeom prst="rect">
            <a:avLst/>
          </a:prstGeom>
          <a:noFill/>
        </p:spPr>
      </p:pic>
      <p:pic>
        <p:nvPicPr>
          <p:cNvPr id="21510" name="Picture 6" descr="C:\Users\user\Desktop\1692982392120.jpg"/>
          <p:cNvPicPr>
            <a:picLocks noChangeAspect="1" noChangeArrowheads="1"/>
          </p:cNvPicPr>
          <p:nvPr/>
        </p:nvPicPr>
        <p:blipFill>
          <a:blip r:embed="rId6" cstate="print"/>
          <a:srcRect t="20090" b="24664"/>
          <a:stretch>
            <a:fillRect/>
          </a:stretch>
        </p:blipFill>
        <p:spPr bwMode="auto">
          <a:xfrm>
            <a:off x="4067945" y="188640"/>
            <a:ext cx="2448272" cy="30057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67945" y="321297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Сортивно-розважальна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година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“Наша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воля—наша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доля”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996952"/>
            <a:ext cx="28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Тематичне свято: “ Ми діти твої Україно! “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9" y="587727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Розваги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«Казка нам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веселить та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розвиває</a:t>
            </a:r>
            <a:r>
              <a:rPr lang="ru-RU" dirty="0" smtClean="0">
                <a:solidFill>
                  <a:schemeClr val="dk1"/>
                </a:solidFill>
              </a:rPr>
              <a:t>»</a:t>
            </a:r>
            <a:endParaRPr lang="ru-RU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:\Users\user\Downloads\IMG_20240820_095518_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119669" cy="2339752"/>
          </a:xfrm>
          <a:prstGeom prst="rect">
            <a:avLst/>
          </a:prstGeom>
          <a:noFill/>
        </p:spPr>
      </p:pic>
      <p:pic>
        <p:nvPicPr>
          <p:cNvPr id="21513" name="Picture 9" descr="C:\Users\user\Downloads\IMG_20240820_095518_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3168352" cy="2376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260649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Інформаційний кейс 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“Я говорю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українською”</a:t>
            </a:r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188640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Відкритий показ:Театралізована   діяльність малюків а змістом театралізованої дія-ті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“Люба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казко,починайся будь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ласка”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4" name="Picture 10" descr="C:\Users\user\Downloads\IMG_20240820_095518_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538790"/>
            <a:ext cx="3312368" cy="2484276"/>
          </a:xfrm>
          <a:prstGeom prst="rect">
            <a:avLst/>
          </a:prstGeom>
          <a:noFill/>
        </p:spPr>
      </p:pic>
      <p:pic>
        <p:nvPicPr>
          <p:cNvPr id="21518" name="Picture 14" descr="C:\Users\user\Downloads\IMG_20240820_095517_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185084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wnloads\IMG_20240820_095657_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3312368" cy="3241827"/>
          </a:xfrm>
          <a:prstGeom prst="rect">
            <a:avLst/>
          </a:prstGeom>
          <a:noFill/>
        </p:spPr>
      </p:pic>
      <p:pic>
        <p:nvPicPr>
          <p:cNvPr id="22532" name="Picture 4" descr="C:\Users\user\Downloads\IMG_20240820_095526_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3168352" cy="2376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Розважальна година</a:t>
            </a:r>
          </a:p>
          <a:p>
            <a:pPr algn="ctr"/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“Іменини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Кавуна”</a:t>
            </a:r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3" y="47667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Monotype Corsiva" pitchFamily="66" charset="0"/>
              </a:rPr>
              <a:t>7</a:t>
            </a:r>
            <a:r>
              <a:rPr lang="uk-UA" sz="3200" b="1" dirty="0" smtClean="0">
                <a:solidFill>
                  <a:srgbClr val="0070C0"/>
                </a:solidFill>
                <a:latin typeface="Monotype Corsiva" pitchFamily="66" charset="0"/>
              </a:rPr>
              <a:t>.Громадська </a:t>
            </a:r>
            <a:r>
              <a:rPr lang="uk-UA" sz="3200" b="1" dirty="0" smtClean="0">
                <a:solidFill>
                  <a:srgbClr val="0070C0"/>
                </a:solidFill>
                <a:latin typeface="Monotype Corsiva" pitchFamily="66" charset="0"/>
              </a:rPr>
              <a:t>діяльність педагога:</a:t>
            </a:r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55679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Була у складі робочої групи ВСЗЯО напрямок </a:t>
            </a:r>
            <a:r>
              <a:rPr lang="uk-UA" dirty="0" err="1" smtClean="0"/>
              <a:t>“Управлінські</a:t>
            </a:r>
            <a:r>
              <a:rPr lang="uk-UA" dirty="0" smtClean="0"/>
              <a:t> процеси закладу дошкільної </a:t>
            </a:r>
            <a:r>
              <a:rPr lang="uk-UA" dirty="0" err="1" smtClean="0"/>
              <a:t>освіти”</a:t>
            </a:r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054" y="332656"/>
            <a:ext cx="448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err="1" smtClean="0"/>
              <a:t>Особистий</a:t>
            </a:r>
            <a:r>
              <a:rPr lang="ru-RU" dirty="0" smtClean="0"/>
              <a:t> </a:t>
            </a:r>
            <a:r>
              <a:rPr lang="ru-RU" dirty="0" err="1" smtClean="0"/>
              <a:t>блог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https://vseosvita.ua/user/id1475029</a:t>
            </a:r>
            <a:endParaRPr lang="uk-UA" dirty="0" smtClean="0"/>
          </a:p>
          <a:p>
            <a:endParaRPr lang="uk-UA" dirty="0" smtClean="0"/>
          </a:p>
          <a:p>
            <a:r>
              <a:rPr lang="ru-RU" dirty="0" err="1" smtClean="0">
                <a:cs typeface="Times New Roman" pitchFamily="18" charset="0"/>
              </a:rPr>
              <a:t>Індивідуальна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траєкторія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професійного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розвитку</a:t>
            </a:r>
            <a:endParaRPr lang="ru-RU" dirty="0" smtClean="0">
              <a:cs typeface="Times New Roman" pitchFamily="18" charset="0"/>
            </a:endParaRPr>
          </a:p>
          <a:p>
            <a:r>
              <a:rPr lang="en-US" dirty="0" smtClean="0">
                <a:hlinkClick r:id="rId3"/>
              </a:rPr>
              <a:t>https://vseosvita.ua/blogs/indyvidualna-traiektoriia-profesiinoho-rozvytku-94846.html</a:t>
            </a:r>
            <a:endParaRPr lang="uk-UA" dirty="0" smtClean="0"/>
          </a:p>
          <a:p>
            <a:endParaRPr lang="uk-UA" dirty="0" smtClean="0"/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924944"/>
            <a:ext cx="8208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Підсумкова самооцінка власної професійної діяльності педагогічного працівника за Професійним стандартом «Вихователь закладу дошкільної освіти»</a:t>
            </a:r>
            <a:endParaRPr lang="ru-RU" dirty="0" smtClean="0"/>
          </a:p>
          <a:p>
            <a:r>
              <a:rPr lang="ru-RU" dirty="0" smtClean="0"/>
              <a:t>за 2023-2024 н. </a:t>
            </a:r>
            <a:r>
              <a:rPr lang="ru-RU" dirty="0" err="1" smtClean="0"/>
              <a:t>р</a:t>
            </a:r>
            <a:endParaRPr lang="ru-RU" dirty="0" smtClean="0"/>
          </a:p>
          <a:p>
            <a:r>
              <a:rPr lang="uk-UA" u="sng" dirty="0" smtClean="0">
                <a:solidFill>
                  <a:srgbClr val="C00000"/>
                </a:solidFill>
              </a:rPr>
              <a:t>  </a:t>
            </a:r>
            <a:r>
              <a:rPr lang="en-US" u="sng" dirty="0" smtClean="0">
                <a:solidFill>
                  <a:srgbClr val="C00000"/>
                </a:solidFill>
                <a:hlinkClick r:id="rId4"/>
              </a:rPr>
              <a:t>https://vseosvita.ua/private/blog/104480-00a4</a:t>
            </a:r>
            <a:endParaRPr lang="uk-UA" u="sng" dirty="0" smtClean="0">
              <a:solidFill>
                <a:srgbClr val="C00000"/>
              </a:solidFill>
            </a:endParaRPr>
          </a:p>
          <a:p>
            <a:endParaRPr lang="uk-UA" u="sng" dirty="0" smtClean="0">
              <a:solidFill>
                <a:srgbClr val="C00000"/>
              </a:solidFill>
            </a:endParaRPr>
          </a:p>
          <a:p>
            <a:endParaRPr lang="uk-UA" u="sng" dirty="0" smtClean="0">
              <a:solidFill>
                <a:srgbClr val="C00000"/>
              </a:solidFill>
            </a:endParaRPr>
          </a:p>
          <a:p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293096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Висновки анкетування власної професійної діяльності педагогічного працівника за професійним стандартом</a:t>
            </a:r>
            <a:endParaRPr lang="ru-RU" dirty="0" smtClean="0"/>
          </a:p>
          <a:p>
            <a:r>
              <a:rPr lang="uk-UA" dirty="0" smtClean="0"/>
              <a:t>«Вихователь закладу дошкільної освіти»</a:t>
            </a:r>
            <a:r>
              <a:rPr lang="ru-RU" dirty="0" smtClean="0"/>
              <a:t> 2023-2024н.р.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C00000"/>
                </a:solidFill>
              </a:rPr>
              <a:t>https://vseosvita.ua/private/blog/104481-9946</a:t>
            </a:r>
            <a:endParaRPr lang="ru-RU" u="sng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60648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8</a:t>
            </a:r>
            <a:r>
              <a:rPr lang="uk-UA" sz="3200" b="1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.Система </a:t>
            </a:r>
            <a:r>
              <a:rPr lang="uk-UA" sz="3200" b="1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заходів з метою презентації практичної діяльності: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88640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70C0"/>
                </a:solidFill>
                <a:latin typeface="Monotype Corsiva" pitchFamily="66" charset="0"/>
              </a:rPr>
              <a:t>1.Візитівка педагога</a:t>
            </a:r>
          </a:p>
          <a:p>
            <a:pPr algn="ctr"/>
            <a:endParaRPr lang="ru-RU" sz="32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677038"/>
            <a:ext cx="590465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Освіта: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вища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2006 рік – Глухівський державний педагогічний університет за спеціальністю «Дошкільне виховання, практична психологія»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Педагогічний стаж: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 років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Педагогічний стаж роботи у ДНЗ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№26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3 роки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Кваліфікаційна категорія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«</a:t>
            </a: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пеціаліст 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категорії»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3065034"/>
            <a:ext cx="5472608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Відомості про атестацію:                                                                                                                                                                                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</a:tabLst>
            </a:pPr>
            <a:endParaRPr kumimoji="0" lang="uk-UA" sz="11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26.03.2022р.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-підтверджено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кваліфікаційну  категорію «спеціаліст першої категорії»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</a:pPr>
            <a:r>
              <a:rPr lang="uk-UA" sz="16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Питання над яким працювала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 Формуємо основи сучасного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педагорічного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спілкування з дошкільниками засобами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конструювання”</a:t>
            </a: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user\Desktop\Scan_0002.jpg"/>
          <p:cNvPicPr>
            <a:picLocks noChangeAspect="1" noChangeArrowheads="1"/>
          </p:cNvPicPr>
          <p:nvPr/>
        </p:nvPicPr>
        <p:blipFill>
          <a:blip r:embed="rId2" cstate="print"/>
          <a:srcRect t="6736" r="23841" b="3003"/>
          <a:stretch>
            <a:fillRect/>
          </a:stretch>
        </p:blipFill>
        <p:spPr bwMode="auto">
          <a:xfrm>
            <a:off x="5868144" y="188640"/>
            <a:ext cx="309634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48680"/>
            <a:ext cx="4350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Monotype Corsiva" pitchFamily="66" charset="0"/>
              </a:rPr>
              <a:t>2.Підвищення </a:t>
            </a:r>
            <a:r>
              <a:rPr lang="uk-UA" sz="3200" b="1" dirty="0" smtClean="0">
                <a:solidFill>
                  <a:srgbClr val="0070C0"/>
                </a:solidFill>
                <a:latin typeface="Monotype Corsiva" pitchFamily="66" charset="0"/>
              </a:rPr>
              <a:t>кваліфікацій</a:t>
            </a:r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484785"/>
            <a:ext cx="76328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Курси підвищення кваліфікації: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При Чернігівському обласному інституті післядипломної освіти педагогічних кадрів з 19 квітня по 07 травня 2021 року. Свідоцтво №25ПК0213922/003006-21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Тема творчої роботи: «Формуємо основи сучасного педагогічного спілкування з дошкільниками, засобами конструювання»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Scan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4464496" cy="3152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836711"/>
          <a:ext cx="8712966" cy="583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440160"/>
                <a:gridCol w="1512168"/>
                <a:gridCol w="1656184"/>
                <a:gridCol w="1224136"/>
                <a:gridCol w="1152128"/>
                <a:gridCol w="1008110"/>
              </a:tblGrid>
              <a:tr h="916746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з/п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документа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Номер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документа,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видачі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 курсів або додаткової  освіти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Кількість годин навчання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Місце навчання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Примітка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3076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ЄДРПОУ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41526967, 25жовтня 2022р.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Організація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майстер-класу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дітей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використанням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арттерапії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пінотерапія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400" b="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години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“Всеосвіта”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661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ЄДРПОУ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41526967, 25жовтня 2022р.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Онлайн-заняття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дітей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дошкільного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віку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воєнний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час»</a:t>
                      </a:r>
                      <a:endParaRPr kumimoji="0" lang="ru-RU" sz="1400" b="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години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“Всеосвіта”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3753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 листопада 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Цифрограм</a:t>
                      </a: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2.0(</a:t>
                      </a:r>
                      <a:r>
                        <a:rPr lang="uk-UA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тестування)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платформа Дія.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Цифрова освіта.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Високий рівень С2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3076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ЄДРПОУ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41526967, 25жовтня 2022р.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Формування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цінностей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дітей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дошкільного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віку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ігрової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активності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свіжому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повітрі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400" b="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години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“Всеосвіта”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18864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Monotype Corsiva" pitchFamily="66" charset="0"/>
              </a:rPr>
              <a:t>3.Самоосвіта</a:t>
            </a:r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8987896"/>
              </p:ext>
            </p:extLst>
          </p:nvPr>
        </p:nvGraphicFramePr>
        <p:xfrm>
          <a:off x="395536" y="260649"/>
          <a:ext cx="8496944" cy="5839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368152"/>
                <a:gridCol w="1080120"/>
                <a:gridCol w="1856254"/>
                <a:gridCol w="952058"/>
                <a:gridCol w="1512168"/>
                <a:gridCol w="1224136"/>
              </a:tblGrid>
              <a:tr h="1008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з/п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документа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Номер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документа,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видачі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 курсів або додаткової  освіти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Кількість годин навчання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Місце навчання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Примітка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січня 2023р.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«Перша </a:t>
                      </a:r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домедична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допомога в умовах війни»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годин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Платформа онлайн-курсів</a:t>
                      </a:r>
                    </a:p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Prometheus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лютого</a:t>
                      </a:r>
                    </a:p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2023р.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«Дивись під </a:t>
                      </a:r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ноги!Дивись,куди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ідеш!»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Освітня онлайн-платформа «Зрозуміло!»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лютого 2023р.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«Освіта для </a:t>
                      </a:r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всіх:різноманітність,інклюзія</a:t>
                      </a:r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фізичний розвиток»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годин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Платформа онлайн-курсів</a:t>
                      </a:r>
                    </a:p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Prometheus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375"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7листопада</a:t>
                      </a:r>
                    </a:p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Методина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скарбника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вихователя:Практика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ігротерапії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роботі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дітьми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дошкільного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віку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години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“Всеосвіта”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7454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№ WU001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0648"/>
            <a:ext cx="2527596" cy="3576517"/>
          </a:xfrm>
          <a:prstGeom prst="rect">
            <a:avLst/>
          </a:prstGeom>
          <a:noFill/>
        </p:spPr>
      </p:pic>
      <p:pic>
        <p:nvPicPr>
          <p:cNvPr id="3075" name="Picture 3" descr="C:\Users\user\Downloads\№ IK171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2520280" cy="3566712"/>
          </a:xfrm>
          <a:prstGeom prst="rect">
            <a:avLst/>
          </a:prstGeom>
          <a:noFill/>
        </p:spPr>
      </p:pic>
      <p:pic>
        <p:nvPicPr>
          <p:cNvPr id="3076" name="Picture 4" descr="C:\Users\user\Downloads\№ CF597053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60648"/>
            <a:ext cx="2442321" cy="3456384"/>
          </a:xfrm>
          <a:prstGeom prst="rect">
            <a:avLst/>
          </a:prstGeom>
          <a:noFill/>
        </p:spPr>
      </p:pic>
      <p:pic>
        <p:nvPicPr>
          <p:cNvPr id="5" name="Рисунок 4" descr="C:\Users\Владимир\Downloads\Свідоцтво проекту vseosvita.ua №ZM1861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356992"/>
            <a:ext cx="21602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868144" y="3212976"/>
          <a:ext cx="2442421" cy="3456384"/>
        </p:xfrm>
        <a:graphic>
          <a:graphicData uri="http://schemas.openxmlformats.org/presentationml/2006/ole">
            <p:oleObj spid="_x0000_s2055" name="PDF" r:id="rId7" imgW="0" imgH="0" progId="">
              <p:embed/>
            </p:oleObj>
          </a:graphicData>
        </a:graphic>
      </p:graphicFrame>
      <p:pic>
        <p:nvPicPr>
          <p:cNvPr id="2051" name="Picture 3" descr="C:\Users\user\Downloads\Свідоцтво проекту vseosvita.ua №LF9790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3429000"/>
            <a:ext cx="2317441" cy="3279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(наказ МОН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12.01.2021 № 33)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mon.gov.ua/storage/app/media/rizne/2021/12.01/Pro_novu_redaktsiyu%20Bazovoho%20komponenta%20doshkilnoyi%20osvity.pdf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оновленого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Базового компонента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(лист МОН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16.03.2021 № 1/9-148)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https://mon.gov.ua/ua/npa/shodo-metodichnih-rekomendacij-do-onovlenogo-bazovogo-komponenta-doshkilnoyi-osviti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1457" y="188640"/>
            <a:ext cx="418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Monotype Corsiva" pitchFamily="66" charset="0"/>
              </a:rPr>
              <a:t>4</a:t>
            </a:r>
            <a:r>
              <a:rPr lang="uk-UA" sz="3200" b="1" dirty="0" smtClean="0">
                <a:solidFill>
                  <a:srgbClr val="0070C0"/>
                </a:solidFill>
                <a:latin typeface="Monotype Corsiva" pitchFamily="66" charset="0"/>
              </a:rPr>
              <a:t>.Нормативні </a:t>
            </a:r>
            <a:r>
              <a:rPr lang="uk-UA" sz="3200" b="1" dirty="0" smtClean="0">
                <a:solidFill>
                  <a:srgbClr val="0070C0"/>
                </a:solidFill>
                <a:latin typeface="Monotype Corsiva" pitchFamily="66" charset="0"/>
              </a:rPr>
              <a:t>документи</a:t>
            </a:r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0892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психологічного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супроводу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учасників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воєнного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стану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вУкраїні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МОН N 1/3737-22 </a:t>
            </a:r>
            <a:r>
              <a:rPr lang="ru-RU" u="sng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29.03. 2022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429000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Положення про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атестацію педагогічних працівників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zakon.rada.gov.ua/laws/show/z1649-22#n22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 800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науково-педагогічних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https://sqe.gov.ua/law/postanova-kabinetu-ministriv-ukrain-52/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Санітарний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регламент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дошкільних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https://zakon.rada.gov.ua/laws/show/z0563-16#Text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Професійний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стандарт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вихователя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ЗДО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https://mon.gov.ua/npa/pro-zatverdzhennya-profesijnogo-standartu-vihovatel-zakladu-doshkilnoyi-osviti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solidFill>
                  <a:srgbClr val="0070C0"/>
                </a:solidFill>
                <a:latin typeface="Monotype Corsiva" pitchFamily="66" charset="0"/>
              </a:rPr>
              <a:t>5</a:t>
            </a:r>
            <a:r>
              <a:rPr lang="uk-UA" sz="2400" b="1" i="1" dirty="0" smtClean="0">
                <a:solidFill>
                  <a:srgbClr val="0070C0"/>
                </a:solidFill>
                <a:latin typeface="Monotype Corsiva" pitchFamily="66" charset="0"/>
              </a:rPr>
              <a:t>.Методична </a:t>
            </a:r>
            <a:r>
              <a:rPr lang="uk-UA" sz="2400" b="1" i="1" dirty="0" smtClean="0">
                <a:solidFill>
                  <a:srgbClr val="0070C0"/>
                </a:solidFill>
                <a:latin typeface="Monotype Corsiva" pitchFamily="66" charset="0"/>
              </a:rPr>
              <a:t>служба</a:t>
            </a:r>
            <a:br>
              <a:rPr lang="uk-UA" sz="24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400" b="1" i="1" dirty="0" smtClean="0">
                <a:solidFill>
                  <a:srgbClr val="0070C0"/>
                </a:solidFill>
                <a:latin typeface="Monotype Corsiva" pitchFamily="66" charset="0"/>
              </a:rPr>
              <a:t>Участь у роботі методичної служби дошкільного навчального закладу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640960" cy="526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150"/>
                <a:gridCol w="217581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2021—2022 </a:t>
                      </a:r>
                      <a:r>
                        <a:rPr lang="uk-UA" dirty="0" err="1" smtClean="0">
                          <a:solidFill>
                            <a:srgbClr val="002060"/>
                          </a:solidFill>
                        </a:rPr>
                        <a:t>н.р</a:t>
                      </a:r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Педагогічна рада «</a:t>
                      </a:r>
                      <a:r>
                        <a:rPr lang="uk-UA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емоційний стан дошкільників»</a:t>
                      </a:r>
                      <a:r>
                        <a:rPr kumimoji="0" lang="uk-UA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«Організовану освітню роботу я проводжу у формі…» (з досвіду роботи)</a:t>
                      </a: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Листопад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Відкритий показ: Методична скринька педагога «Основи емоційного інтелекту дошкільника».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Грудень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Участь в педагогічній олімпіаді « Види дитячих конструкторів».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Лютий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2060"/>
                          </a:solidFill>
                        </a:rPr>
                        <a:t>2022-2023 </a:t>
                      </a:r>
                      <a:r>
                        <a:rPr lang="uk-UA" b="1" dirty="0" err="1" smtClean="0">
                          <a:solidFill>
                            <a:srgbClr val="002060"/>
                          </a:solidFill>
                        </a:rPr>
                        <a:t>н.р</a:t>
                      </a:r>
                      <a:r>
                        <a:rPr lang="uk-UA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Розваги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«Казка нам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допомагає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веселить та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розвиває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b="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Березень</a:t>
                      </a:r>
                      <a:endParaRPr lang="ru-RU" dirty="0"/>
                    </a:p>
                  </a:txBody>
                  <a:tcPr/>
                </a:tc>
              </a:tr>
              <a:tr h="493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Тематичне свято: “ Ми діти твої Україно! “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Травень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Сортивно-розважальна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година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“Наша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воля—наша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доля”</a:t>
                      </a:r>
                      <a:endParaRPr lang="uk-UA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uk-UA" b="1" dirty="0" smtClean="0">
                          <a:solidFill>
                            <a:srgbClr val="002060"/>
                          </a:solidFill>
                        </a:rPr>
                        <a:t>                                                               2023—2024</a:t>
                      </a:r>
                      <a:r>
                        <a:rPr lang="uk-UA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b="1" baseline="0" dirty="0" err="1" smtClean="0">
                          <a:solidFill>
                            <a:srgbClr val="002060"/>
                          </a:solidFill>
                        </a:rPr>
                        <a:t>н.р</a:t>
                      </a:r>
                      <a:r>
                        <a:rPr lang="uk-UA" baseline="0" dirty="0" smtClean="0"/>
                        <a:t>.</a:t>
                      </a:r>
                    </a:p>
                    <a:p>
                      <a:pPr algn="l"/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Інформаційний кейс “Я говорю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українською”</a:t>
                      </a:r>
                      <a:endParaRPr lang="uk-UA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Відкритий показ:Формуємо основи театральної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майстерноті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дошкільників.Театралізована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діяльність малюків а змістом театралізованої дія-ті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“Люба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казко,починайся будь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ласка”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Липень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Березень</a:t>
                      </a:r>
                    </a:p>
                    <a:p>
                      <a:r>
                        <a:rPr lang="uk-UA" dirty="0" smtClean="0"/>
                        <a:t>Квітень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ладимир\Desktop\FB_IMG_16478875806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240360" cy="2376264"/>
          </a:xfrm>
          <a:prstGeom prst="rect">
            <a:avLst/>
          </a:prstGeom>
          <a:noFill/>
        </p:spPr>
      </p:pic>
      <p:pic>
        <p:nvPicPr>
          <p:cNvPr id="3" name="Рисунок 2" descr="C:\Users\Владимир\Desktop\FB_IMG_16478875954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3384376" cy="2493807"/>
          </a:xfrm>
          <a:prstGeom prst="rect">
            <a:avLst/>
          </a:prstGeom>
          <a:noFill/>
        </p:spPr>
      </p:pic>
      <p:pic>
        <p:nvPicPr>
          <p:cNvPr id="4" name="Рисунок 3" descr="C:\Users\Владимир\Desktop\Садік фото\IMG-a7a966fd4f847faddc540e29f037cbae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08720"/>
            <a:ext cx="4176464" cy="2299052"/>
          </a:xfrm>
          <a:prstGeom prst="rect">
            <a:avLst/>
          </a:prstGeom>
          <a:noFill/>
        </p:spPr>
      </p:pic>
      <p:pic>
        <p:nvPicPr>
          <p:cNvPr id="5" name="Рисунок 4" descr="C:\Users\Владимир\Desktop\Садік фото\IMG-61f96d1845a6925a0d8f4c6eb3e09ff5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77072"/>
            <a:ext cx="4248472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7" y="335699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Участь в педагогічній олімпіаді « Види дитячих конструкторів».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321297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Відкритий показ: Методична скринька педагога «Основи емоційного інтелекту дошкільника»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3448" y="188640"/>
            <a:ext cx="44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  <a:latin typeface="Monotype Corsiva" pitchFamily="66" charset="0"/>
              </a:rPr>
              <a:t>6.Фотоколаж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1006</TotalTime>
  <Words>712</Words>
  <Application>Microsoft Office PowerPoint</Application>
  <PresentationFormat>Экран (4:3)</PresentationFormat>
  <Paragraphs>162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Трек</vt:lpstr>
      <vt:lpstr>PDF</vt:lpstr>
      <vt:lpstr>Моє життєве кредо: «Всі перемоги починаються з перемоги над собою».  Моє педагогічне кредо:              «Усе моральне виховання дітей зводиться до хорошого прикладу. Живіть добре або хоч намагайтеся жити добре і Ви мірою Вашого успіху в житті добре виховаєте дітей»   </vt:lpstr>
      <vt:lpstr>Слайд 2</vt:lpstr>
      <vt:lpstr>Слайд 3</vt:lpstr>
      <vt:lpstr>Слайд 4</vt:lpstr>
      <vt:lpstr>Слайд 5</vt:lpstr>
      <vt:lpstr>Слайд 6</vt:lpstr>
      <vt:lpstr>Слайд 7</vt:lpstr>
      <vt:lpstr>5.Методична служба Участь у роботі методичної служби дошкільного навчального закладу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99</cp:revision>
  <dcterms:created xsi:type="dcterms:W3CDTF">2022-10-22T18:52:01Z</dcterms:created>
  <dcterms:modified xsi:type="dcterms:W3CDTF">2024-08-22T17:52:12Z</dcterms:modified>
</cp:coreProperties>
</file>