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70" r:id="rId4"/>
    <p:sldId id="263" r:id="rId5"/>
    <p:sldId id="273" r:id="rId6"/>
    <p:sldId id="260" r:id="rId7"/>
    <p:sldId id="266" r:id="rId8"/>
    <p:sldId id="271" r:id="rId9"/>
    <p:sldId id="269" r:id="rId10"/>
    <p:sldId id="272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73" autoAdjust="0"/>
  </p:normalViewPr>
  <p:slideViewPr>
    <p:cSldViewPr>
      <p:cViewPr>
        <p:scale>
          <a:sx n="100" d="100"/>
          <a:sy n="100" d="100"/>
        </p:scale>
        <p:origin x="-970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0A0E2-1BBE-4B84-8700-0F1E929E75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FCA58E-3EA6-459E-A0BE-1809356D4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69566153599151" TargetMode="External"/><Relationship Id="rId2" Type="http://schemas.openxmlformats.org/officeDocument/2006/relationships/hyperlink" Target="https://vseosvita.ua/user/id708735/blo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seosvita.ua/blogs/vysnovky-anketuvannia-vlasnoi-profesiinoi-diialnosti-pedahohichnoho-pratsivnyka-za-profesiinym-standartom-vykhovatel-zakladu-doshkilnoi-osvity-103682.html" TargetMode="External"/><Relationship Id="rId5" Type="http://schemas.openxmlformats.org/officeDocument/2006/relationships/hyperlink" Target="https://vseosvita.ua/blogs/pidsumkova-samootsinka-vlasnoi-profesiinoi-diialnosti-pedahohichnoho-pratsivnyka-za-profesiinym-standartom-vykhovatel-zakladu-doshkilnoi-osvity-103996.html" TargetMode="External"/><Relationship Id="rId4" Type="http://schemas.openxmlformats.org/officeDocument/2006/relationships/hyperlink" Target="https://vseosvita.ua/blogs/indyvidualna-osvitnia-traiektoriia-profesiinoho-rozvytku-9484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shodo-metodichnih-rekomendacij-do-onovlenogo-bazovogo-komponenta-doshkilnoyi-osviti" TargetMode="External"/><Relationship Id="rId7" Type="http://schemas.openxmlformats.org/officeDocument/2006/relationships/hyperlink" Target="https://mon.gov.ua/npa/pro-zatverdzhennya-profesijnogo-standartu-vihovatel-zakladu-doshkilnoyi-osviti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z0563-16" TargetMode="External"/><Relationship Id="rId5" Type="http://schemas.openxmlformats.org/officeDocument/2006/relationships/hyperlink" Target="https://sqe.gov.ua/law/postanova-kabinetu-ministriv-ukrain-52/" TargetMode="External"/><Relationship Id="rId4" Type="http://schemas.openxmlformats.org/officeDocument/2006/relationships/hyperlink" Target="https://zakon.rada.gov.ua/laws/show/z1649-2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767662" cy="785818"/>
          </a:xfrm>
        </p:spPr>
        <p:txBody>
          <a:bodyPr>
            <a:normAutofit/>
          </a:bodyPr>
          <a:lstStyle/>
          <a:p>
            <a:pPr algn="ctr"/>
            <a:r>
              <a:rPr lang="uk-UA" sz="105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Прилуцький заклад дошкільної освіти (ясла-садок) комбінованого типу №26 </a:t>
            </a:r>
            <a:br>
              <a:rPr lang="uk-UA" sz="105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105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Прилуцької міської ради Чернігівської області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980728"/>
            <a:ext cx="5572164" cy="18002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uk-UA" sz="9600" b="1" i="1" dirty="0" err="1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Портфоліо</a:t>
            </a:r>
            <a:endParaRPr lang="ru-RU" sz="9600" i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uk-UA" sz="9600" b="1" i="1" dirty="0" err="1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Шпирин</a:t>
            </a:r>
            <a:r>
              <a:rPr lang="uk-UA" sz="96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9600" b="1" i="1" dirty="0" err="1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Альони</a:t>
            </a:r>
            <a:r>
              <a:rPr lang="uk-UA" sz="96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Павлівни,</a:t>
            </a:r>
            <a:endParaRPr lang="ru-RU" sz="9600" i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uk-UA" sz="96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Вихователя</a:t>
            </a:r>
          </a:p>
          <a:p>
            <a:pPr algn="r"/>
            <a:endParaRPr lang="uk-UA" sz="7200" i="1" u="sng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r"/>
            <a:r>
              <a:rPr lang="uk-UA" sz="7200" i="1" u="sng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Моє життєве кредо:</a:t>
            </a:r>
            <a:r>
              <a:rPr lang="ru-RU" sz="800" u="sng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800" u="sng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800" i="1" dirty="0" smtClean="0">
                <a:latin typeface="Georgia" pitchFamily="18" charset="0"/>
                <a:cs typeface="Times New Roman" pitchFamily="18" charset="0"/>
              </a:rPr>
              <a:t>      </a:t>
            </a:r>
          </a:p>
          <a:p>
            <a:pPr algn="r"/>
            <a:r>
              <a:rPr lang="uk-UA" sz="60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“Мети</a:t>
            </a:r>
            <a:r>
              <a:rPr lang="uk-UA" sz="60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досягає той,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60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хто її </a:t>
            </a:r>
            <a:r>
              <a:rPr lang="uk-UA" sz="6000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прагне“</a:t>
            </a:r>
            <a:endParaRPr lang="uk-UA" sz="60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7200" i="1" u="sng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72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uk-UA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                   </a:t>
            </a:r>
            <a:r>
              <a:rPr lang="uk-UA" sz="7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Моє педагогічне кредо:</a:t>
            </a:r>
            <a:endParaRPr lang="en-US" sz="72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en-US" sz="7200" i="1" dirty="0" smtClean="0">
                <a:latin typeface="Georgia" pitchFamily="18" charset="0"/>
                <a:cs typeface="Times New Roman" pitchFamily="18" charset="0"/>
              </a:rPr>
              <a:t>       </a:t>
            </a:r>
            <a:r>
              <a:rPr lang="uk-UA" sz="7200" i="1" dirty="0" smtClean="0">
                <a:latin typeface="Georgia" pitchFamily="18" charset="0"/>
                <a:cs typeface="Times New Roman" pitchFamily="18" charset="0"/>
              </a:rPr>
              <a:t>              </a:t>
            </a:r>
            <a:r>
              <a:rPr lang="uk-UA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«Кожній дитині – світло знань, 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</a:t>
            </a:r>
            <a:r>
              <a:rPr lang="uk-UA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 </a:t>
            </a:r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кожній дитині – світло любові, 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</a:t>
            </a:r>
            <a:r>
              <a:rPr lang="uk-UA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віру в сили свої без вагань, 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</a:t>
            </a:r>
            <a:r>
              <a:rPr lang="uk-UA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  </a:t>
            </a:r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72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як запоруку щасливої долі.»</a:t>
            </a:r>
          </a:p>
          <a:p>
            <a:pPr algn="ctr"/>
            <a:endParaRPr lang="uk-UA" sz="60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6400" i="1" dirty="0" smtClean="0">
              <a:solidFill>
                <a:schemeClr val="accent3"/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6400" b="1" i="1" dirty="0" smtClean="0">
              <a:solidFill>
                <a:schemeClr val="accent3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uk-UA" sz="6400" b="1" i="1" dirty="0" smtClean="0">
                <a:solidFill>
                  <a:schemeClr val="accent3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uk-UA" sz="6400" b="1" i="1" dirty="0" smtClean="0">
              <a:latin typeface="Georgia" pitchFamily="18" charset="0"/>
              <a:cs typeface="Times New Roman" pitchFamily="18" charset="0"/>
            </a:endParaRPr>
          </a:p>
          <a:p>
            <a:endParaRPr lang="uk-UA" sz="6400" b="1" i="1" dirty="0" smtClean="0">
              <a:solidFill>
                <a:schemeClr val="accent3"/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  <p:pic>
        <p:nvPicPr>
          <p:cNvPr id="4" name="Picture 2" descr="C:\Users\Acer\Desktop\166643032865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84784"/>
            <a:ext cx="2205672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785926"/>
            <a:ext cx="4000528" cy="21431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endParaRPr lang="ru-RU" sz="1600" dirty="0"/>
          </a:p>
        </p:txBody>
      </p:sp>
      <p:pic>
        <p:nvPicPr>
          <p:cNvPr id="4" name="Содержимое 3" descr="1692973475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2780113" cy="2571768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928688" y="224979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cap="small" dirty="0" smtClean="0">
                <a:solidFill>
                  <a:srgbClr val="B13F9A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1600" cap="small" dirty="0" smtClean="0">
                <a:solidFill>
                  <a:srgbClr val="B13F9A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1600" cap="small" dirty="0">
              <a:solidFill>
                <a:srgbClr val="B13F9A"/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78619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cap="sm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Міжнародний День захисту  </a:t>
            </a:r>
            <a:r>
              <a:rPr lang="uk-UA" sz="1400" cap="small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“Українці</a:t>
            </a:r>
            <a:r>
              <a:rPr lang="uk-UA" sz="1400" cap="sm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ми </a:t>
            </a:r>
            <a:r>
              <a:rPr lang="uk-UA" sz="1400" cap="small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маленькі”</a:t>
            </a:r>
            <a:endParaRPr lang="ru-RU" sz="1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71802" y="285728"/>
            <a:ext cx="3400420" cy="511156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Фотоколаж</a:t>
            </a:r>
            <a:endParaRPr kumimoji="0" lang="ru-RU" sz="240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429000"/>
            <a:ext cx="2857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Всеукраїнський день </a:t>
            </a:r>
            <a:r>
              <a:rPr lang="uk-UA" sz="1400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дошкілля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Picture 2" descr="C:\Users\Acer\Pictures\фото\IMG_20230922_11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736"/>
            <a:ext cx="2571768" cy="1928826"/>
          </a:xfrm>
          <a:prstGeom prst="rect">
            <a:avLst/>
          </a:prstGeom>
          <a:noFill/>
        </p:spPr>
      </p:pic>
      <p:pic>
        <p:nvPicPr>
          <p:cNvPr id="3075" name="Picture 3" descr="C:\Users\Acer\Pictures\фото\IMG-dec0b401745b73da7a07e01e5b6ad38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71546"/>
            <a:ext cx="1643074" cy="22145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71670" y="421481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Математичний </a:t>
            </a:r>
            <a:r>
              <a:rPr lang="uk-UA" sz="1400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ігроленд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Інтегрована діяльність «Математичний парк розваг»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6" name="Picture 4" descr="C:\Users\Acer\Pictures\фото\IMG_20231117_091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2214578" cy="1785950"/>
          </a:xfrm>
          <a:prstGeom prst="rect">
            <a:avLst/>
          </a:prstGeom>
          <a:noFill/>
        </p:spPr>
      </p:pic>
      <p:pic>
        <p:nvPicPr>
          <p:cNvPr id="3077" name="Picture 5" descr="C:\Users\Acer\Pictures\фото\IMG_20231124_104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929198"/>
            <a:ext cx="2714644" cy="1785950"/>
          </a:xfrm>
          <a:prstGeom prst="rect">
            <a:avLst/>
          </a:prstGeom>
          <a:noFill/>
        </p:spPr>
      </p:pic>
      <p:pic>
        <p:nvPicPr>
          <p:cNvPr id="3078" name="Picture 6" descr="C:\Users\Acer\Pictures\фото\IMG_20231124_135930_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714884"/>
            <a:ext cx="242889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7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. Мої нагороди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89248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latin typeface="Georgia" pitchFamily="18" charset="0"/>
              </a:rPr>
              <a:t> Участь </a:t>
            </a:r>
            <a:r>
              <a:rPr lang="uk-UA" sz="1600" dirty="0" smtClean="0">
                <a:latin typeface="Georgia" pitchFamily="18" charset="0"/>
              </a:rPr>
              <a:t>у марафоні добрих </a:t>
            </a:r>
            <a:r>
              <a:rPr lang="uk-UA" sz="1600" dirty="0" smtClean="0">
                <a:latin typeface="Georgia" pitchFamily="18" charset="0"/>
              </a:rPr>
              <a:t>     справ  </a:t>
            </a:r>
            <a:r>
              <a:rPr lang="uk-UA" sz="1600" dirty="0" smtClean="0">
                <a:latin typeface="Georgia" pitchFamily="18" charset="0"/>
              </a:rPr>
              <a:t>«Щедрий вівторок»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214422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latin typeface="Georgia" pitchFamily="18" charset="0"/>
              </a:rPr>
              <a:t>Участь у конкурсі </a:t>
            </a:r>
            <a:r>
              <a:rPr lang="ru-RU" sz="1600" dirty="0" smtClean="0">
                <a:latin typeface="Georgia" pitchFamily="18" charset="0"/>
              </a:rPr>
              <a:t>"</a:t>
            </a:r>
            <a:r>
              <a:rPr lang="ru-RU" sz="1600" dirty="0" err="1" smtClean="0">
                <a:latin typeface="Georgia" pitchFamily="18" charset="0"/>
              </a:rPr>
              <a:t>Гратися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і</a:t>
            </a:r>
            <a:r>
              <a:rPr lang="ru-RU" sz="1600" dirty="0" smtClean="0">
                <a:latin typeface="Georgia" pitchFamily="18" charset="0"/>
              </a:rPr>
              <a:t> не </a:t>
            </a:r>
            <a:r>
              <a:rPr lang="ru-RU" sz="1600" dirty="0" err="1" smtClean="0">
                <a:latin typeface="Georgia" pitchFamily="18" charset="0"/>
              </a:rPr>
              <a:t>боятися</a:t>
            </a:r>
            <a:r>
              <a:rPr lang="ru-RU" sz="1600" dirty="0" smtClean="0">
                <a:latin typeface="Georgia" pitchFamily="18" charset="0"/>
              </a:rPr>
              <a:t>" конкурс </a:t>
            </a:r>
            <a:r>
              <a:rPr lang="ru-RU" sz="1600" dirty="0" err="1" smtClean="0">
                <a:latin typeface="Georgia" pitchFamily="18" charset="0"/>
              </a:rPr>
              <a:t>від</a:t>
            </a:r>
            <a:r>
              <a:rPr lang="ru-RU" sz="1600" dirty="0" smtClean="0">
                <a:latin typeface="Georgia" pitchFamily="18" charset="0"/>
              </a:rPr>
              <a:t> ЮНІСЕФ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1433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IV </a:t>
            </a:r>
            <a:r>
              <a:rPr lang="ru-RU" sz="1600" dirty="0" err="1" smtClean="0">
                <a:latin typeface="Georgia" pitchFamily="18" charset="0"/>
              </a:rPr>
              <a:t>Всеукраїнський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творчий</a:t>
            </a:r>
            <a:r>
              <a:rPr lang="ru-RU" sz="1600" dirty="0" smtClean="0">
                <a:latin typeface="Georgia" pitchFamily="18" charset="0"/>
              </a:rPr>
              <a:t> конкурс «</a:t>
            </a:r>
            <a:r>
              <a:rPr lang="ru-RU" sz="1600" dirty="0" err="1" smtClean="0">
                <a:latin typeface="Georgia" pitchFamily="18" charset="0"/>
              </a:rPr>
              <a:t>Що</a:t>
            </a:r>
            <a:r>
              <a:rPr lang="ru-RU" sz="1600" dirty="0" smtClean="0">
                <a:latin typeface="Georgia" pitchFamily="18" charset="0"/>
              </a:rPr>
              <a:t> для мене </a:t>
            </a:r>
            <a:r>
              <a:rPr lang="ru-RU" sz="1600" dirty="0" err="1" smtClean="0">
                <a:latin typeface="Georgia" pitchFamily="18" charset="0"/>
              </a:rPr>
              <a:t>Україна</a:t>
            </a:r>
            <a:r>
              <a:rPr lang="ru-RU" sz="1600" dirty="0" smtClean="0">
                <a:latin typeface="Georgia" pitchFamily="18" charset="0"/>
              </a:rPr>
              <a:t>?»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026" name="Picture 2" descr="C:\Users\Acer\Pictures\Screenshots\Знімок екрана 2024-08-18 09574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928958" cy="2000264"/>
          </a:xfrm>
          <a:prstGeom prst="rect">
            <a:avLst/>
          </a:prstGeom>
          <a:noFill/>
        </p:spPr>
      </p:pic>
      <p:pic>
        <p:nvPicPr>
          <p:cNvPr id="1027" name="Picture 3" descr="C:\Users\Acer\Pictures\Screenshots\Знімок екрана 2024-08-18 100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2978149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2857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8. Система </a:t>
            </a:r>
            <a:r>
              <a:rPr lang="uk-UA" sz="27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заходів з метою презентації практичної діяльності:</a:t>
            </a:r>
            <a:endParaRPr lang="ru-RU" sz="27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487375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uk-UA" sz="1600" b="1" dirty="0" smtClean="0">
                <a:latin typeface="Georgia" pitchFamily="18" charset="0"/>
              </a:rPr>
              <a:t>Особистий </a:t>
            </a:r>
            <a:r>
              <a:rPr lang="uk-UA" sz="1600" b="1" dirty="0" err="1" smtClean="0">
                <a:latin typeface="Georgia" pitchFamily="18" charset="0"/>
              </a:rPr>
              <a:t>блог</a:t>
            </a:r>
            <a:endParaRPr lang="uk-UA" sz="1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Georgia" pitchFamily="18" charset="0"/>
                <a:hlinkClick r:id="rId2"/>
              </a:rPr>
              <a:t>https://vseosvita.ua/user/id708735/blog</a:t>
            </a:r>
            <a:r>
              <a:rPr lang="uk-UA" sz="1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r>
              <a:rPr lang="uk-UA" sz="1600" b="1" dirty="0" smtClean="0">
                <a:latin typeface="Georgia" pitchFamily="18" charset="0"/>
              </a:rPr>
              <a:t>Група </a:t>
            </a:r>
            <a:r>
              <a:rPr lang="uk-UA" sz="1600" b="1" dirty="0" smtClean="0">
                <a:latin typeface="Georgia" pitchFamily="18" charset="0"/>
              </a:rPr>
              <a:t>ДНЗ </a:t>
            </a:r>
            <a:r>
              <a:rPr lang="uk-UA" sz="1600" b="1" dirty="0" err="1" smtClean="0">
                <a:latin typeface="Georgia" pitchFamily="18" charset="0"/>
              </a:rPr>
              <a:t>КТ</a:t>
            </a:r>
            <a:r>
              <a:rPr lang="uk-UA" sz="1600" b="1" dirty="0" smtClean="0">
                <a:latin typeface="Georgia" pitchFamily="18" charset="0"/>
              </a:rPr>
              <a:t> № 26 </a:t>
            </a:r>
            <a:r>
              <a:rPr lang="en-US" sz="1600" b="1" dirty="0" smtClean="0">
                <a:latin typeface="Georgia" pitchFamily="18" charset="0"/>
                <a:hlinkClick r:id="rId3"/>
              </a:rPr>
              <a:t>https://www.facebook.com/groups/469566153599151</a:t>
            </a:r>
            <a:r>
              <a:rPr lang="uk-UA" sz="1600" b="1" dirty="0" smtClean="0">
                <a:latin typeface="Georgia" pitchFamily="18" charset="0"/>
              </a:rPr>
              <a:t> </a:t>
            </a:r>
          </a:p>
          <a:p>
            <a:r>
              <a:rPr lang="ru-RU" sz="1600" b="1" dirty="0" err="1" smtClean="0">
                <a:latin typeface="Georgia" pitchFamily="18" charset="0"/>
              </a:rPr>
              <a:t>Індивідуальна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освітня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траєкторія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професійного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розвитку</a:t>
            </a:r>
            <a:r>
              <a:rPr lang="ru-RU" sz="1600" b="1" dirty="0" smtClean="0">
                <a:latin typeface="Georgia" pitchFamily="18" charset="0"/>
              </a:rPr>
              <a:t> педагога</a:t>
            </a:r>
          </a:p>
          <a:p>
            <a:pPr>
              <a:buNone/>
            </a:pP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en-US" sz="1600" b="1" dirty="0" smtClean="0">
                <a:latin typeface="Georgia" pitchFamily="18" charset="0"/>
                <a:hlinkClick r:id="rId4"/>
              </a:rPr>
              <a:t>https://vseosvita.ua/blogs/indyvidualna-osvitnia-traiektoriia-profesiinoho-rozvytku-94847.html</a:t>
            </a:r>
            <a:r>
              <a:rPr lang="uk-UA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</a:t>
            </a:r>
            <a:endParaRPr lang="uk-UA" sz="1600" b="1" dirty="0" smtClean="0"/>
          </a:p>
          <a:p>
            <a:r>
              <a:rPr lang="ru-RU" sz="1600" b="1" dirty="0" err="1" smtClean="0">
                <a:latin typeface="Georgia" pitchFamily="18" charset="0"/>
              </a:rPr>
              <a:t>Підсумкова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самооцінка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власної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професійної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діяльності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педагогічного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працівника</a:t>
            </a:r>
            <a:r>
              <a:rPr lang="ru-RU" sz="1600" b="1" dirty="0" smtClean="0">
                <a:latin typeface="Georgia" pitchFamily="18" charset="0"/>
              </a:rPr>
              <a:t> за </a:t>
            </a:r>
            <a:r>
              <a:rPr lang="ru-RU" sz="1600" b="1" dirty="0" err="1" smtClean="0">
                <a:latin typeface="Georgia" pitchFamily="18" charset="0"/>
              </a:rPr>
              <a:t>професійним</a:t>
            </a:r>
            <a:r>
              <a:rPr lang="ru-RU" sz="1600" b="1" dirty="0" smtClean="0">
                <a:latin typeface="Georgia" pitchFamily="18" charset="0"/>
              </a:rPr>
              <a:t> стандартом «</a:t>
            </a:r>
            <a:r>
              <a:rPr lang="ru-RU" sz="1600" b="1" dirty="0" err="1" smtClean="0">
                <a:latin typeface="Georgia" pitchFamily="18" charset="0"/>
              </a:rPr>
              <a:t>Вихователь</a:t>
            </a:r>
            <a:r>
              <a:rPr lang="ru-RU" sz="1600" b="1" dirty="0" smtClean="0">
                <a:latin typeface="Georgia" pitchFamily="18" charset="0"/>
              </a:rPr>
              <a:t> закладу </a:t>
            </a:r>
            <a:r>
              <a:rPr lang="ru-RU" sz="1600" b="1" dirty="0" err="1" smtClean="0">
                <a:latin typeface="Georgia" pitchFamily="18" charset="0"/>
              </a:rPr>
              <a:t>дошкільної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освіти</a:t>
            </a:r>
            <a:r>
              <a:rPr lang="ru-RU" sz="1600" b="1" dirty="0" smtClean="0">
                <a:latin typeface="Georgia" pitchFamily="18" charset="0"/>
              </a:rPr>
              <a:t>»</a:t>
            </a:r>
          </a:p>
          <a:p>
            <a:pPr>
              <a:buNone/>
            </a:pPr>
            <a:r>
              <a:rPr lang="en-US" sz="1600" b="1" dirty="0" smtClean="0">
                <a:latin typeface="Georgia" pitchFamily="18" charset="0"/>
                <a:hlinkClick r:id="rId5"/>
              </a:rPr>
              <a:t>https://vseosvita.ua/blogs/pidsumkova-samootsinka-vlasnoi-profesiinoi-diialnosti-pedahohichnoho-pratsivnyka-za-profesiinym-standartom-vykhovatel-zakladu-doshkilnoi-osvity-103996.html</a:t>
            </a:r>
            <a:r>
              <a:rPr lang="uk-UA" sz="1600" b="1" dirty="0" smtClean="0">
                <a:latin typeface="Georgia" pitchFamily="18" charset="0"/>
              </a:rPr>
              <a:t> 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Висновки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анкетування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власної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професійної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діяльності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педагогічного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працівника</a:t>
            </a:r>
            <a:r>
              <a:rPr lang="ru-RU" sz="1600" b="1" dirty="0" smtClean="0"/>
              <a:t> за </a:t>
            </a:r>
            <a:r>
              <a:rPr lang="ru-RU" sz="1600" b="1" dirty="0" err="1" smtClean="0"/>
              <a:t>професійним</a:t>
            </a:r>
            <a:r>
              <a:rPr lang="ru-RU" sz="1600" b="1" dirty="0" smtClean="0"/>
              <a:t> стандартом «</a:t>
            </a:r>
            <a:r>
              <a:rPr lang="ru-RU" sz="1600" b="1" dirty="0" err="1" smtClean="0"/>
              <a:t>Вихователь</a:t>
            </a:r>
            <a:r>
              <a:rPr lang="ru-RU" sz="1600" b="1" dirty="0" smtClean="0"/>
              <a:t> закладу </a:t>
            </a:r>
            <a:r>
              <a:rPr lang="ru-RU" sz="1600" b="1" dirty="0" err="1" smtClean="0"/>
              <a:t>дошкільної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освіти</a:t>
            </a:r>
            <a:r>
              <a:rPr lang="ru-RU" sz="1600" b="1" dirty="0" smtClean="0"/>
              <a:t>»</a:t>
            </a:r>
          </a:p>
          <a:p>
            <a:pPr>
              <a:buNone/>
            </a:pPr>
            <a:r>
              <a:rPr lang="en-US" sz="1600" b="1" dirty="0" smtClean="0">
                <a:latin typeface="Georgia" pitchFamily="18" charset="0"/>
                <a:hlinkClick r:id="rId6"/>
              </a:rPr>
              <a:t>https://vseosvita.ua/blogs/vysnovky-anketuvannia-vlasnoi-profesiinoi-diialnosti-pedahohichnoho-pratsivnyka-za-profesiinym-standartom-vykhovatel-zakladu-doshkilnoi-osvity-103682.html</a:t>
            </a:r>
            <a:r>
              <a:rPr lang="uk-UA" sz="1600" b="1" dirty="0" smtClean="0">
                <a:latin typeface="Georgia" pitchFamily="18" charset="0"/>
              </a:rPr>
              <a:t> </a:t>
            </a:r>
            <a:endParaRPr lang="ru-RU" sz="1600" b="1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00042"/>
            <a:ext cx="4951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1. Візитка педагога</a:t>
            </a:r>
            <a:endParaRPr lang="ru-RU" sz="2400" b="1" i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4757742" cy="511665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uk-UA" b="1" i="1" u="sng" dirty="0" smtClean="0">
              <a:solidFill>
                <a:schemeClr val="bg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b="1" i="1" u="sng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Освіта</a:t>
            </a:r>
          </a:p>
          <a:p>
            <a:pPr lvl="0">
              <a:buNone/>
            </a:pP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Закінчила: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Ніжинський державний університет імені Миколи Гоголя 31.12.2019 року та здобула кваліфікацію викладач дошкільної педагогіки і дитячої психології. Організатор дошкільної освіти.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Педагогічний стаж роботи: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4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роки.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Кваліфікаційна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категорія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: 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спеціаліст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Відомості про атестацію: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не атестувалася.</a:t>
            </a:r>
            <a:endParaRPr lang="uk-UA" sz="16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cer\Desktop\ска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72132" y="642920"/>
            <a:ext cx="2928957" cy="35004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latin typeface="Georgia" pitchFamily="18" charset="0"/>
              </a:rPr>
              <a:t>2. Підвищення кваліфікації</a:t>
            </a:r>
            <a:endParaRPr lang="uk-UA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7467600" cy="445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080120"/>
                <a:gridCol w="1163528"/>
                <a:gridCol w="1714512"/>
                <a:gridCol w="933448"/>
                <a:gridCol w="1424006"/>
                <a:gridCol w="709594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Georgia" pitchFamily="18" charset="0"/>
                        </a:rPr>
                        <a:t>№ </a:t>
                      </a:r>
                      <a:r>
                        <a:rPr lang="ru-RU" sz="1100" dirty="0" err="1" smtClean="0">
                          <a:latin typeface="Georgia" pitchFamily="18" charset="0"/>
                        </a:rPr>
                        <a:t>з</a:t>
                      </a:r>
                      <a:r>
                        <a:rPr lang="ru-RU" sz="1100" dirty="0" smtClean="0">
                          <a:latin typeface="Georgia" pitchFamily="18" charset="0"/>
                        </a:rPr>
                        <a:t>/</a:t>
                      </a:r>
                      <a:r>
                        <a:rPr lang="ru-RU" sz="1100" dirty="0" err="1" smtClean="0">
                          <a:latin typeface="Georgia" pitchFamily="18" charset="0"/>
                        </a:rPr>
                        <a:t>п</a:t>
                      </a:r>
                      <a:endParaRPr lang="ru-RU" sz="1100" dirty="0" smtClean="0">
                        <a:latin typeface="Georgia" pitchFamily="18" charset="0"/>
                      </a:endParaRPr>
                    </a:p>
                    <a:p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Georgia" pitchFamily="18" charset="0"/>
                        </a:rPr>
                        <a:t>Вид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Georgia" pitchFamily="18" charset="0"/>
                        </a:rPr>
                        <a:t>документа</a:t>
                      </a:r>
                    </a:p>
                    <a:p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документа,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дата видачі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Назва курсів або додаткової  освіти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Кількість годин навчання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Місце навчання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Примітки</a:t>
                      </a:r>
                      <a:endParaRPr lang="uk-UA" sz="1100" dirty="0"/>
                    </a:p>
                  </a:txBody>
                  <a:tcPr/>
                </a:tc>
              </a:tr>
              <a:tr h="473151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1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</a:rPr>
                        <a:t>Свідоцтво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№ </a:t>
                      </a:r>
                      <a:r>
                        <a:rPr kumimoji="0"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1783917218915118663</a:t>
                      </a:r>
                      <a:endParaRPr lang="uk-UA" sz="1000" dirty="0" smtClean="0">
                        <a:latin typeface="Georgia" pitchFamily="18" charset="0"/>
                      </a:endParaRPr>
                    </a:p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19 грудня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2023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р.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</a:rPr>
                        <a:t>“Спектр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інклюзії в закладі дошкільної освіти</a:t>
                      </a:r>
                      <a:endParaRPr lang="ru-RU" sz="1100" dirty="0" smtClean="0">
                        <a:latin typeface="Georgia" pitchFamily="18" charset="0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30 годин</a:t>
                      </a:r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ГО «ІППО»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/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708066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2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Сертифікат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8918343711812151771</a:t>
                      </a:r>
                      <a:endParaRPr lang="uk-UA" sz="1000" dirty="0" smtClean="0">
                        <a:latin typeface="Georgia" pitchFamily="18" charset="0"/>
                      </a:endParaRPr>
                    </a:p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19 грудня 2023 р.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«Інтелектуальні розминки у системи інтерактивних вправ»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30 годин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ГО «ІППО»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73151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3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Свідоцтво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№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1321171374457221811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29 квітня</a:t>
                      </a:r>
                    </a:p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2024 р.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умовах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воєнного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конфлікту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психологічна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підтримка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терапевтичне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мистецтво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uk-UA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30 годин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ГО «ІППО»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73151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4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Сертифікат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</a:rPr>
                        <a:t>30 липня 2024 р.</a:t>
                      </a:r>
                      <a:endParaRPr lang="ru-RU" sz="1100" dirty="0" smtClean="0">
                        <a:latin typeface="Georgia" pitchFamily="18" charset="0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«Тренажери для мозку». Вправи на розвиток уваги,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пам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яті, мислення. 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endParaRPr lang="uk-UA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30 годин</a:t>
                      </a:r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ГО «ІППО»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571504"/>
          </a:xfrm>
        </p:spPr>
        <p:txBody>
          <a:bodyPr>
            <a:normAutofit fontScale="90000"/>
          </a:bodyPr>
          <a:lstStyle/>
          <a:p>
            <a:r>
              <a:rPr lang="uk-UA" sz="27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3. Самоосвіта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857232"/>
          <a:ext cx="7467600" cy="504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071570"/>
                <a:gridCol w="1285884"/>
                <a:gridCol w="1857388"/>
                <a:gridCol w="928694"/>
                <a:gridCol w="1143008"/>
                <a:gridCol w="752428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з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п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Вид документа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документа,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дата видачі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Назва курсів або додаткової  освіти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Кількість годин 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навчання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Місце навчання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Примітки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Сертифікат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41526967,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18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травня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2020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р.</a:t>
                      </a:r>
                      <a:endParaRPr lang="ru-RU" sz="1100" b="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Лепбук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як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інструмент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реалізації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практичного та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творчого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eorgia" pitchFamily="18" charset="0"/>
                        </a:rPr>
                        <a:t>2 </a:t>
                      </a:r>
                      <a:r>
                        <a:rPr lang="ru-RU" sz="1100" dirty="0" err="1" smtClean="0">
                          <a:latin typeface="Georgia" pitchFamily="18" charset="0"/>
                        </a:rPr>
                        <a:t>години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“Всеосвіта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”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Сертифікат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41526967,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08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травня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2020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р.</a:t>
                      </a:r>
                      <a:endParaRPr lang="ru-RU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«Роль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казки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вихованні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дитини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дошкільного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віку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ТРВЗ-інструменти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eorgia" pitchFamily="18" charset="0"/>
                        </a:rPr>
                        <a:t>2 </a:t>
                      </a:r>
                      <a:r>
                        <a:rPr lang="ru-RU" sz="1100" dirty="0" err="1" smtClean="0">
                          <a:latin typeface="Georgia" pitchFamily="18" charset="0"/>
                        </a:rPr>
                        <a:t>години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“Всеосвіта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”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Сертифікат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ЄДРПОУ 41526967, 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квітня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2020 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р.</a:t>
                      </a:r>
                      <a:endParaRPr lang="ru-RU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Методичні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розробки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для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дітей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дошкільного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kern="1200" dirty="0" err="1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віку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1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eorgia" pitchFamily="18" charset="0"/>
                        </a:rPr>
                        <a:t>2 </a:t>
                      </a:r>
                      <a:r>
                        <a:rPr lang="ru-RU" sz="1100" dirty="0" err="1" smtClean="0">
                          <a:latin typeface="Georgia" pitchFamily="18" charset="0"/>
                        </a:rPr>
                        <a:t>години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Сертифікат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23 листопада 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2021 р.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Цифрова освіта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Сертифікат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27 листопада 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2021 р.</a:t>
                      </a:r>
                      <a:endParaRPr lang="ru-RU" sz="11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100" dirty="0" smtClean="0">
                          <a:latin typeface="Georgia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 Цифрова освіта</a:t>
                      </a:r>
                      <a:r>
                        <a:rPr lang="uk-UA" sz="1100" baseline="0" dirty="0" smtClean="0">
                          <a:latin typeface="Georgia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Georgia" pitchFamily="18" charset="0"/>
                        </a:rPr>
                        <a:t>Високий</a:t>
                      </a:r>
                      <a:r>
                        <a:rPr lang="ru-RU" sz="11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Georgia" pitchFamily="18" charset="0"/>
                        </a:rPr>
                        <a:t>рівень</a:t>
                      </a:r>
                      <a:r>
                        <a:rPr lang="ru-RU" sz="1100" baseline="0" dirty="0" smtClean="0">
                          <a:latin typeface="Georgia" pitchFamily="18" charset="0"/>
                        </a:rPr>
                        <a:t> С 1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</a:rPr>
                        <a:t>Сертифікат</a:t>
                      </a:r>
                    </a:p>
                    <a:p>
                      <a:pPr algn="l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eorgia" pitchFamily="18" charset="0"/>
                        </a:rPr>
                        <a:t>11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січня 2023 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</a:rPr>
                        <a:t>“Перша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</a:t>
                      </a:r>
                      <a:r>
                        <a:rPr lang="uk-UA" sz="1100" dirty="0" err="1" smtClean="0">
                          <a:latin typeface="Georgia" pitchFamily="18" charset="0"/>
                        </a:rPr>
                        <a:t>домедична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допомога  в умовах </a:t>
                      </a:r>
                      <a:r>
                        <a:rPr lang="uk-UA" sz="1100" dirty="0" err="1" smtClean="0">
                          <a:latin typeface="Georgia" pitchFamily="18" charset="0"/>
                        </a:rPr>
                        <a:t>війни”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15 годин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</a:rPr>
                        <a:t>Платформа </a:t>
                      </a:r>
                      <a:r>
                        <a:rPr lang="uk-UA" sz="1100" dirty="0" err="1" smtClean="0">
                          <a:latin typeface="Georgia" pitchFamily="18" charset="0"/>
                        </a:rPr>
                        <a:t>онлайн-курсів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Georgia" pitchFamily="18" charset="0"/>
                        </a:rPr>
                        <a:t>Prometheus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8" y="1355430"/>
          <a:ext cx="7496202" cy="316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6"/>
                <a:gridCol w="1143008"/>
                <a:gridCol w="1143008"/>
                <a:gridCol w="1785950"/>
                <a:gridCol w="853838"/>
                <a:gridCol w="1432178"/>
                <a:gridCol w="709594"/>
              </a:tblGrid>
              <a:tr h="644810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документа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документа,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видачі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курсів або додаткової  освіти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годин </a:t>
                      </a:r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навчання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 навчання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8429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7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Сертифікат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</a:rPr>
                        <a:t>21 лютого 2023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р.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</a:rPr>
                        <a:t>“Дивись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під ноги!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Д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ивись куди йдеш!”</a:t>
                      </a:r>
                    </a:p>
                    <a:p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Освітня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uk-UA" sz="1100" baseline="0" dirty="0" err="1" smtClean="0">
                          <a:latin typeface="Georgia" pitchFamily="18" charset="0"/>
                        </a:rPr>
                        <a:t>онлайн-платформа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uk-UA" sz="1100" baseline="0" dirty="0" err="1" smtClean="0">
                          <a:latin typeface="Georgia" pitchFamily="18" charset="0"/>
                        </a:rPr>
                        <a:t>“Зрозуміло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!”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17998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8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 dirty="0" smtClean="0">
                          <a:latin typeface="Georgia" pitchFamily="18" charset="0"/>
                        </a:rPr>
                        <a:t>Сертифікат</a:t>
                      </a: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 dirty="0" smtClean="0">
                          <a:latin typeface="Georgia" pitchFamily="18" charset="0"/>
                        </a:rPr>
                        <a:t>ПК</a:t>
                      </a:r>
                      <a:r>
                        <a:rPr lang="uk-UA" sz="1100" b="0" baseline="0" dirty="0" smtClean="0">
                          <a:latin typeface="Georgia" pitchFamily="18" charset="0"/>
                        </a:rPr>
                        <a:t> 02139222/005383-23</a:t>
                      </a:r>
                      <a:endParaRPr lang="uk-UA" sz="1100" b="0" dirty="0" smtClean="0">
                        <a:latin typeface="Georgia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Georgia" pitchFamily="18" charset="0"/>
                        </a:rPr>
                        <a:t>“Сучасні</a:t>
                      </a:r>
                      <a:r>
                        <a:rPr lang="uk-UA" sz="1100" dirty="0" smtClean="0">
                          <a:latin typeface="Georgia" pitchFamily="18" charset="0"/>
                        </a:rPr>
                        <a:t> платформи</a:t>
                      </a:r>
                      <a:r>
                        <a:rPr lang="uk-UA" sz="1100" baseline="0" dirty="0" smtClean="0">
                          <a:latin typeface="Georgia" pitchFamily="18" charset="0"/>
                        </a:rPr>
                        <a:t> для створення інтерактивних ігор для </a:t>
                      </a:r>
                      <a:r>
                        <a:rPr lang="uk-UA" sz="1100" baseline="0" dirty="0" err="1" smtClean="0">
                          <a:latin typeface="Georgia" pitchFamily="18" charset="0"/>
                        </a:rPr>
                        <a:t>дошкільників”</a:t>
                      </a:r>
                      <a:endParaRPr lang="uk-UA" sz="1100" dirty="0" smtClean="0">
                        <a:latin typeface="Georgia" pitchFamily="18" charset="0"/>
                      </a:endParaRP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Georgia" pitchFamily="18" charset="0"/>
                        </a:rPr>
                        <a:t>4 години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Georgia" pitchFamily="18" charset="0"/>
                        </a:rPr>
                        <a:t>ЧОІППО</a:t>
                      </a:r>
                    </a:p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09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1438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4. Нормативні документи</a:t>
            </a:r>
            <a:endParaRPr lang="ru-RU" sz="2400" b="1" i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Базовий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компонент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дошкільної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освіти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(наказ МОН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від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12.01.2021 № 33)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  <a:hlinkClick r:id="rId2"/>
              </a:rPr>
              <a:t>https://mon.gov.ua/storage/app/media/rizne/2021/12.01/Pro_novu_redaktsiyu%20Bazovoho%20komponenta%20doshkilnoyi%20osvity.pdf</a:t>
            </a:r>
            <a:endParaRPr lang="uk-UA" sz="1200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2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Щодо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методичних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рекомендацій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до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оновленого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Базового компонента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дошкільної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освіти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(лист МОН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від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16.03.2021 № 1/9-148)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2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/>
              </a:rPr>
              <a:t>     </a:t>
            </a:r>
            <a:r>
              <a:rPr lang="en-US" sz="12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  <a:hlinkClick r:id="rId3"/>
              </a:rPr>
              <a:t>https://mon.gov.ua/ua/npa/shodo-metodichnih-rekomendacij-do-onovlenogo-bazovogo-komponenta-doshkilnoyi-osviti</a:t>
            </a:r>
            <a:endParaRPr lang="uk-UA" sz="12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uk-UA" sz="1200" dirty="0" smtClean="0">
              <a:solidFill>
                <a:prstClr val="black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rgbClr val="92D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лист МОН N 1/3737-22 </a:t>
            </a:r>
            <a:r>
              <a:rPr lang="ru-RU" sz="1200" dirty="0" err="1" smtClean="0">
                <a:solidFill>
                  <a:srgbClr val="92D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200" dirty="0" smtClean="0">
                <a:solidFill>
                  <a:srgbClr val="92D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29.03. </a:t>
            </a:r>
            <a:r>
              <a:rPr lang="ru-RU" sz="1200" dirty="0" smtClean="0">
                <a:solidFill>
                  <a:srgbClr val="92D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2022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solidFill>
                  <a:srgbClr val="92D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Положення про атестацію педагогічних працівників </a:t>
            </a:r>
            <a:r>
              <a:rPr lang="en-US" sz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  <a:hlinkClick r:id="rId4"/>
              </a:rPr>
              <a:t>https://zakon.rada.gov.ua/laws/show/z1649-22#n22</a:t>
            </a:r>
            <a:r>
              <a:rPr lang="uk-UA" sz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200" dirty="0" smtClean="0">
              <a:solidFill>
                <a:prstClr val="black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Georgia" pitchFamily="18" charset="0"/>
              </a:rPr>
              <a:t>Постанова </a:t>
            </a:r>
            <a:r>
              <a:rPr lang="ru-RU" sz="1200" b="1" dirty="0" err="1" smtClean="0">
                <a:latin typeface="Georgia" pitchFamily="18" charset="0"/>
              </a:rPr>
              <a:t>Кабінету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Міністрів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України</a:t>
            </a:r>
            <a:r>
              <a:rPr lang="ru-RU" sz="1200" b="1" dirty="0" smtClean="0">
                <a:latin typeface="Georgia" pitchFamily="18" charset="0"/>
              </a:rPr>
              <a:t> № 800 “</a:t>
            </a:r>
            <a:r>
              <a:rPr lang="ru-RU" sz="1200" b="1" dirty="0" err="1" smtClean="0">
                <a:latin typeface="Georgia" pitchFamily="18" charset="0"/>
              </a:rPr>
              <a:t>Деякі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питання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підвищення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кваліфікації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педагогічних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і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науково-педагогічних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працівників</a:t>
            </a:r>
            <a:r>
              <a:rPr lang="ru-RU" sz="1200" b="1" dirty="0" smtClean="0">
                <a:latin typeface="Georgia" pitchFamily="18" charset="0"/>
              </a:rPr>
              <a:t>” </a:t>
            </a:r>
            <a:r>
              <a:rPr lang="en-US" sz="1200" b="1" dirty="0" smtClean="0">
                <a:latin typeface="Georgia" pitchFamily="18" charset="0"/>
                <a:hlinkClick r:id="rId5"/>
              </a:rPr>
              <a:t>https://sqe.gov.ua/law/postanova-kabinetu-ministriv-ukrain-52/</a:t>
            </a:r>
            <a:r>
              <a:rPr lang="uk-UA" sz="1200" b="1" dirty="0" smtClean="0">
                <a:latin typeface="Georgia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200" dirty="0" smtClean="0">
              <a:latin typeface="Georgi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latin typeface="Georgia" pitchFamily="18" charset="0"/>
              </a:rPr>
              <a:t>Санітарний</a:t>
            </a:r>
            <a:r>
              <a:rPr lang="ru-RU" sz="1200" b="1" dirty="0" smtClean="0">
                <a:latin typeface="Georgia" pitchFamily="18" charset="0"/>
              </a:rPr>
              <a:t>  регламент для </a:t>
            </a:r>
            <a:r>
              <a:rPr lang="ru-RU" sz="1200" b="1" dirty="0" err="1" smtClean="0">
                <a:latin typeface="Georgia" pitchFamily="18" charset="0"/>
              </a:rPr>
              <a:t>дошкільних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навчальних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закладів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en-US" sz="1200" dirty="0" smtClean="0">
                <a:latin typeface="Georgia" pitchFamily="18" charset="0"/>
                <a:hlinkClick r:id="rId6"/>
              </a:rPr>
              <a:t>https://zakon.rada.gov.ua/laws/show/z0563-16#Text</a:t>
            </a:r>
            <a:r>
              <a:rPr lang="uk-UA" sz="1200" dirty="0" smtClean="0">
                <a:latin typeface="Georgia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200" dirty="0" smtClean="0">
              <a:latin typeface="Georgi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Професійний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стандарт </a:t>
            </a:r>
            <a:r>
              <a:rPr lang="ru-RU" sz="1200" b="1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вихователя</a:t>
            </a:r>
            <a:r>
              <a:rPr lang="ru-RU" sz="1200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ЗДО</a:t>
            </a:r>
            <a:r>
              <a:rPr lang="ru-RU" sz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hlinkClick r:id="rId7"/>
              </a:rPr>
              <a:t>https://mon.gov.ua/npa/pro-zatverdzhennya-profesijnogo-standartu-vihovatel-zakladu-doshkilnoyi-osviti</a:t>
            </a:r>
            <a:r>
              <a:rPr lang="uk-UA" sz="1200" dirty="0" smtClean="0"/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dirty="0" smtClean="0">
              <a:solidFill>
                <a:prstClr val="black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uk-UA" sz="1600" dirty="0" smtClean="0">
              <a:solidFill>
                <a:prstClr val="black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sz="1600" dirty="0">
              <a:solidFill>
                <a:prstClr val="black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385248" cy="720080"/>
          </a:xfrm>
        </p:spPr>
        <p:txBody>
          <a:bodyPr>
            <a:noAutofit/>
          </a:bodyPr>
          <a:lstStyle/>
          <a:p>
            <a:pPr lvl="0"/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800" b="1" i="1" u="sng" cap="none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Участь у роботі методичної служби дошкільного навчального закладу</a:t>
            </a:r>
            <a:r>
              <a:rPr lang="uk-UA" sz="1800" b="1" i="1" u="sng" cap="none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uk-UA" sz="1800" b="1" i="1" u="sng" cap="none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endParaRPr lang="ru-RU" sz="1800" b="1" i="1" u="sng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28736"/>
          <a:ext cx="7467600" cy="365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254"/>
                <a:gridCol w="995346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itchFamily="18" charset="0"/>
                        </a:rPr>
                        <a:t>2020-2021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Музично-спортивне</a:t>
                      </a:r>
                      <a:r>
                        <a:rPr lang="uk-UA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 дійство “У пташиному </a:t>
                      </a:r>
                      <a:r>
                        <a:rPr lang="uk-UA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царстві</a:t>
                      </a:r>
                      <a:r>
                        <a:rPr lang="uk-UA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”</a:t>
                      </a:r>
                      <a:endParaRPr lang="uk-UA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Квітень 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Педагогічна рада</a:t>
                      </a:r>
                      <a:endParaRPr lang="ru-RU" sz="12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«Інструментарій до моніторингового обстеження  дітей дошкільного віку</a:t>
                      </a: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 smtClean="0"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Georgia" pitchFamily="18" charset="0"/>
                        </a:rPr>
                        <a:t>Травень </a:t>
                      </a:r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Музично-літературна година «Україна моя - Батьківщина</a:t>
                      </a:r>
                      <a:r>
                        <a:rPr lang="uk-U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Вересень 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938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dirty="0" smtClean="0">
                          <a:solidFill>
                            <a:schemeClr val="bg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800" b="1" i="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Відкритий показ: </a:t>
                      </a:r>
                      <a:r>
                        <a:rPr lang="uk-UA" sz="1200" dirty="0" err="1" smtClean="0">
                          <a:latin typeface="Georgia" pitchFamily="18" charset="0"/>
                          <a:cs typeface="Times New Roman" pitchFamily="18" charset="0"/>
                        </a:rPr>
                        <a:t>“Ігрова</a:t>
                      </a: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 діяльність </a:t>
                      </a:r>
                      <a:r>
                        <a:rPr lang="uk-UA" sz="1200" dirty="0" err="1" smtClean="0">
                          <a:latin typeface="Georgia" pitchFamily="18" charset="0"/>
                          <a:cs typeface="Times New Roman" pitchFamily="18" charset="0"/>
                        </a:rPr>
                        <a:t>дошкільників”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Грудень  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5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Педагогічний </a:t>
                      </a:r>
                      <a:r>
                        <a:rPr lang="uk-UA" sz="1200" dirty="0" err="1" smtClean="0">
                          <a:latin typeface="Georgia" pitchFamily="18" charset="0"/>
                          <a:cs typeface="Times New Roman" pitchFamily="18" charset="0"/>
                        </a:rPr>
                        <a:t>меседж</a:t>
                      </a: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  «Педагогічний</a:t>
                      </a:r>
                      <a:r>
                        <a:rPr lang="uk-UA" sz="1200" baseline="0" dirty="0" smtClean="0">
                          <a:latin typeface="Georgia" pitchFamily="18" charset="0"/>
                          <a:cs typeface="Times New Roman" pitchFamily="18" charset="0"/>
                        </a:rPr>
                        <a:t> супровід ігрової діяльності дошкільників у процесі освітньої роботи</a:t>
                      </a:r>
                      <a:r>
                        <a:rPr lang="uk-UA" sz="1200" dirty="0" smtClean="0">
                          <a:latin typeface="Georgia" pitchFamily="18" charset="0"/>
                          <a:cs typeface="Times New Roman" pitchFamily="18" charset="0"/>
                        </a:rPr>
                        <a:t>»(з досвіду роботи)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Лютий 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923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2022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2023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Georgia" pitchFamily="18" charset="0"/>
                        </a:rPr>
                        <a:t>Інформаційний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 кейс «Говоримо 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українською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Естафета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слів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Georgia" pitchFamily="18" charset="0"/>
                        </a:rPr>
                        <a:t>Березень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 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260649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5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. 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Методична діяльність.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endParaRPr lang="uk-UA" sz="2400" dirty="0"/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71546"/>
          <a:ext cx="7467600" cy="391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16"/>
                <a:gridCol w="1066784"/>
              </a:tblGrid>
              <a:tr h="5000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2023-2024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Міжнародний День захисту  </a:t>
                      </a:r>
                      <a:r>
                        <a:rPr lang="uk-UA" sz="1200" dirty="0" err="1" smtClean="0">
                          <a:latin typeface="Georgia" pitchFamily="18" charset="0"/>
                        </a:rPr>
                        <a:t>“Українці</a:t>
                      </a:r>
                      <a:r>
                        <a:rPr lang="uk-UA" sz="1200" dirty="0" smtClean="0">
                          <a:latin typeface="Georgia" pitchFamily="18" charset="0"/>
                        </a:rPr>
                        <a:t> ми </a:t>
                      </a:r>
                      <a:r>
                        <a:rPr lang="uk-UA" sz="1200" dirty="0" err="1" smtClean="0">
                          <a:latin typeface="Georgia" pitchFamily="18" charset="0"/>
                        </a:rPr>
                        <a:t>маленькі”</a:t>
                      </a:r>
                      <a:endParaRPr lang="uk-UA" sz="120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Червень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74964">
                <a:tc>
                  <a:txBody>
                    <a:bodyPr/>
                    <a:lstStyle/>
                    <a:p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Всеукраїнський день </a:t>
                      </a:r>
                      <a:r>
                        <a:rPr kumimoji="0" lang="uk-UA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дошкілля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Вересень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Математичний </a:t>
                      </a:r>
                      <a:r>
                        <a:rPr kumimoji="0" lang="uk-UA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ігроленд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Інтегрована діяльність «Математичний парк розваг»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Georgia" pitchFamily="18" charset="0"/>
                        </a:rPr>
                        <a:t>Листопад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Розвивальна діяльність </a:t>
                      </a:r>
                      <a:r>
                        <a:rPr lang="uk-UA" sz="1200" dirty="0" err="1" smtClean="0"/>
                        <a:t>“На</a:t>
                      </a:r>
                      <a:r>
                        <a:rPr lang="uk-UA" sz="1200" dirty="0" smtClean="0"/>
                        <a:t> допомогу </a:t>
                      </a:r>
                      <a:r>
                        <a:rPr lang="uk-UA" sz="1200" dirty="0" err="1" smtClean="0"/>
                        <a:t>попелюшці”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Червень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Georgia" pitchFamily="18" charset="0"/>
                        </a:rPr>
                        <a:t>Народознавче</a:t>
                      </a:r>
                      <a:r>
                        <a:rPr lang="uk-UA" sz="1200" baseline="0" dirty="0" smtClean="0">
                          <a:latin typeface="Georgia" pitchFamily="18" charset="0"/>
                        </a:rPr>
                        <a:t> дійство </a:t>
                      </a:r>
                      <a:r>
                        <a:rPr lang="uk-UA" sz="1200" baseline="0" dirty="0" err="1" smtClean="0">
                          <a:latin typeface="Georgia" pitchFamily="18" charset="0"/>
                        </a:rPr>
                        <a:t>“Ой</a:t>
                      </a:r>
                      <a:r>
                        <a:rPr lang="uk-UA" sz="1200" baseline="0" dirty="0" smtClean="0">
                          <a:latin typeface="Georgia" pitchFamily="18" charset="0"/>
                        </a:rPr>
                        <a:t> на Івана та й на </a:t>
                      </a:r>
                      <a:r>
                        <a:rPr lang="uk-UA" sz="1200" baseline="0" dirty="0" err="1" smtClean="0">
                          <a:latin typeface="Georgia" pitchFamily="18" charset="0"/>
                        </a:rPr>
                        <a:t>Купала”</a:t>
                      </a:r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Липень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2024-2025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11156"/>
          </a:xfr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6. </a:t>
            </a:r>
            <a:r>
              <a:rPr lang="ru-RU" sz="2400" b="1" i="1" dirty="0" err="1" smtClean="0">
                <a:solidFill>
                  <a:schemeClr val="bg1"/>
                </a:solidFill>
                <a:latin typeface="Georgia" pitchFamily="18" charset="0"/>
              </a:rPr>
              <a:t>Фотоколаж</a:t>
            </a:r>
            <a:endParaRPr lang="ru-RU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Acer\Desktop\16671502937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2786081" cy="35718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Acer\Desktop\1667150159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357586" cy="2279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214710" cy="25717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2699792" y="6021288"/>
            <a:ext cx="49685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Музично-літературна година «Родина – джерело любові»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857760"/>
            <a:ext cx="40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Музично-літературна година «Україна моя - Батьківщина»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780929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Відкритий показ: </a:t>
            </a:r>
            <a:r>
              <a:rPr lang="uk-UA" sz="14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“Ігрова</a:t>
            </a: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діяльність </a:t>
            </a:r>
            <a:r>
              <a:rPr lang="uk-UA" sz="14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дошкільників”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1586</TotalTime>
  <Words>697</Words>
  <Application>Microsoft Office PowerPoint</Application>
  <PresentationFormat>Экран (4:3)</PresentationFormat>
  <Paragraphs>221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Прилуцький заклад дошкільної освіти (ясла-садок) комбінованого типу №26  Прилуцької міської ради Чернігівської області </vt:lpstr>
      <vt:lpstr>1. Візитка педагога</vt:lpstr>
      <vt:lpstr>2. Підвищення кваліфікації</vt:lpstr>
      <vt:lpstr>3. Самоосвіта </vt:lpstr>
      <vt:lpstr>Слайд 5</vt:lpstr>
      <vt:lpstr>4. Нормативні документи</vt:lpstr>
      <vt:lpstr>        Участь у роботі методичної служби дошкільного навчального закладу </vt:lpstr>
      <vt:lpstr>Слайд 8</vt:lpstr>
      <vt:lpstr>6. Фотоколаж</vt:lpstr>
      <vt:lpstr> </vt:lpstr>
      <vt:lpstr>7. Мої нагороди </vt:lpstr>
      <vt:lpstr>    8. Система заходів з метою презентації практичної діяльності: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комбінованого типу №26 Прилуцької міської ради Чернігівської області </dc:title>
  <dc:creator>Acer</dc:creator>
  <cp:lastModifiedBy>Acer</cp:lastModifiedBy>
  <cp:revision>58</cp:revision>
  <dcterms:created xsi:type="dcterms:W3CDTF">2022-10-20T16:30:45Z</dcterms:created>
  <dcterms:modified xsi:type="dcterms:W3CDTF">2024-08-22T05:01:37Z</dcterms:modified>
</cp:coreProperties>
</file>