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8" r:id="rId5"/>
    <p:sldId id="272" r:id="rId6"/>
    <p:sldId id="274" r:id="rId7"/>
    <p:sldId id="269" r:id="rId8"/>
    <p:sldId id="260" r:id="rId9"/>
    <p:sldId id="261" r:id="rId10"/>
    <p:sldId id="276" r:id="rId11"/>
    <p:sldId id="271" r:id="rId12"/>
    <p:sldId id="277" r:id="rId13"/>
    <p:sldId id="275" r:id="rId14"/>
    <p:sldId id="270" r:id="rId15"/>
    <p:sldId id="266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9581-AE51-4BCB-8B91-04BE1BE6B8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029581-AE51-4BCB-8B91-04BE1BE6B873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BFA94A-0D39-4F8A-AE03-4DE6509F6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blogs/indyvidualna-traiektoriia-profesiinoho-rozvytku-94846.html" TargetMode="External"/><Relationship Id="rId2" Type="http://schemas.openxmlformats.org/officeDocument/2006/relationships/hyperlink" Target="https://vseosvita.ua/user/id147502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seosvita.ua/blogs/z-v-i-t-za-2023-2024-nr-profesiinoi-diialnosti-pedahohichnoho-pratsivnyka-za-profesiinym-standartom-vykhovatel-zakladu-doshkilnoi-osvity-10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/shodo-metodichnih-rekomendacij-do-onovlenogo-bazovogo-komponenta-doshkilnoyi-osviti" TargetMode="External"/><Relationship Id="rId2" Type="http://schemas.openxmlformats.org/officeDocument/2006/relationships/hyperlink" Target="https://mon.gov.ua/storage/app/media/rizne/2021/12.01/Pro_novu_redaktsiyu%20Bazovoho%20komponenta%20doshkilnoyi%20osvity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mu.gov.ua/npas/pro-zatverdzhennya-polozhennya-pro-sertifikaciyu-pedagogichnih-pracivnikiv?fbclid=IwAR0okeSLiL_gQaJOXBBKhDi6SCleHl4YF7s0J08Xb3JTZA--g9mioLIG9a4" TargetMode="External"/><Relationship Id="rId5" Type="http://schemas.openxmlformats.org/officeDocument/2006/relationships/hyperlink" Target="https://mon.gov.ua/storage/app/uploads/public/5d0/22c/59b/5d022c59be3c3201681800.pdf" TargetMode="External"/><Relationship Id="rId4" Type="http://schemas.openxmlformats.org/officeDocument/2006/relationships/hyperlink" Target="https://mon.gov.ua/ua/npa/planuvannya-roboti-zakladu-doshkilnoyi-osviti-na-ri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7575010_36-p-fon-dlya-prezentatsii-russkii-yazik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4968552" cy="3222851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uk-UA" sz="2200" b="1" i="1" cap="none" dirty="0"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Моє життєве кредо: </a:t>
            </a:r>
            <a:r>
              <a:rPr lang="ru-RU" sz="2200" b="1" i="1" dirty="0">
                <a:solidFill>
                  <a:srgbClr val="002060"/>
                </a:solidFill>
              </a:rPr>
              <a:t>«</a:t>
            </a:r>
            <a:r>
              <a:rPr lang="ru-RU" sz="2200" b="1" i="1" dirty="0" err="1">
                <a:solidFill>
                  <a:srgbClr val="002060"/>
                </a:solidFill>
              </a:rPr>
              <a:t>Всі</a:t>
            </a:r>
            <a:r>
              <a:rPr lang="ru-RU" sz="2200" b="1" i="1" dirty="0">
                <a:solidFill>
                  <a:srgbClr val="002060"/>
                </a:solidFill>
              </a:rPr>
              <a:t> перемоги </a:t>
            </a:r>
            <a:r>
              <a:rPr lang="ru-RU" sz="2200" b="1" i="1" dirty="0" err="1">
                <a:solidFill>
                  <a:srgbClr val="002060"/>
                </a:solidFill>
              </a:rPr>
              <a:t>починаються</a:t>
            </a:r>
            <a:r>
              <a:rPr lang="ru-RU" sz="2200" b="1" i="1" dirty="0">
                <a:solidFill>
                  <a:srgbClr val="002060"/>
                </a:solidFill>
              </a:rPr>
              <a:t> з перемоги над собою</a:t>
            </a:r>
            <a:r>
              <a:rPr lang="ru-RU" sz="2200" b="1" i="1" dirty="0" smtClean="0">
                <a:solidFill>
                  <a:srgbClr val="002060"/>
                </a:solidFill>
              </a:rPr>
              <a:t>».</a:t>
            </a:r>
            <a:br>
              <a:rPr lang="ru-RU" sz="2200" b="1" i="1" dirty="0" smtClean="0">
                <a:solidFill>
                  <a:srgbClr val="002060"/>
                </a:solidFill>
              </a:rPr>
            </a:br>
            <a:r>
              <a:rPr lang="ru-RU" sz="2200" b="1" i="1" dirty="0">
                <a:solidFill>
                  <a:srgbClr val="002060"/>
                </a:solidFill>
              </a:rPr>
              <a:t/>
            </a:r>
            <a:br>
              <a:rPr lang="ru-RU" sz="2200" b="1" i="1" dirty="0">
                <a:solidFill>
                  <a:srgbClr val="002060"/>
                </a:solidFill>
              </a:rPr>
            </a:br>
            <a:r>
              <a:rPr lang="uk-UA" sz="2200" b="1" i="1" cap="none" dirty="0">
                <a:solidFill>
                  <a:srgbClr val="0070C0"/>
                </a:solidFill>
                <a:effectLst/>
                <a:ea typeface="Times New Roman" pitchFamily="18" charset="0"/>
                <a:cs typeface="Calibri" pitchFamily="34" charset="0"/>
              </a:rPr>
              <a:t>Моє педагогічне кредо:</a:t>
            </a:r>
            <a:r>
              <a:rPr lang="ru-RU" sz="2200" i="1" cap="none" dirty="0">
                <a:solidFill>
                  <a:srgbClr val="0070C0"/>
                </a:solidFill>
                <a:effectLst/>
                <a:cs typeface="Arial" pitchFamily="34" charset="0"/>
              </a:rPr>
              <a:t/>
            </a:r>
            <a:br>
              <a:rPr lang="ru-RU" sz="2200" i="1" cap="none" dirty="0">
                <a:solidFill>
                  <a:srgbClr val="0070C0"/>
                </a:solidFill>
                <a:effectLst/>
                <a:cs typeface="Arial" pitchFamily="34" charset="0"/>
              </a:rPr>
            </a:br>
            <a:r>
              <a:rPr lang="uk-UA" sz="2200" b="1" i="1" cap="none" dirty="0">
                <a:solidFill>
                  <a:srgbClr val="002060"/>
                </a:solidFill>
                <a:effectLst/>
                <a:ea typeface="Times New Roman" pitchFamily="18" charset="0"/>
                <a:cs typeface="Calibri" pitchFamily="34" charset="0"/>
              </a:rPr>
              <a:t>             «Усе моральне виховання дітей зводиться до хорошого прикладу. Живіть добре або хоч намагайтеся жити добре і Ви мірою Вашого успіху в житті добре виховаєте дітей»</a:t>
            </a:r>
            <a:r>
              <a:rPr lang="uk-UA" sz="2200" i="1" cap="none" dirty="0">
                <a:solidFill>
                  <a:srgbClr val="002060"/>
                </a:solidFill>
                <a:effectLst/>
                <a:cs typeface="Arial" pitchFamily="34" charset="0"/>
              </a:rPr>
              <a:t/>
            </a:r>
            <a:br>
              <a:rPr lang="uk-UA" sz="2200" i="1" cap="none" dirty="0">
                <a:solidFill>
                  <a:srgbClr val="002060"/>
                </a:solidFill>
                <a:effectLst/>
                <a:cs typeface="Arial" pitchFamily="34" charset="0"/>
              </a:rPr>
            </a:br>
            <a:r>
              <a:rPr lang="uk-UA" b="1" i="1" cap="none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b="1" i="1" cap="none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uk-UA" b="1" i="1" cap="none" dirty="0" smtClean="0"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6093296"/>
            <a:ext cx="2304256" cy="360040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Прилуки 2022р.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04664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Дошкільний навчальний заклад (ясла – садок)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комбінованого типу №26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Прилуцької міської ради Чернігівської області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143328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Портфоліо в</a:t>
            </a:r>
            <a:r>
              <a:rPr lang="ru-RU" sz="2400" b="1" dirty="0" err="1" smtClean="0">
                <a:solidFill>
                  <a:srgbClr val="002060"/>
                </a:solidFill>
              </a:rPr>
              <a:t>ихователя</a:t>
            </a:r>
            <a:endParaRPr lang="ru-RU" sz="2400" dirty="0" smtClean="0"/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Шуляк</a:t>
            </a:r>
            <a:endParaRPr lang="ru-RU" sz="2400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Оксани Володимирівни</a:t>
            </a:r>
          </a:p>
          <a:p>
            <a:pPr algn="ctr"/>
            <a:endParaRPr lang="uk-UA" b="1" i="1" dirty="0" smtClean="0"/>
          </a:p>
          <a:p>
            <a:pPr algn="ctr"/>
            <a:endParaRPr lang="ru-RU" i="1" dirty="0"/>
          </a:p>
        </p:txBody>
      </p:sp>
      <p:pic>
        <p:nvPicPr>
          <p:cNvPr id="6" name="Рисунок 5" descr="C:\Documents and Settings\Владимир\Мои документы\Downloads\16293570017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00808"/>
            <a:ext cx="2520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i="1" dirty="0" smtClean="0">
                <a:solidFill>
                  <a:srgbClr val="0070C0"/>
                </a:solidFill>
                <a:latin typeface="Monotype Corsiva" pitchFamily="66" charset="0"/>
              </a:rPr>
              <a:t>3.Методична служба</a:t>
            </a:r>
            <a:br>
              <a:rPr lang="uk-UA" sz="2400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400" i="1" dirty="0" smtClean="0">
                <a:solidFill>
                  <a:srgbClr val="0070C0"/>
                </a:solidFill>
                <a:latin typeface="Monotype Corsiva" pitchFamily="66" charset="0"/>
              </a:rPr>
              <a:t>Участь у роботі методичної служби дошкільного навчального закладу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90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448"/>
                <a:gridCol w="218735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2021—2022 </a:t>
                      </a:r>
                      <a:r>
                        <a:rPr lang="uk-UA" dirty="0" err="1" smtClean="0"/>
                        <a:t>н.р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Педагогічна рада «</a:t>
                      </a:r>
                      <a:r>
                        <a:rPr lang="uk-UA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– емоційний стан дошкільників»</a:t>
                      </a:r>
                      <a:r>
                        <a:rPr kumimoji="0" lang="uk-UA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«Організовану освітню роботу я проводжу у формі…» (з досвіду роботи)</a:t>
                      </a: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Листопад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Відкритий показ: Методична скринька педагога «Основи емоційного інтелекту дошкільника».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Грудень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Участь в педагогічній олімпіаді « Види дитячих конструкторів».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Лютий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2022-2023 </a:t>
                      </a:r>
                      <a:r>
                        <a:rPr lang="uk-UA" dirty="0" err="1" smtClean="0"/>
                        <a:t>н.р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Розваги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«Казка нам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допомагає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веселить та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розвиває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Березень</a:t>
                      </a:r>
                      <a:endParaRPr lang="ru-RU" dirty="0"/>
                    </a:p>
                  </a:txBody>
                  <a:tcPr/>
                </a:tc>
              </a:tr>
              <a:tr h="493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Тематичне свято: “ Ми діти твої Україно! “</a:t>
                      </a:r>
                      <a:endParaRPr lang="ru-RU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Травень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dirty="0" err="1" smtClean="0"/>
                        <a:t>Сортивно-розважальна</a:t>
                      </a:r>
                      <a:r>
                        <a:rPr lang="uk-UA" dirty="0" smtClean="0"/>
                        <a:t> година </a:t>
                      </a:r>
                      <a:r>
                        <a:rPr lang="uk-UA" dirty="0" err="1" smtClean="0"/>
                        <a:t>“Наша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воля—наша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доля”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Липень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ладимир\Desktop\FB_IMG_16478875806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240360" cy="2376264"/>
          </a:xfrm>
          <a:prstGeom prst="rect">
            <a:avLst/>
          </a:prstGeom>
          <a:noFill/>
        </p:spPr>
      </p:pic>
      <p:pic>
        <p:nvPicPr>
          <p:cNvPr id="3" name="Рисунок 2" descr="C:\Users\Владимир\Desktop\FB_IMG_16478875954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384376" cy="2493807"/>
          </a:xfrm>
          <a:prstGeom prst="rect">
            <a:avLst/>
          </a:prstGeom>
          <a:noFill/>
        </p:spPr>
      </p:pic>
      <p:pic>
        <p:nvPicPr>
          <p:cNvPr id="4" name="Рисунок 3" descr="C:\Users\Владимир\Desktop\Садік фото\IMG-a7a966fd4f847faddc540e29f037cbae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6672"/>
            <a:ext cx="4176464" cy="2299052"/>
          </a:xfrm>
          <a:prstGeom prst="rect">
            <a:avLst/>
          </a:prstGeom>
          <a:noFill/>
        </p:spPr>
      </p:pic>
      <p:pic>
        <p:nvPicPr>
          <p:cNvPr id="5" name="Рисунок 4" descr="C:\Users\Владимир\Desktop\Садік фото\IMG-61f96d1845a6925a0d8f4c6eb3e09ff5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89040"/>
            <a:ext cx="4248472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7" y="292494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Участь в педагогічній олімпіаді « Види дитячих конструкторів».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278092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Відкритий показ: Методична скринька педагога «Основи емоційного інтелекту дошкільника»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1693038963903.jpg"/>
          <p:cNvPicPr>
            <a:picLocks noChangeAspect="1" noChangeArrowheads="1"/>
          </p:cNvPicPr>
          <p:nvPr/>
        </p:nvPicPr>
        <p:blipFill>
          <a:blip r:embed="rId2" cstate="print"/>
          <a:srcRect r="12595"/>
          <a:stretch>
            <a:fillRect/>
          </a:stretch>
        </p:blipFill>
        <p:spPr bwMode="auto">
          <a:xfrm>
            <a:off x="4860032" y="4077072"/>
            <a:ext cx="3312368" cy="1742133"/>
          </a:xfrm>
          <a:prstGeom prst="rect">
            <a:avLst/>
          </a:prstGeom>
          <a:noFill/>
        </p:spPr>
      </p:pic>
      <p:pic>
        <p:nvPicPr>
          <p:cNvPr id="21507" name="Picture 3" descr="C:\Users\user\Desktop\1693038941052.jpg"/>
          <p:cNvPicPr>
            <a:picLocks noChangeAspect="1" noChangeArrowheads="1"/>
          </p:cNvPicPr>
          <p:nvPr/>
        </p:nvPicPr>
        <p:blipFill>
          <a:blip r:embed="rId3" cstate="print"/>
          <a:srcRect l="5759" r="7851"/>
          <a:stretch>
            <a:fillRect/>
          </a:stretch>
        </p:blipFill>
        <p:spPr bwMode="auto">
          <a:xfrm>
            <a:off x="323528" y="548680"/>
            <a:ext cx="3240360" cy="2160240"/>
          </a:xfrm>
          <a:prstGeom prst="rect">
            <a:avLst/>
          </a:prstGeom>
          <a:noFill/>
        </p:spPr>
      </p:pic>
      <p:pic>
        <p:nvPicPr>
          <p:cNvPr id="21508" name="Picture 4" descr="C:\Users\user\Desktop\1693038912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240360" cy="2430270"/>
          </a:xfrm>
          <a:prstGeom prst="rect">
            <a:avLst/>
          </a:prstGeom>
          <a:noFill/>
        </p:spPr>
      </p:pic>
      <p:pic>
        <p:nvPicPr>
          <p:cNvPr id="21509" name="Picture 5" descr="C:\Users\user\Desktop\1693037455908.jpg"/>
          <p:cNvPicPr>
            <a:picLocks noChangeAspect="1" noChangeArrowheads="1"/>
          </p:cNvPicPr>
          <p:nvPr/>
        </p:nvPicPr>
        <p:blipFill>
          <a:blip r:embed="rId5" cstate="print"/>
          <a:srcRect t="21774"/>
          <a:stretch>
            <a:fillRect/>
          </a:stretch>
        </p:blipFill>
        <p:spPr bwMode="auto">
          <a:xfrm>
            <a:off x="6835798" y="188640"/>
            <a:ext cx="2174716" cy="3024336"/>
          </a:xfrm>
          <a:prstGeom prst="rect">
            <a:avLst/>
          </a:prstGeom>
          <a:noFill/>
        </p:spPr>
      </p:pic>
      <p:pic>
        <p:nvPicPr>
          <p:cNvPr id="21510" name="Picture 6" descr="C:\Users\user\Desktop\1692982392120.jpg"/>
          <p:cNvPicPr>
            <a:picLocks noChangeAspect="1" noChangeArrowheads="1"/>
          </p:cNvPicPr>
          <p:nvPr/>
        </p:nvPicPr>
        <p:blipFill>
          <a:blip r:embed="rId6" cstate="print"/>
          <a:srcRect t="20090" b="24664"/>
          <a:stretch>
            <a:fillRect/>
          </a:stretch>
        </p:blipFill>
        <p:spPr bwMode="auto">
          <a:xfrm>
            <a:off x="4067945" y="188640"/>
            <a:ext cx="2448272" cy="30057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67945" y="321297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Сортивно-розважальна</a:t>
            </a:r>
            <a:r>
              <a:rPr lang="uk-UA" dirty="0" smtClean="0"/>
              <a:t> година </a:t>
            </a:r>
            <a:r>
              <a:rPr lang="uk-UA" dirty="0" err="1" smtClean="0"/>
              <a:t>“Наша</a:t>
            </a:r>
            <a:r>
              <a:rPr lang="uk-UA" dirty="0" smtClean="0"/>
              <a:t> </a:t>
            </a:r>
            <a:r>
              <a:rPr lang="uk-UA" dirty="0" err="1" smtClean="0"/>
              <a:t>воля—наша</a:t>
            </a:r>
            <a:r>
              <a:rPr lang="uk-UA" dirty="0" smtClean="0"/>
              <a:t> </a:t>
            </a:r>
            <a:r>
              <a:rPr lang="uk-UA" dirty="0" err="1" smtClean="0"/>
              <a:t>доля”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996952"/>
            <a:ext cx="28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dirty="0" smtClean="0">
                <a:ea typeface="Calibri" pitchFamily="34" charset="0"/>
                <a:cs typeface="Times New Roman" pitchFamily="18" charset="0"/>
              </a:rPr>
              <a:t>Тематичне свято: “ Ми діти твої Україно! “</a:t>
            </a: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860033" y="5877272"/>
            <a:ext cx="331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dk1"/>
                </a:solidFill>
              </a:rPr>
              <a:t>Розваги</a:t>
            </a:r>
            <a:r>
              <a:rPr lang="ru-RU" dirty="0" smtClean="0">
                <a:solidFill>
                  <a:schemeClr val="dk1"/>
                </a:solidFill>
              </a:rPr>
              <a:t> «Казка нам </a:t>
            </a:r>
            <a:r>
              <a:rPr lang="ru-RU" dirty="0" err="1" smtClean="0">
                <a:solidFill>
                  <a:schemeClr val="dk1"/>
                </a:solidFill>
              </a:rPr>
              <a:t>допомагає</a:t>
            </a:r>
            <a:r>
              <a:rPr lang="ru-RU" dirty="0" smtClean="0">
                <a:solidFill>
                  <a:schemeClr val="dk1"/>
                </a:solidFill>
              </a:rPr>
              <a:t>, веселить та </a:t>
            </a:r>
            <a:r>
              <a:rPr lang="ru-RU" dirty="0" err="1" smtClean="0">
                <a:solidFill>
                  <a:schemeClr val="dk1"/>
                </a:solidFill>
              </a:rPr>
              <a:t>розвиває</a:t>
            </a:r>
            <a:r>
              <a:rPr lang="ru-RU" dirty="0" smtClean="0">
                <a:solidFill>
                  <a:schemeClr val="dk1"/>
                </a:solidFill>
              </a:rPr>
              <a:t>»</a:t>
            </a:r>
            <a:endParaRPr lang="ru-RU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692696"/>
            <a:ext cx="5041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4. Навчально-матеріальна база</a:t>
            </a:r>
            <a:endParaRPr lang="ru-RU" sz="32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2530" name="Picture 2" descr="C:\Users\user\Desktop\1692980874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860496" cy="3824192"/>
          </a:xfrm>
          <a:prstGeom prst="rect">
            <a:avLst/>
          </a:prstGeom>
          <a:noFill/>
        </p:spPr>
      </p:pic>
      <p:pic>
        <p:nvPicPr>
          <p:cNvPr id="21506" name="Picture 2" descr="C:\Users\user\Desktop\1693472997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70421" cy="3194275"/>
          </a:xfrm>
          <a:prstGeom prst="rect">
            <a:avLst/>
          </a:prstGeom>
          <a:noFill/>
        </p:spPr>
      </p:pic>
      <p:pic>
        <p:nvPicPr>
          <p:cNvPr id="21507" name="Picture 3" descr="C:\Users\user\Desktop\1693472895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531762"/>
            <a:ext cx="3081770" cy="4120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010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20688"/>
            <a:ext cx="3934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Monotype Corsiva" pitchFamily="66" charset="0"/>
              </a:rPr>
              <a:t>5.Взаємодія з батьками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Владимир\Desktop\IMG_20220322_1128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600400" cy="3960440"/>
          </a:xfrm>
          <a:prstGeom prst="rect">
            <a:avLst/>
          </a:prstGeom>
          <a:noFill/>
        </p:spPr>
      </p:pic>
      <p:pic>
        <p:nvPicPr>
          <p:cNvPr id="3074" name="Picture 2" descr="C:\Users\user\Pictures\Scan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2880320" cy="4070780"/>
          </a:xfrm>
          <a:prstGeom prst="rect">
            <a:avLst/>
          </a:prstGeom>
          <a:noFill/>
        </p:spPr>
      </p:pic>
      <p:pic>
        <p:nvPicPr>
          <p:cNvPr id="3075" name="Picture 3" descr="C:\Users\user\Pictures\Scan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92896"/>
            <a:ext cx="2917329" cy="4123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21025_133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736304" cy="4155130"/>
          </a:xfrm>
          <a:prstGeom prst="rect">
            <a:avLst/>
          </a:prstGeom>
          <a:noFill/>
        </p:spPr>
      </p:pic>
      <p:pic>
        <p:nvPicPr>
          <p:cNvPr id="1027" name="Picture 3" descr="C:\Users\user\Desktop\IMG_20221025_133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10527"/>
            <a:ext cx="2859894" cy="4247473"/>
          </a:xfrm>
          <a:prstGeom prst="rect">
            <a:avLst/>
          </a:prstGeom>
          <a:noFill/>
        </p:spPr>
      </p:pic>
      <p:pic>
        <p:nvPicPr>
          <p:cNvPr id="1028" name="Picture 4" descr="C:\Users\user\Desktop\IMG_20221025_133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8640"/>
            <a:ext cx="3096344" cy="4452427"/>
          </a:xfrm>
          <a:prstGeom prst="rect">
            <a:avLst/>
          </a:prstGeom>
          <a:noFill/>
        </p:spPr>
      </p:pic>
      <p:pic>
        <p:nvPicPr>
          <p:cNvPr id="1029" name="Picture 5" descr="C:\Users\user\Desktop\IMG_20221025_133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547436"/>
            <a:ext cx="2747594" cy="4310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3" y="47667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70C0"/>
                </a:solidFill>
                <a:latin typeface="Monotype Corsiva" pitchFamily="66" charset="0"/>
              </a:rPr>
              <a:t>6.Громадська діяльність педагога: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Була у складі робочої групи ВСЗЯО напрямок </a:t>
            </a:r>
            <a:r>
              <a:rPr lang="uk-UA" dirty="0" err="1" smtClean="0"/>
              <a:t>“Управлінські</a:t>
            </a:r>
            <a:r>
              <a:rPr lang="uk-UA" dirty="0" smtClean="0"/>
              <a:t> процеси закладу дошкільної </a:t>
            </a:r>
            <a:r>
              <a:rPr lang="uk-UA" dirty="0" err="1" smtClean="0"/>
              <a:t>освіти”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Створення </a:t>
            </a:r>
            <a:r>
              <a:rPr lang="uk-UA" dirty="0" err="1" smtClean="0"/>
              <a:t>мультимедіа</a:t>
            </a:r>
            <a:r>
              <a:rPr lang="uk-UA" dirty="0" smtClean="0"/>
              <a:t> роликів з використанням комп’ютерної графіки освітньої діяльності дітей середнього,старшого дошкільного віку в умовах воєнного стану.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054" y="332656"/>
            <a:ext cx="448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Monotype Corsiva" pitchFamily="66" charset="0"/>
              </a:rPr>
              <a:t>Додатки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3"/>
            <a:ext cx="87129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Особистий</a:t>
            </a:r>
            <a:r>
              <a:rPr lang="ru-RU" dirty="0" smtClean="0"/>
              <a:t> </a:t>
            </a:r>
            <a:r>
              <a:rPr lang="ru-RU" dirty="0" err="1" smtClean="0"/>
              <a:t>блог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vseosvita.ua/user/id1475029</a:t>
            </a:r>
            <a:endParaRPr lang="uk-UA" dirty="0" smtClean="0"/>
          </a:p>
          <a:p>
            <a:endParaRPr lang="uk-UA" dirty="0" smtClean="0"/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траєкторія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vseosvita.ua/blogs/indyvidualna-traiektoriia-profesiinoho-rozvytku-94846.html</a:t>
            </a:r>
            <a:endParaRPr lang="uk-UA" dirty="0" smtClean="0"/>
          </a:p>
          <a:p>
            <a:endParaRPr lang="uk-UA" dirty="0" smtClean="0"/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В І Т  за 2023-2024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 діяльності  педагогічного працівника за професійним стандартом «Вихователь закладу дошкільної освіти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vseosvita.ua/blogs/z-v-i-t-za-2023-2024-nr-profesiinoi-diialnosti-pedahohichnoho-pratsivnyka-za-profesiinym-standartom-vykhovatel-zakladu-doshkilnoi-osvity-103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476672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solidFill>
                  <a:srgbClr val="0070C0"/>
                </a:solidFill>
                <a:latin typeface="Monotype Corsiva" pitchFamily="66" charset="0"/>
              </a:rPr>
              <a:t>1.Візитівка педагога</a:t>
            </a:r>
          </a:p>
          <a:p>
            <a:pPr algn="ctr"/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677038"/>
            <a:ext cx="590465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Освіта: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вища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2006 рік – Глухівський державний педагогічний університет за спеціальністю «Дошкільне виховання, практична психологія»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Педагогічний стаж: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років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Педагогічний стаж роботи у ДНЗ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№26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2 роки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Кваліфікаційна категорія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</a:t>
            </a: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пеціаліст 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категорії»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2489784"/>
            <a:ext cx="8496944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Відомості про атестацію:                                                                                                                                                                                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26.03.2010р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встановлено кваліфікаційну  категорію «спеціаліст другої категорії»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Питання, над яким працювала: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«Розвиток образотворчих здібностей дітей засобами українського фольклору»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26.03.2015р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встановлено кваліфікаційну  категорію «спеціаліст першої категорії»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Питання, над яким працювала: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«Використання дидактичного матеріалу для розвитку логіко-математичних здібностей дітей дошкільного віку» </a:t>
            </a:r>
            <a:r>
              <a:rPr kumimoji="0" lang="uk-UA" sz="11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endParaRPr kumimoji="0" lang="uk-UA" sz="11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26.03.2022р.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-підтверджено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кваліфікаційну  категорію «спеціаліст першої категорії»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</a:pPr>
            <a:r>
              <a:rPr lang="uk-UA" sz="16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 над яким працювала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 Формуємо основи сучасного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педагорічного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спілкування з дошкільниками засобами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конструювання”</a:t>
            </a: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287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287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user\Desktop\Scan_0002.jpg"/>
          <p:cNvPicPr>
            <a:picLocks noChangeAspect="1" noChangeArrowheads="1"/>
          </p:cNvPicPr>
          <p:nvPr/>
        </p:nvPicPr>
        <p:blipFill>
          <a:blip r:embed="rId2" cstate="print"/>
          <a:srcRect t="6736" r="23841" b="3003"/>
          <a:stretch>
            <a:fillRect/>
          </a:stretch>
        </p:blipFill>
        <p:spPr bwMode="auto">
          <a:xfrm>
            <a:off x="6372200" y="332656"/>
            <a:ext cx="230425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48680"/>
            <a:ext cx="4070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Monotype Corsiva" pitchFamily="66" charset="0"/>
              </a:rPr>
              <a:t>Підвищення кваліфікацій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484785"/>
            <a:ext cx="76328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Курси підвищення кваліфікації: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Чернігівському обласному інституті післядипломної освіти педагогічних кадрів з 02 квітня по 21 квітня 2012 року. Свідоцтво № 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Тема творчої роботи: «Розвиток образотворчих здібностей дітей засобами українського фольклору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При Чернігівському обласному інституті післядипломної освіти педагогічних кадрів з 10 травня по 13 грудня 2017 року. Свідоцтво 25 ПК 0213922/004638-17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Тема творчої роботи: «Використання дидактичного матеріалу для розвитку логіко-математичних здібностей дітей дошкільного віку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При Чернігівському обласному інституті післядипломної освіти педагогічних кадрів з 19 квітня по 07 травня 2021 року. Свідоцтво №25ПК0213922/003006-21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Тема творчої роботи: «Формуємо основи сучасного педагогічного спілкування з дошкільниками, засобами конструювання»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an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180780" cy="2952328"/>
          </a:xfrm>
          <a:prstGeom prst="rect">
            <a:avLst/>
          </a:prstGeom>
          <a:noFill/>
        </p:spPr>
      </p:pic>
      <p:pic>
        <p:nvPicPr>
          <p:cNvPr id="2051" name="Picture 3" descr="C:\Users\user\Desktop\Scan_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04665"/>
            <a:ext cx="4392488" cy="2952328"/>
          </a:xfrm>
          <a:prstGeom prst="rect">
            <a:avLst/>
          </a:prstGeom>
          <a:noFill/>
        </p:spPr>
      </p:pic>
      <p:pic>
        <p:nvPicPr>
          <p:cNvPr id="1026" name="Picture 2" descr="C:\Users\user\Desktop\Scan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01008"/>
            <a:ext cx="4464496" cy="3152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96843"/>
          <a:ext cx="8712966" cy="5966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440160"/>
                <a:gridCol w="1512168"/>
                <a:gridCol w="1656184"/>
                <a:gridCol w="1224136"/>
                <a:gridCol w="1152128"/>
                <a:gridCol w="1008110"/>
              </a:tblGrid>
              <a:tr h="927901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з/п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документа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Номер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документа,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видачі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 курсів або додаткової  освіти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Кількість годин навчання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Місце навчання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9697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ЄДРПОУ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41526967, 25жовтня 2022р.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Організація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майстер-класу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дітей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використанням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арттерапії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пінотерапія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400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години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“Всеосвіта”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817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ЄДРПОУ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41526967, 25жовтня 2022р.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Онлайн-заняття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дітей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дошкільного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віку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воєнний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час»</a:t>
                      </a:r>
                      <a:endParaRPr kumimoji="0" lang="ru-RU" sz="1400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години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“Всеосвіта”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0094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 листопада 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Цифрограм</a:t>
                      </a: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2.0(</a:t>
                      </a:r>
                      <a:r>
                        <a:rPr lang="uk-UA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тестування)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платформа Дія.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Цифрова освіта.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Високий рівень С2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9697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ЄДРПОУ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41526967, 25жовтня 2022р.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Формування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цінностей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дітей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дошкільного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віку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ігрової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активності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свіжому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повітрі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400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години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“Всеосвіта”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987896"/>
              </p:ext>
            </p:extLst>
          </p:nvPr>
        </p:nvGraphicFramePr>
        <p:xfrm>
          <a:off x="395536" y="260649"/>
          <a:ext cx="8496944" cy="5839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368152"/>
                <a:gridCol w="1080120"/>
                <a:gridCol w="1856254"/>
                <a:gridCol w="952058"/>
                <a:gridCol w="1512168"/>
                <a:gridCol w="1224136"/>
              </a:tblGrid>
              <a:tr h="1008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з/п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документа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Номер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документа,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видачі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 курсів або додаткової  освіти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Кількість годин навчання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Місце навчання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Примітка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січня 2023р.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«Перша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домедична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допомога в умовах війни»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годин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Платформа онлайн-курсів</a:t>
                      </a:r>
                    </a:p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Prometheus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лютого</a:t>
                      </a:r>
                    </a:p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2023р.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«Дивись під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ноги!Дивись,куди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ідеш!»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Освітня онлайн-платформа «Зрозуміло!»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лютого 2023р.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«Освіта для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всіх:різноманітність,інклюзія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фізичний розвиток»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годин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Платформа онлайн-курсів</a:t>
                      </a:r>
                    </a:p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Prometheus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375"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7листопада</a:t>
                      </a:r>
                    </a:p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Методина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скарбника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вихователя:Практика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ігротерапії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роботі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дітьми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дошкільного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віку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години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“Всеосвіта”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454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№ WU001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0648"/>
            <a:ext cx="2527596" cy="3576517"/>
          </a:xfrm>
          <a:prstGeom prst="rect">
            <a:avLst/>
          </a:prstGeom>
          <a:noFill/>
        </p:spPr>
      </p:pic>
      <p:pic>
        <p:nvPicPr>
          <p:cNvPr id="3075" name="Picture 3" descr="C:\Users\user\Downloads\№ IK171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2520280" cy="3566712"/>
          </a:xfrm>
          <a:prstGeom prst="rect">
            <a:avLst/>
          </a:prstGeom>
          <a:noFill/>
        </p:spPr>
      </p:pic>
      <p:pic>
        <p:nvPicPr>
          <p:cNvPr id="3076" name="Picture 4" descr="C:\Users\user\Downloads\№ CF59705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60648"/>
            <a:ext cx="2442321" cy="3456384"/>
          </a:xfrm>
          <a:prstGeom prst="rect">
            <a:avLst/>
          </a:prstGeom>
          <a:noFill/>
        </p:spPr>
      </p:pic>
      <p:pic>
        <p:nvPicPr>
          <p:cNvPr id="5" name="Рисунок 4" descr="C:\Users\Владимир\Downloads\Свідоцтво проекту vseosvita.ua №ZM1861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356992"/>
            <a:ext cx="21602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868144" y="3212976"/>
          <a:ext cx="2442421" cy="3456384"/>
        </p:xfrm>
        <a:graphic>
          <a:graphicData uri="http://schemas.openxmlformats.org/presentationml/2006/ole">
            <p:oleObj spid="_x0000_s2055" name="PDF" r:id="rId7" imgW="0" imgH="0" progId="FoxitReader.Document">
              <p:embed/>
            </p:oleObj>
          </a:graphicData>
        </a:graphic>
      </p:graphicFrame>
      <p:pic>
        <p:nvPicPr>
          <p:cNvPr id="2051" name="Picture 3" descr="C:\Users\user\Downloads\Свідоцтво проекту vseosvita.ua №LF9790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429000"/>
            <a:ext cx="2317441" cy="3279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48680"/>
            <a:ext cx="4418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70C0"/>
                </a:solidFill>
                <a:latin typeface="Monotype Corsiva" pitchFamily="66" charset="0"/>
              </a:rPr>
              <a:t>Перелік нагород і заохочень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196752"/>
            <a:ext cx="77768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2015р.  Подяка міського голови Прилуцької міської ради за плідну педагогічну діяльність, досягнуті успіхи у справі навчання та виховання підростаючого покоління та з нагоди: «Дня працівників освіти».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2016р.  Грамота управління освіти Прилуцької міської ради за сумлінну працю та з нагоди Всеукраїнського дня довкілля.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4" name="Рисунок 3" descr="C:\Users\Владимир\Documents\Scan_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40968"/>
            <a:ext cx="26642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ладимир\Documents\Scan_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8960"/>
            <a:ext cx="26642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(наказ МОН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12.01.2021 № 33)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https://mon.gov.ua/storage/app/media/rizne/2021/12.01/Pro_novu_redaktsiyu%20Bazovoho%20komponenta%20doshkilnoyi%20osvity.pdf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оновленого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Базового компонента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(лист МОН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16.03.2021 № 1/9-148)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https://mon.gov.ua/ua/npa/shodo-metodichnih-rekomendacij-do-onovlenogo-bazovogo-komponenta-doshkilnoyi-osviti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(лист МОН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07.07.2021 № 1/9-344)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https://mon.gov.ua/ua/npa/planuvannya-roboti-zakladu-doshkilnoyi-osviti-na-rik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затвердження Методичних рекомендацій щодо створення, змісту та завантаження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е-портфоліо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наказ МОН від 30.05.2019 № 755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Положення про сертифікацію педагогічних працівників, затверджене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Постановою КМУ від 29.12.2018 №1190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6266" y="548680"/>
            <a:ext cx="4177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70C0"/>
                </a:solidFill>
                <a:latin typeface="Monotype Corsiva" pitchFamily="66" charset="0"/>
              </a:rPr>
              <a:t>2.Нормативні документи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744</TotalTime>
  <Words>750</Words>
  <Application>Microsoft Office PowerPoint</Application>
  <PresentationFormat>Экран (4:3)</PresentationFormat>
  <Paragraphs>169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PDF</vt:lpstr>
      <vt:lpstr>Моє життєве кредо: «Всі перемоги починаються з перемоги над собою».  Моє педагогічне кредо:              «Усе моральне виховання дітей зводиться до хорошого прикладу. Живіть добре або хоч намагайтеся жити добре і Ви мірою Вашого успіху в житті добре виховаєте дітей»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3.Методична служба Участь у роботі методичної служби дошкільного навчального закладу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77</cp:revision>
  <dcterms:created xsi:type="dcterms:W3CDTF">2022-10-22T18:52:01Z</dcterms:created>
  <dcterms:modified xsi:type="dcterms:W3CDTF">2024-05-27T16:10:23Z</dcterms:modified>
</cp:coreProperties>
</file>