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roxima Nova"/>
      <p:regular r:id="rId20"/>
      <p:bold r:id="rId21"/>
      <p:italic r:id="rId22"/>
      <p:boldItalic r:id="rId23"/>
    </p:embeddedFont>
    <p:embeddedFont>
      <p:font typeface="Roboto"/>
      <p:regular r:id="rId24"/>
      <p:bold r:id="rId25"/>
      <p:italic r:id="rId26"/>
      <p:boldItalic r:id="rId27"/>
    </p:embeddedFont>
    <p:embeddedFont>
      <p:font typeface="Alfa Slab On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22" Type="http://schemas.openxmlformats.org/officeDocument/2006/relationships/font" Target="fonts/ProximaNova-italic.fntdata"/><Relationship Id="rId21" Type="http://schemas.openxmlformats.org/officeDocument/2006/relationships/font" Target="fonts/ProximaNova-bold.fntdata"/><Relationship Id="rId24" Type="http://schemas.openxmlformats.org/officeDocument/2006/relationships/font" Target="fonts/Roboto-regular.fntdata"/><Relationship Id="rId23"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AlfaSlabOne-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df87ab02d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df87ab02d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df87ab02d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df87ab02d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df87ab02d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df87ab02d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df87ab02d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df87ab02d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df87ab02d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df87ab02d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df346d77e0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df346d77e0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df346d77e0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df346d77e0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df87ab02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df87ab02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df87ab02d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df87ab02d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df87ab02dc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df87ab02d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df87ab02d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df87ab02d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df87ab02d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df87ab02d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df87ab02d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df87ab02d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uk"/>
              <a:t>Урок 17</a:t>
            </a:r>
            <a:endParaRPr/>
          </a:p>
        </p:txBody>
      </p:sp>
      <p:sp>
        <p:nvSpPr>
          <p:cNvPr id="57" name="Google Shape;57;p13"/>
          <p:cNvSpPr txBox="1"/>
          <p:nvPr>
            <p:ph idx="1" type="subTitle"/>
          </p:nvPr>
        </p:nvSpPr>
        <p:spPr>
          <a:xfrm>
            <a:off x="311700" y="2953025"/>
            <a:ext cx="8520600" cy="1427700"/>
          </a:xfrm>
          <a:prstGeom prst="rect">
            <a:avLst/>
          </a:prstGeom>
        </p:spPr>
        <p:txBody>
          <a:bodyPr anchorCtr="0" anchor="t" bIns="91425" lIns="91425" spcFirstLastPara="1" rIns="91425" wrap="square" tIns="91425">
            <a:noAutofit/>
          </a:bodyPr>
          <a:lstStyle/>
          <a:p>
            <a:pPr indent="0" lvl="0" marL="0" rtl="0" algn="ctr">
              <a:lnSpc>
                <a:spcPct val="90000"/>
              </a:lnSpc>
              <a:spcBef>
                <a:spcPts val="2400"/>
              </a:spcBef>
              <a:spcAft>
                <a:spcPts val="0"/>
              </a:spcAft>
              <a:buSzPts val="275"/>
              <a:buNone/>
            </a:pPr>
            <a:r>
              <a:rPr b="1" lang="uk" sz="1675">
                <a:solidFill>
                  <a:srgbClr val="292B2C"/>
                </a:solidFill>
                <a:highlight>
                  <a:srgbClr val="FFFFFF"/>
                </a:highlight>
                <a:latin typeface="Arial"/>
                <a:ea typeface="Arial"/>
                <a:cs typeface="Arial"/>
                <a:sym typeface="Arial"/>
              </a:rPr>
              <a:t>§ 29. Підприємливість. Створення цінності для інших осіб. Можливості та ідеї, ресурси, діяльність</a:t>
            </a:r>
            <a:endParaRPr b="1" sz="1675">
              <a:solidFill>
                <a:srgbClr val="292B2C"/>
              </a:solidFill>
              <a:highlight>
                <a:srgbClr val="FFFFFF"/>
              </a:highlight>
              <a:latin typeface="Arial"/>
              <a:ea typeface="Arial"/>
              <a:cs typeface="Arial"/>
              <a:sym typeface="Arial"/>
            </a:endParaRPr>
          </a:p>
          <a:p>
            <a:pPr indent="0" lvl="0" marL="0" rtl="0" algn="ctr">
              <a:lnSpc>
                <a:spcPct val="90000"/>
              </a:lnSpc>
              <a:spcBef>
                <a:spcPts val="2400"/>
              </a:spcBef>
              <a:spcAft>
                <a:spcPts val="0"/>
              </a:spcAft>
              <a:buSzPts val="275"/>
              <a:buNone/>
            </a:pPr>
            <a:r>
              <a:rPr b="1" lang="uk" sz="1675">
                <a:solidFill>
                  <a:srgbClr val="292B2C"/>
                </a:solidFill>
                <a:highlight>
                  <a:srgbClr val="FFFFFF"/>
                </a:highlight>
                <a:latin typeface="Arial"/>
                <a:ea typeface="Arial"/>
                <a:cs typeface="Arial"/>
                <a:sym typeface="Arial"/>
              </a:rPr>
              <a:t>§ 30. Фінансова грамотність: потреби й можливості, доходи й витрати, бюджет</a:t>
            </a:r>
            <a:endParaRPr b="1" sz="1675">
              <a:solidFill>
                <a:srgbClr val="292B2C"/>
              </a:solidFill>
              <a:highlight>
                <a:srgbClr val="FFFFFF"/>
              </a:highlight>
              <a:latin typeface="Arial"/>
              <a:ea typeface="Arial"/>
              <a:cs typeface="Arial"/>
              <a:sym typeface="Arial"/>
            </a:endParaRPr>
          </a:p>
          <a:p>
            <a:pPr indent="0" lvl="0" marL="0" rtl="0" algn="ctr">
              <a:lnSpc>
                <a:spcPct val="80000"/>
              </a:lnSpc>
              <a:spcBef>
                <a:spcPts val="600"/>
              </a:spcBef>
              <a:spcAft>
                <a:spcPts val="0"/>
              </a:spcAft>
              <a:buSzPts val="275"/>
              <a:buNone/>
            </a:pPr>
            <a:r>
              <a:t/>
            </a:r>
            <a:endParaRPr sz="1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Прибутки</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sz="1350">
                <a:solidFill>
                  <a:srgbClr val="292B2C"/>
                </a:solidFill>
                <a:highlight>
                  <a:srgbClr val="FFFFFF"/>
                </a:highlight>
                <a:latin typeface="Roboto"/>
                <a:ea typeface="Roboto"/>
                <a:cs typeface="Roboto"/>
                <a:sym typeface="Roboto"/>
              </a:rPr>
              <a:t>У людини мають бути можливості для задоволення всіх потреб. Такі можливості дають гроші чи матеріальні цінності, які є прибутками. Звідки ж у людини з’являються прибутки? Джерела прибутків можуть бути різними, одне з них — це заробітна плата. Розмір заробітної плати залежить від освіти працівника, його досвіду, складності роботи, яку він виконує, і робочого часу.</a:t>
            </a:r>
            <a:endParaRPr sz="2000"/>
          </a:p>
        </p:txBody>
      </p:sp>
      <p:pic>
        <p:nvPicPr>
          <p:cNvPr id="119" name="Google Shape;119;p22"/>
          <p:cNvPicPr preferRelativeResize="0"/>
          <p:nvPr/>
        </p:nvPicPr>
        <p:blipFill>
          <a:blip r:embed="rId3">
            <a:alphaModFix/>
          </a:blip>
          <a:stretch>
            <a:fillRect/>
          </a:stretch>
        </p:blipFill>
        <p:spPr>
          <a:xfrm>
            <a:off x="2031775" y="2367175"/>
            <a:ext cx="4704526" cy="2644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23"/>
          <p:cNvPicPr preferRelativeResize="0"/>
          <p:nvPr/>
        </p:nvPicPr>
        <p:blipFill>
          <a:blip r:embed="rId3">
            <a:alphaModFix/>
          </a:blip>
          <a:stretch>
            <a:fillRect/>
          </a:stretch>
        </p:blipFill>
        <p:spPr>
          <a:xfrm>
            <a:off x="311700" y="876174"/>
            <a:ext cx="8520600" cy="32113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uk" sz="1150">
                <a:solidFill>
                  <a:srgbClr val="292B2C"/>
                </a:solidFill>
                <a:highlight>
                  <a:srgbClr val="FFFFFF"/>
                </a:highlight>
                <a:latin typeface="Roboto"/>
                <a:ea typeface="Roboto"/>
                <a:cs typeface="Roboto"/>
                <a:sym typeface="Roboto"/>
              </a:rPr>
              <a:t>На малюнку у вигляді піраміди </a:t>
            </a:r>
            <a:endParaRPr i="1"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i="1" lang="uk" sz="1150">
                <a:solidFill>
                  <a:srgbClr val="292B2C"/>
                </a:solidFill>
                <a:highlight>
                  <a:srgbClr val="FFFFFF"/>
                </a:highlight>
                <a:latin typeface="Roboto"/>
                <a:ea typeface="Roboto"/>
                <a:cs typeface="Roboto"/>
                <a:sym typeface="Roboto"/>
              </a:rPr>
              <a:t>показані потреби людей: спочатку</a:t>
            </a:r>
            <a:endParaRPr i="1"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i="1" lang="uk" sz="1150">
                <a:solidFill>
                  <a:srgbClr val="292B2C"/>
                </a:solidFill>
                <a:highlight>
                  <a:srgbClr val="FFFFFF"/>
                </a:highlight>
                <a:latin typeface="Roboto"/>
                <a:ea typeface="Roboto"/>
                <a:cs typeface="Roboto"/>
                <a:sym typeface="Roboto"/>
              </a:rPr>
              <a:t> фізіологічні, потім потреба в </a:t>
            </a:r>
            <a:endParaRPr i="1"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i="1" lang="uk" sz="1150">
                <a:solidFill>
                  <a:srgbClr val="292B2C"/>
                </a:solidFill>
                <a:highlight>
                  <a:srgbClr val="FFFFFF"/>
                </a:highlight>
                <a:latin typeface="Roboto"/>
                <a:ea typeface="Roboto"/>
                <a:cs typeface="Roboto"/>
                <a:sym typeface="Roboto"/>
              </a:rPr>
              <a:t>безпеці. Далі — потреби в дружбі, </a:t>
            </a:r>
            <a:endParaRPr i="1"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i="1" lang="uk" sz="1150">
                <a:solidFill>
                  <a:srgbClr val="292B2C"/>
                </a:solidFill>
                <a:highlight>
                  <a:srgbClr val="FFFFFF"/>
                </a:highlight>
                <a:latin typeface="Roboto"/>
                <a:ea typeface="Roboto"/>
                <a:cs typeface="Roboto"/>
                <a:sym typeface="Roboto"/>
              </a:rPr>
              <a:t>любові, взаєморозумінні, у </a:t>
            </a:r>
            <a:endParaRPr i="1"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i="1" lang="uk" sz="1150">
                <a:solidFill>
                  <a:srgbClr val="292B2C"/>
                </a:solidFill>
                <a:highlight>
                  <a:srgbClr val="FFFFFF"/>
                </a:highlight>
                <a:latin typeface="Roboto"/>
                <a:ea typeface="Roboto"/>
                <a:cs typeface="Roboto"/>
                <a:sym typeface="Roboto"/>
              </a:rPr>
              <a:t>визнанні й повазі та самореалізації</a:t>
            </a:r>
            <a:endParaRPr i="1" sz="11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i="1" sz="1150">
              <a:solidFill>
                <a:srgbClr val="292B2C"/>
              </a:solidFill>
              <a:highlight>
                <a:srgbClr val="FFFFFF"/>
              </a:highlight>
              <a:latin typeface="Roboto"/>
              <a:ea typeface="Roboto"/>
              <a:cs typeface="Roboto"/>
              <a:sym typeface="Roboto"/>
            </a:endParaRPr>
          </a:p>
        </p:txBody>
      </p:sp>
      <p:pic>
        <p:nvPicPr>
          <p:cNvPr id="133" name="Google Shape;133;p24"/>
          <p:cNvPicPr preferRelativeResize="0"/>
          <p:nvPr/>
        </p:nvPicPr>
        <p:blipFill>
          <a:blip r:embed="rId3">
            <a:alphaModFix/>
          </a:blip>
          <a:stretch>
            <a:fillRect/>
          </a:stretch>
        </p:blipFill>
        <p:spPr>
          <a:xfrm>
            <a:off x="2887788" y="908050"/>
            <a:ext cx="6010275" cy="3905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Доходи й витрати. Бюджет</a:t>
            </a:r>
            <a:endParaRPr/>
          </a:p>
        </p:txBody>
      </p:sp>
      <p:sp>
        <p:nvSpPr>
          <p:cNvPr id="139" name="Google Shape;13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450">
                <a:solidFill>
                  <a:srgbClr val="292B2C"/>
                </a:solidFill>
                <a:highlight>
                  <a:srgbClr val="FFFFFF"/>
                </a:highlight>
                <a:latin typeface="Roboto"/>
                <a:ea typeface="Roboto"/>
                <a:cs typeface="Roboto"/>
                <a:sym typeface="Roboto"/>
              </a:rPr>
              <a:t>Кожен/кожна з вас має родину і живе за рахунок доходів, які заробляють батьки чи інші рідні люди. Вони десь працюють і отримують заробітну плату. Заробітна плата може біти різною. Так, за складну професіональну працю платять більше. Мають значення також умови роботи, наприклад, її шкідливість для здоров’я. Прибуток у різних сімей теж буде різним. Він є сумою грошей, які заробили працюючі члени родини за певний проміжок часу. Саме ця сума покриває витрати на задоволення потреб усієї родини. Усі доходи й витрати сім’ї за певний час, наприклад, місяць чи рік, називають бюджетом сім’ї. Бюджет сім’ї показує співвідношення прибутків і витрат і характеризує рівень життя родини.</a:t>
            </a:r>
            <a:endParaRPr sz="14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rPr lang="uk" sz="1450">
                <a:solidFill>
                  <a:srgbClr val="292B2C"/>
                </a:solidFill>
                <a:highlight>
                  <a:srgbClr val="FFFFFF"/>
                </a:highlight>
                <a:latin typeface="Roboto"/>
                <a:ea typeface="Roboto"/>
                <a:cs typeface="Roboto"/>
                <a:sym typeface="Roboto"/>
              </a:rPr>
              <a:t>Зрозуміло, що витрати мають відповідати доходам. Якщо витрачати більше, ніж заробляти, то з’являється борг, який треба повертати. Тому краще цього не робити і планувати бюджет відповідно до доходів.</a:t>
            </a:r>
            <a:endParaRPr sz="1450">
              <a:solidFill>
                <a:srgbClr val="292B2C"/>
              </a:solidFill>
              <a:highlight>
                <a:srgbClr val="FFFFFF"/>
              </a:highligh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5" name="Google Shape;14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350">
                <a:solidFill>
                  <a:srgbClr val="292B2C"/>
                </a:solidFill>
                <a:highlight>
                  <a:srgbClr val="FFFFFF"/>
                </a:highlight>
                <a:latin typeface="Roboto"/>
                <a:ea typeface="Roboto"/>
                <a:cs typeface="Roboto"/>
                <a:sym typeface="Roboto"/>
              </a:rPr>
              <a:t>Ви, школярі та школярки, ще не працюєте, тому можете розпоряджатися тільки тими кишеньковими коштами, які вам дають батьки. Але ви маєте ними розпоряджатися правильно.</a:t>
            </a:r>
            <a:endParaRPr sz="1350">
              <a:solidFill>
                <a:srgbClr val="292B2C"/>
              </a:solidFill>
              <a:highlight>
                <a:srgbClr val="FFFFFF"/>
              </a:highlight>
              <a:latin typeface="Roboto"/>
              <a:ea typeface="Roboto"/>
              <a:cs typeface="Roboto"/>
              <a:sym typeface="Roboto"/>
            </a:endParaRPr>
          </a:p>
          <a:p>
            <a:pPr indent="0" lvl="0" marL="0" rtl="0" algn="l">
              <a:spcBef>
                <a:spcPts val="800"/>
              </a:spcBef>
              <a:spcAft>
                <a:spcPts val="0"/>
              </a:spcAft>
              <a:buNone/>
            </a:pPr>
            <a:r>
              <a:rPr lang="uk" sz="1350">
                <a:solidFill>
                  <a:srgbClr val="292B2C"/>
                </a:solidFill>
                <a:highlight>
                  <a:srgbClr val="FFFFFF"/>
                </a:highlight>
                <a:latin typeface="Roboto"/>
                <a:ea typeface="Roboto"/>
                <a:cs typeface="Roboto"/>
                <a:sym typeface="Roboto"/>
              </a:rPr>
              <a:t>Для цього ви можете:</a:t>
            </a:r>
            <a:endParaRPr sz="1350">
              <a:solidFill>
                <a:srgbClr val="292B2C"/>
              </a:solidFill>
              <a:highlight>
                <a:srgbClr val="FFFFFF"/>
              </a:highlight>
              <a:latin typeface="Roboto"/>
              <a:ea typeface="Roboto"/>
              <a:cs typeface="Roboto"/>
              <a:sym typeface="Roboto"/>
            </a:endParaRPr>
          </a:p>
          <a:p>
            <a:pPr indent="-314325" lvl="0" marL="457200" rtl="0" algn="l">
              <a:spcBef>
                <a:spcPts val="800"/>
              </a:spcBef>
              <a:spcAft>
                <a:spcPts val="0"/>
              </a:spcAft>
              <a:buClr>
                <a:srgbClr val="292B2C"/>
              </a:buClr>
              <a:buSzPts val="1350"/>
              <a:buFont typeface="Roboto"/>
              <a:buChar char="●"/>
            </a:pPr>
            <a:r>
              <a:rPr lang="uk" sz="1350">
                <a:solidFill>
                  <a:srgbClr val="292B2C"/>
                </a:solidFill>
                <a:highlight>
                  <a:srgbClr val="FFFFFF"/>
                </a:highlight>
                <a:latin typeface="Roboto"/>
                <a:ea typeface="Roboto"/>
                <a:cs typeface="Roboto"/>
                <a:sym typeface="Roboto"/>
              </a:rPr>
              <a:t>порахувати свої доходи та витрати за певний час;</a:t>
            </a:r>
            <a:endParaRPr sz="1350">
              <a:solidFill>
                <a:srgbClr val="292B2C"/>
              </a:solidFill>
              <a:highlight>
                <a:srgbClr val="FFFFFF"/>
              </a:highlight>
              <a:latin typeface="Roboto"/>
              <a:ea typeface="Roboto"/>
              <a:cs typeface="Roboto"/>
              <a:sym typeface="Roboto"/>
            </a:endParaRPr>
          </a:p>
          <a:p>
            <a:pPr indent="-314325" lvl="0" marL="457200" rtl="0" algn="l">
              <a:spcBef>
                <a:spcPts val="0"/>
              </a:spcBef>
              <a:spcAft>
                <a:spcPts val="0"/>
              </a:spcAft>
              <a:buClr>
                <a:srgbClr val="292B2C"/>
              </a:buClr>
              <a:buSzPts val="1350"/>
              <a:buFont typeface="Roboto"/>
              <a:buChar char="●"/>
            </a:pPr>
            <a:r>
              <a:rPr lang="uk" sz="1350">
                <a:solidFill>
                  <a:srgbClr val="292B2C"/>
                </a:solidFill>
                <a:highlight>
                  <a:srgbClr val="FFFFFF"/>
                </a:highlight>
                <a:latin typeface="Roboto"/>
                <a:ea typeface="Roboto"/>
                <a:cs typeface="Roboto"/>
                <a:sym typeface="Roboto"/>
              </a:rPr>
              <a:t>запланувати витрати й оцінити їх вартість;</a:t>
            </a:r>
            <a:endParaRPr sz="1350">
              <a:solidFill>
                <a:srgbClr val="292B2C"/>
              </a:solidFill>
              <a:highlight>
                <a:srgbClr val="FFFFFF"/>
              </a:highlight>
              <a:latin typeface="Roboto"/>
              <a:ea typeface="Roboto"/>
              <a:cs typeface="Roboto"/>
              <a:sym typeface="Roboto"/>
            </a:endParaRPr>
          </a:p>
          <a:p>
            <a:pPr indent="-314325" lvl="0" marL="457200" rtl="0" algn="l">
              <a:spcBef>
                <a:spcPts val="0"/>
              </a:spcBef>
              <a:spcAft>
                <a:spcPts val="0"/>
              </a:spcAft>
              <a:buClr>
                <a:srgbClr val="292B2C"/>
              </a:buClr>
              <a:buSzPts val="1350"/>
              <a:buFont typeface="Roboto"/>
              <a:buChar char="●"/>
            </a:pPr>
            <a:r>
              <a:rPr lang="uk" sz="1350">
                <a:solidFill>
                  <a:srgbClr val="292B2C"/>
                </a:solidFill>
                <a:highlight>
                  <a:srgbClr val="FFFFFF"/>
                </a:highlight>
                <a:latin typeface="Roboto"/>
                <a:ea typeface="Roboto"/>
                <a:cs typeface="Roboto"/>
                <a:sym typeface="Roboto"/>
              </a:rPr>
              <a:t>скласти свій бюджет відповідно до доходів;</a:t>
            </a:r>
            <a:endParaRPr sz="1350">
              <a:solidFill>
                <a:srgbClr val="292B2C"/>
              </a:solidFill>
              <a:highlight>
                <a:srgbClr val="FFFFFF"/>
              </a:highlight>
              <a:latin typeface="Roboto"/>
              <a:ea typeface="Roboto"/>
              <a:cs typeface="Roboto"/>
              <a:sym typeface="Roboto"/>
            </a:endParaRPr>
          </a:p>
          <a:p>
            <a:pPr indent="-314325" lvl="0" marL="457200" rtl="0" algn="l">
              <a:spcBef>
                <a:spcPts val="0"/>
              </a:spcBef>
              <a:spcAft>
                <a:spcPts val="0"/>
              </a:spcAft>
              <a:buClr>
                <a:srgbClr val="292B2C"/>
              </a:buClr>
              <a:buSzPts val="1350"/>
              <a:buFont typeface="Roboto"/>
              <a:buChar char="●"/>
            </a:pPr>
            <a:r>
              <a:rPr lang="uk" sz="1350">
                <a:solidFill>
                  <a:srgbClr val="292B2C"/>
                </a:solidFill>
                <a:highlight>
                  <a:srgbClr val="FFFFFF"/>
                </a:highlight>
                <a:latin typeface="Roboto"/>
                <a:ea typeface="Roboto"/>
                <a:cs typeface="Roboto"/>
                <a:sym typeface="Roboto"/>
              </a:rPr>
              <a:t>намагатися відкладати гроші на щось цінне.</a:t>
            </a:r>
            <a:endParaRPr sz="13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rPr lang="uk" sz="1350">
                <a:solidFill>
                  <a:srgbClr val="292B2C"/>
                </a:solidFill>
                <a:highlight>
                  <a:srgbClr val="FFFFFF"/>
                </a:highlight>
                <a:latin typeface="Roboto"/>
                <a:ea typeface="Roboto"/>
                <a:cs typeface="Roboto"/>
                <a:sym typeface="Roboto"/>
              </a:rPr>
              <a:t>Бюджет складається з двох частин: прибуткової і витратної. У прибуткову частину записують усі доходи, які планується одержати за певний час, у витратну частину — передбачувані витрати. Треба ретельно стежити, щоб витратна частина бюджету не перевищувала його прибутків. Якщо ж витрати більші, ніж доходи, то треба скорочувати витрати.</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Підприємливість. Створення цінності для інших осіб.</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150">
                <a:solidFill>
                  <a:srgbClr val="292B2C"/>
                </a:solidFill>
                <a:highlight>
                  <a:srgbClr val="FFFFFF"/>
                </a:highlight>
                <a:latin typeface="Roboto"/>
                <a:ea typeface="Roboto"/>
                <a:cs typeface="Roboto"/>
                <a:sym typeface="Roboto"/>
              </a:rPr>
              <a:t>Підприємництво — це перетворення можливостей та ідей у цінності для інших. Зазвичай кажуть, що підприємливість забезпечує успіх людини в житті. </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Якою має бути підприємлива людина? Активною, творчою, такою, яка вміє створювати блага для людей і знаходити для цього необхідні ресурси</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Як підприємець створює цінності для інших осіб? </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rPr lang="uk" sz="1150">
                <a:solidFill>
                  <a:srgbClr val="292B2C"/>
                </a:solidFill>
                <a:highlight>
                  <a:srgbClr val="FFFFFF"/>
                </a:highlight>
                <a:latin typeface="Roboto"/>
                <a:ea typeface="Roboto"/>
                <a:cs typeface="Roboto"/>
                <a:sym typeface="Roboto"/>
              </a:rPr>
              <a:t>Цінність — це користь, яку покупець отримує від продукту або послуги. Тобто користь і є цінність. До речі, це не обов’язково те, що вкрай необхідне людині. Інколи це те, без чого можна й обійтися. Але для когось це все одно є цінністю.</a:t>
            </a:r>
            <a:endParaRPr sz="1150">
              <a:solidFill>
                <a:srgbClr val="292B2C"/>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Ланцюжок створення цінності</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150">
                <a:solidFill>
                  <a:srgbClr val="292B2C"/>
                </a:solidFill>
                <a:highlight>
                  <a:srgbClr val="FFFFFF"/>
                </a:highlight>
                <a:latin typeface="Roboto"/>
                <a:ea typeface="Roboto"/>
                <a:cs typeface="Roboto"/>
                <a:sym typeface="Roboto"/>
              </a:rPr>
              <a:t>Простежимо</a:t>
            </a:r>
            <a:r>
              <a:rPr lang="uk" sz="1150">
                <a:solidFill>
                  <a:srgbClr val="292B2C"/>
                </a:solidFill>
                <a:highlight>
                  <a:srgbClr val="FFFFFF"/>
                </a:highlight>
                <a:latin typeface="Roboto"/>
                <a:ea typeface="Roboto"/>
                <a:cs typeface="Roboto"/>
                <a:sym typeface="Roboto"/>
              </a:rPr>
              <a:t> один із ланцюжків створення цінності. </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rPr lang="uk" sz="1150">
                <a:solidFill>
                  <a:srgbClr val="292B2C"/>
                </a:solidFill>
                <a:highlight>
                  <a:srgbClr val="FFFFFF"/>
                </a:highlight>
                <a:latin typeface="Roboto"/>
                <a:ea typeface="Roboto"/>
                <a:cs typeface="Roboto"/>
                <a:sym typeface="Roboto"/>
              </a:rPr>
              <a:t>Наприклад, у вас є улюблена книжка. Її цінність складалася таким чином. Спочатку письменник як творча особистість пише текст книги. Потім видавці, редактори, коректори, дизайнери, художники роблять свою справу, перетворюючи текст на книгу. У друкарні її друкують. Далі продавці й продавчині закуповують у видавців книги, які продаються в книжкових магазинах. Читачі й читачки, тобто клієнтки й клієнти, отримують бажану книгу. Ланцюжок створення цінності завершився. Книга куплена. Підприємець надав замовнику обіцяну цінність.</a:t>
            </a:r>
            <a:endParaRPr/>
          </a:p>
        </p:txBody>
      </p:sp>
      <p:pic>
        <p:nvPicPr>
          <p:cNvPr id="70" name="Google Shape;70;p15"/>
          <p:cNvPicPr preferRelativeResize="0"/>
          <p:nvPr/>
        </p:nvPicPr>
        <p:blipFill>
          <a:blip r:embed="rId3">
            <a:alphaModFix/>
          </a:blip>
          <a:stretch>
            <a:fillRect/>
          </a:stretch>
        </p:blipFill>
        <p:spPr>
          <a:xfrm>
            <a:off x="1915700" y="2713975"/>
            <a:ext cx="5076849" cy="2311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Можливості та ідеї, ресурси, діяльність</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uk" sz="1550">
                <a:solidFill>
                  <a:srgbClr val="B45F06"/>
                </a:solidFill>
                <a:highlight>
                  <a:srgbClr val="FFFFFF"/>
                </a:highlight>
                <a:latin typeface="Roboto"/>
                <a:ea typeface="Roboto"/>
                <a:cs typeface="Roboto"/>
                <a:sym typeface="Roboto"/>
              </a:rPr>
              <a:t>Підприємець</a:t>
            </a:r>
            <a:r>
              <a:rPr lang="uk" sz="1550">
                <a:solidFill>
                  <a:srgbClr val="292B2C"/>
                </a:solidFill>
                <a:highlight>
                  <a:srgbClr val="FFFFFF"/>
                </a:highlight>
                <a:latin typeface="Roboto"/>
                <a:ea typeface="Roboto"/>
                <a:cs typeface="Roboto"/>
                <a:sym typeface="Roboto"/>
              </a:rPr>
              <a:t> є людиною, яка організовує власну справу, керує нею і бере на себе відповідальність за її успішність. Підприємливість складається з ідей, можливостей, ресурсів і активної діяльності</a:t>
            </a:r>
            <a:r>
              <a:rPr lang="uk" sz="1150">
                <a:solidFill>
                  <a:srgbClr val="292B2C"/>
                </a:solidFill>
                <a:highlight>
                  <a:srgbClr val="FFFFFF"/>
                </a:highlight>
                <a:latin typeface="Roboto"/>
                <a:ea typeface="Roboto"/>
                <a:cs typeface="Roboto"/>
                <a:sym typeface="Roboto"/>
              </a:rPr>
              <a:t>.</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sz="1150">
              <a:solidFill>
                <a:srgbClr val="292B2C"/>
              </a:solidFill>
              <a:highlight>
                <a:srgbClr val="FFFFFF"/>
              </a:highlight>
              <a:latin typeface="Roboto"/>
              <a:ea typeface="Roboto"/>
              <a:cs typeface="Roboto"/>
              <a:sym typeface="Roboto"/>
            </a:endParaRPr>
          </a:p>
        </p:txBody>
      </p:sp>
      <p:pic>
        <p:nvPicPr>
          <p:cNvPr id="77" name="Google Shape;77;p16"/>
          <p:cNvPicPr preferRelativeResize="0"/>
          <p:nvPr/>
        </p:nvPicPr>
        <p:blipFill>
          <a:blip r:embed="rId3">
            <a:alphaModFix/>
          </a:blip>
          <a:stretch>
            <a:fillRect/>
          </a:stretch>
        </p:blipFill>
        <p:spPr>
          <a:xfrm>
            <a:off x="2908825" y="2473375"/>
            <a:ext cx="2857500" cy="209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uk" sz="1350">
                <a:solidFill>
                  <a:srgbClr val="292B2C"/>
                </a:solidFill>
                <a:highlight>
                  <a:srgbClr val="FFFFFF"/>
                </a:highlight>
                <a:latin typeface="Roboto"/>
                <a:ea typeface="Roboto"/>
                <a:cs typeface="Roboto"/>
                <a:sym typeface="Roboto"/>
              </a:rPr>
              <a:t>Ресурсами називають усе, що можна використати для виробництва благ для задоволення потреб людини. Існують природні ресурси, засоби виробництва, трудові ресурси, тобто люди, які працюють. Здібності до підприємництва та економічна інформація теж ресурси.</a:t>
            </a:r>
            <a:endParaRPr sz="2000"/>
          </a:p>
        </p:txBody>
      </p:sp>
      <p:pic>
        <p:nvPicPr>
          <p:cNvPr id="84" name="Google Shape;84;p17"/>
          <p:cNvPicPr preferRelativeResize="0"/>
          <p:nvPr/>
        </p:nvPicPr>
        <p:blipFill>
          <a:blip r:embed="rId3">
            <a:alphaModFix/>
          </a:blip>
          <a:stretch>
            <a:fillRect/>
          </a:stretch>
        </p:blipFill>
        <p:spPr>
          <a:xfrm>
            <a:off x="2111400" y="2220775"/>
            <a:ext cx="4486476" cy="2514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350">
                <a:solidFill>
                  <a:srgbClr val="292B2C"/>
                </a:solidFill>
                <a:highlight>
                  <a:srgbClr val="FFFFFF"/>
                </a:highlight>
                <a:latin typeface="Roboto"/>
                <a:ea typeface="Roboto"/>
                <a:cs typeface="Roboto"/>
                <a:sym typeface="Roboto"/>
              </a:rPr>
              <a:t>Важливим ресурсом є гроші. Гроші — це міра вартості товарів і послуг, яку можна безпосередньо на них обмінювати. Спочатку давні «гроші» були переважно товарами, такими, наприклад, як пшениця, хутро, худоба. Потім люди почали використовувати як гроші дорогоцінні метали. Це були срібло та золото. Декілька століть тому з’явилися паперові гроші, а в сучасному світі — ще й електронні.</a:t>
            </a:r>
            <a:endParaRPr sz="13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sz="1150">
              <a:solidFill>
                <a:srgbClr val="292B2C"/>
              </a:solidFill>
              <a:highlight>
                <a:srgbClr val="FFFFFF"/>
              </a:highlight>
              <a:latin typeface="Roboto"/>
              <a:ea typeface="Roboto"/>
              <a:cs typeface="Roboto"/>
              <a:sym typeface="Roboto"/>
            </a:endParaRPr>
          </a:p>
        </p:txBody>
      </p:sp>
      <p:pic>
        <p:nvPicPr>
          <p:cNvPr id="91" name="Google Shape;91;p18"/>
          <p:cNvPicPr preferRelativeResize="0"/>
          <p:nvPr/>
        </p:nvPicPr>
        <p:blipFill>
          <a:blip r:embed="rId3">
            <a:alphaModFix/>
          </a:blip>
          <a:stretch>
            <a:fillRect/>
          </a:stretch>
        </p:blipFill>
        <p:spPr>
          <a:xfrm>
            <a:off x="2487000" y="2202125"/>
            <a:ext cx="4050800" cy="251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350">
                <a:solidFill>
                  <a:srgbClr val="292B2C"/>
                </a:solidFill>
                <a:highlight>
                  <a:srgbClr val="FFFFFF"/>
                </a:highlight>
                <a:latin typeface="Roboto"/>
                <a:ea typeface="Roboto"/>
                <a:cs typeface="Roboto"/>
                <a:sym typeface="Roboto"/>
              </a:rPr>
              <a:t>Ресурси не безмежні. Обмеженість ресурсів пов’язана з тим, що їхня кількість є невеликою, доступ до них обмежений. Їх мало порівняно із загальнолюдськими потребами.</a:t>
            </a:r>
            <a:endParaRPr sz="13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t/>
            </a:r>
            <a:endParaRPr sz="1150">
              <a:solidFill>
                <a:srgbClr val="292B2C"/>
              </a:solidFill>
              <a:highlight>
                <a:srgbClr val="FFFFFF"/>
              </a:highlight>
              <a:latin typeface="Roboto"/>
              <a:ea typeface="Roboto"/>
              <a:cs typeface="Roboto"/>
              <a:sym typeface="Roboto"/>
            </a:endParaRPr>
          </a:p>
        </p:txBody>
      </p:sp>
      <p:pic>
        <p:nvPicPr>
          <p:cNvPr id="98" name="Google Shape;98;p19"/>
          <p:cNvPicPr preferRelativeResize="0"/>
          <p:nvPr/>
        </p:nvPicPr>
        <p:blipFill>
          <a:blip r:embed="rId3">
            <a:alphaModFix/>
          </a:blip>
          <a:stretch>
            <a:fillRect/>
          </a:stretch>
        </p:blipFill>
        <p:spPr>
          <a:xfrm>
            <a:off x="2368822" y="1908872"/>
            <a:ext cx="4111526" cy="2743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Фінансова грамотність: потреби й можливості</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250">
                <a:solidFill>
                  <a:srgbClr val="292B2C"/>
                </a:solidFill>
                <a:highlight>
                  <a:srgbClr val="FFFFFF"/>
                </a:highlight>
                <a:latin typeface="Roboto"/>
                <a:ea typeface="Roboto"/>
                <a:cs typeface="Roboto"/>
                <a:sym typeface="Roboto"/>
              </a:rPr>
              <a:t>Фінансова грамотність забезпечує наявність певних знань і вмінь, які допомагають правильно користуватися грошима. Саме вона дає можливість людям забезпечувати високий рівень добробуту і фінансову незалежність.</a:t>
            </a:r>
            <a:endParaRPr sz="12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rPr lang="uk" sz="1250">
                <a:solidFill>
                  <a:srgbClr val="292B2C"/>
                </a:solidFill>
                <a:highlight>
                  <a:srgbClr val="FFFFFF"/>
                </a:highlight>
                <a:latin typeface="Roboto"/>
                <a:ea typeface="Roboto"/>
                <a:cs typeface="Roboto"/>
                <a:sym typeface="Roboto"/>
              </a:rPr>
              <a:t> Фінансова грамотність — це набір правил, дотримуючись яких людина успішно керує власними грошима. Така людина може мати небагато коштів, але завдяки їхньому правильному використанню їй на все вистачатиме. У неї є можливість задовольняти свої потреби.</a:t>
            </a:r>
            <a:endParaRPr sz="1900"/>
          </a:p>
        </p:txBody>
      </p:sp>
      <p:pic>
        <p:nvPicPr>
          <p:cNvPr id="105" name="Google Shape;105;p20"/>
          <p:cNvPicPr preferRelativeResize="0"/>
          <p:nvPr/>
        </p:nvPicPr>
        <p:blipFill>
          <a:blip r:embed="rId3">
            <a:alphaModFix/>
          </a:blip>
          <a:stretch>
            <a:fillRect/>
          </a:stretch>
        </p:blipFill>
        <p:spPr>
          <a:xfrm>
            <a:off x="2078800" y="2839925"/>
            <a:ext cx="5104851" cy="2220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263125"/>
            <a:ext cx="8520600" cy="539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uk"/>
              <a:t>Потреба</a:t>
            </a:r>
            <a:endParaRPr/>
          </a:p>
        </p:txBody>
      </p:sp>
      <p:sp>
        <p:nvSpPr>
          <p:cNvPr id="111" name="Google Shape;111;p21"/>
          <p:cNvSpPr txBox="1"/>
          <p:nvPr>
            <p:ph idx="1" type="body"/>
          </p:nvPr>
        </p:nvSpPr>
        <p:spPr>
          <a:xfrm>
            <a:off x="311700" y="934125"/>
            <a:ext cx="8520600" cy="403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uk" sz="1350">
                <a:solidFill>
                  <a:srgbClr val="292B2C"/>
                </a:solidFill>
                <a:highlight>
                  <a:srgbClr val="FFFFFF"/>
                </a:highlight>
                <a:latin typeface="Roboto"/>
                <a:ea typeface="Roboto"/>
                <a:cs typeface="Roboto"/>
                <a:sym typeface="Roboto"/>
              </a:rPr>
              <a:t>Потреба — це необхідність у певних речах чи послугах, бажання чимось володіти. </a:t>
            </a:r>
            <a:endParaRPr sz="13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Людині потрібен дах над головою, їжа, одяг, можливість звернутися до лікаря, подорожувати. Якщо потреби не задовольняються, то людина відчуває себе нещасною.</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Є потреби дуже важливі, без яких жити неможливо, наприклад,</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 потреба у воді та їжі. А є потреби не такі вже й важливі. </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Наприклад, потреба мати коштовні прикраси або дуже дорогий</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 автомобіль. Тому потреби поділяються на першочергові та </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другорядні. Оскільки потреб у людини багато і вони різні, їх </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поділили на дві великих групи: матеріальні потреби (житло, їжа,</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0"/>
              </a:spcAft>
              <a:buNone/>
            </a:pPr>
            <a:r>
              <a:rPr lang="uk" sz="1150">
                <a:solidFill>
                  <a:srgbClr val="292B2C"/>
                </a:solidFill>
                <a:highlight>
                  <a:srgbClr val="FFFFFF"/>
                </a:highlight>
                <a:latin typeface="Roboto"/>
                <a:ea typeface="Roboto"/>
                <a:cs typeface="Roboto"/>
                <a:sym typeface="Roboto"/>
              </a:rPr>
              <a:t> одяг, предмети побуту) й нематеріальні (відпочинок, освіта, </a:t>
            </a:r>
            <a:endParaRPr sz="1150">
              <a:solidFill>
                <a:srgbClr val="292B2C"/>
              </a:solidFill>
              <a:highlight>
                <a:srgbClr val="FFFFFF"/>
              </a:highlight>
              <a:latin typeface="Roboto"/>
              <a:ea typeface="Roboto"/>
              <a:cs typeface="Roboto"/>
              <a:sym typeface="Roboto"/>
            </a:endParaRPr>
          </a:p>
          <a:p>
            <a:pPr indent="0" lvl="0" marL="0" rtl="0" algn="l">
              <a:spcBef>
                <a:spcPts val="1200"/>
              </a:spcBef>
              <a:spcAft>
                <a:spcPts val="1200"/>
              </a:spcAft>
              <a:buNone/>
            </a:pPr>
            <a:r>
              <a:rPr lang="uk" sz="1150">
                <a:solidFill>
                  <a:srgbClr val="292B2C"/>
                </a:solidFill>
                <a:highlight>
                  <a:srgbClr val="FFFFFF"/>
                </a:highlight>
                <a:latin typeface="Roboto"/>
                <a:ea typeface="Roboto"/>
                <a:cs typeface="Roboto"/>
                <a:sym typeface="Roboto"/>
              </a:rPr>
              <a:t>самореалізація).</a:t>
            </a:r>
            <a:endParaRPr sz="1350">
              <a:solidFill>
                <a:srgbClr val="292B2C"/>
              </a:solidFill>
              <a:highlight>
                <a:srgbClr val="FFFFFF"/>
              </a:highlight>
              <a:latin typeface="Roboto"/>
              <a:ea typeface="Roboto"/>
              <a:cs typeface="Roboto"/>
              <a:sym typeface="Roboto"/>
            </a:endParaRPr>
          </a:p>
        </p:txBody>
      </p:sp>
      <p:pic>
        <p:nvPicPr>
          <p:cNvPr id="112" name="Google Shape;112;p21"/>
          <p:cNvPicPr preferRelativeResize="0"/>
          <p:nvPr/>
        </p:nvPicPr>
        <p:blipFill>
          <a:blip r:embed="rId3">
            <a:alphaModFix/>
          </a:blip>
          <a:stretch>
            <a:fillRect/>
          </a:stretch>
        </p:blipFill>
        <p:spPr>
          <a:xfrm>
            <a:off x="4855075" y="1720424"/>
            <a:ext cx="4288926" cy="2922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