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9" r:id="rId4"/>
    <p:sldId id="270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DA994-E24D-42EF-989A-5A1DAEB3A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BCD12B-46D7-4A3E-A2B1-31BD0A020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37A758-63E6-410E-B910-6846B92A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4D0420-8752-4693-97C7-17F31DFE8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18466E-5586-4339-B44D-88B90801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9475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8608E-6211-4DFF-8ACB-E5C68B426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10C044-A749-4BCB-AEE0-A21A3BA74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1D6A01-0F3C-4492-9B96-78D42724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59693-5275-4900-B2AF-BB3A2E73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510871-A5BD-4302-A2B2-91310678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9427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1726A7-7110-46A5-A5D9-7D8289944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22F9F6-28AA-4A41-9FEA-2A70BE355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5B8858-4CEB-4299-82E2-204B0A43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EBDFF4-BACB-4E15-8B26-BF220D10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817EE9-EA03-4EEA-BC3B-039B36280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86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322FE-9F65-40B5-807C-5E0C554CD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6F2FAD-DA7A-450C-8BF2-6C1BA38E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F5A12-F500-4AA5-8184-2F0214CB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8783BE-D6E9-49F8-B9C9-DBCF795FB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8F63E9-0BCB-495C-8A6D-24EA7A99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0117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303C67-CD96-4329-8355-22233432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E6714A-6250-42B2-B538-9791E73EC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9C354A-9C40-4A60-AFCF-43402BE8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CFE74F-FD47-4077-9F7D-FF43B04E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E6CE5B-89DF-432F-AFB2-65A951C6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7213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989270-BE6A-412F-9780-E3CC76E83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A21EFA-8077-4BC5-A1D3-DAE232B8C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9AAED2-D749-42C7-AD70-F37818700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94A9F7-59BB-4DB4-B25A-3D8D793C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1A60D6-6FE2-4E11-A56C-3BCD9DCF6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B254AD-E922-4D67-8D68-890E1282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8501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276979-462B-4490-85E1-FD684375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2A060E-F603-47B0-B16B-DAF86862E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E02697-0600-435D-8525-69285CAE9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C452FC-6D50-4C95-AABB-ADD96BEAE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5C8E9F-E25E-46D8-80FA-E6D42A90A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7A1D38-B251-48C5-A57D-5AE54DDC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1C8CA0-AAC3-4EA5-AD8D-C109B6AC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1629EF-7ED9-4AA3-A939-D39FA065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8625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A9062F-FDCB-428B-9D67-350ED3A2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39010C-CA83-402D-8FAB-2DB15AF6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A188ED-B103-4918-9110-ED892B70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11A6109-5A32-43AD-9996-73E22961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6977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36BBDF-B769-4291-AC1E-5980F9BD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DFE63F-12B6-43D6-A3D2-825FDAFE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386166-141D-428D-BB9C-DD8C034C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8913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5AE20-33F1-4318-A629-E3073EFCC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A8F49-E501-433C-BB5C-512B78E3C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F48B82-8F58-4CED-9418-41319B200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875DB2-841C-46C8-8BFB-91CAEFA4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3A58BB-1E8B-4800-988F-80485340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3575F4-875B-404B-83BB-35037D0B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1781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3A40F-1E86-4592-8063-9D1790DA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6EAAC5-4257-466A-B13A-1FF7B9C7B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7F4CD2-51C9-4B60-A1E7-2898105F8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7F82A4-5DB2-4809-AF58-623C42C4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CD927A-D1B8-4652-A0BC-4964C731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990B1E-72C0-481C-AC62-C87C9B545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1295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78E25-7B97-4A38-9379-9F6C80F5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224DF8-7D65-46F0-883E-9877BC794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7A75E0-E6B9-4CD2-832C-EF50B6CF7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18ED1-A3CF-47B5-AEB2-554E4C037B7F}" type="datetimeFigureOut">
              <a:rPr lang="LID4096" smtClean="0"/>
              <a:t>05/22/2024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4E50E7-6135-4006-927B-F54BEBF94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66B943-6A9A-47EE-9632-F37DED422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4FF03-1277-4D39-9473-594AC844E72C}" type="slidenum">
              <a:rPr lang="LID4096" smtClean="0"/>
              <a:t>‹№›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5414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u.gov.ua/" TargetMode="External"/><Relationship Id="rId2" Type="http://schemas.openxmlformats.org/officeDocument/2006/relationships/hyperlink" Target="https://zakon.rada.gov.ua/laws/show/580-19#n5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876-18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ns.gov.ua/ua/Polozhennya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6AEB0-4853-4497-A42D-1CEDBDC0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1919" y="0"/>
            <a:ext cx="12263919" cy="6858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uk-UA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Охорона правопорядку.</a:t>
            </a:r>
            <a:br>
              <a:rPr lang="uk-UA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</a:br>
            <a:r>
              <a:rPr lang="uk-UA" sz="66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Правозихисна</a:t>
            </a:r>
            <a:r>
              <a:rPr lang="uk-UA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</a:rPr>
              <a:t> діяльність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</a:rPr>
              <a:t>.</a:t>
            </a:r>
            <a:endParaRPr lang="es-E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SemiCondensed" panose="020B0502040204020203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EBF29D-C13D-42FB-90A8-9A417FC6D7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328" y="4643919"/>
            <a:ext cx="4705564" cy="235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7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0E0491-97DD-497A-8D51-EDB7FB4BB357}"/>
              </a:ext>
            </a:extLst>
          </p:cNvPr>
          <p:cNvSpPr txBox="1"/>
          <p:nvPr/>
        </p:nvSpPr>
        <p:spPr>
          <a:xfrm>
            <a:off x="308009" y="269507"/>
            <a:ext cx="11444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(СБУ)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D892D-F158-45D8-92E8-A23CA81AB6DE}"/>
              </a:ext>
            </a:extLst>
          </p:cNvPr>
          <p:cNvSpPr txBox="1"/>
          <p:nvPr/>
        </p:nvSpPr>
        <p:spPr>
          <a:xfrm>
            <a:off x="308009" y="977393"/>
            <a:ext cx="11280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Ключовими завданнями СБУ є: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захист державного суверенітету, конституційного ладу, територіальної цілісності,  економічного, науково-технічного і оборонного потенціалу України;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захист законних інтересів держави та прав громадян від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розвідувально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-підривної діяльності іноземних спецслужб та посягань з боку окремих організацій, груп і осіб;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тероризму;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протидія злочинам проти миру і безпеки людства, корупції та організованій злочинності, які створюють загрозу національній безпеці;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боротьба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кібертероризмом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кібершпигунством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охорона державної таємниці.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1FB9B5-9094-418F-8818-E5E5CC4B2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575" y="909000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3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087696-0656-4343-B8AB-52E8BC24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7787"/>
          </a:xfrm>
        </p:spPr>
        <p:txBody>
          <a:bodyPr>
            <a:normAutofit/>
          </a:bodyPr>
          <a:lstStyle/>
          <a:p>
            <a:pPr algn="just"/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Правопорядок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заснована на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праві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фактичний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урегульованих</a:t>
            </a:r>
            <a:r>
              <a:rPr lang="ru-RU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правом.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73E1D97-71BA-4C44-B194-AA5057BC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err="1">
                <a:solidFill>
                  <a:srgbClr val="000000"/>
                </a:solidFill>
                <a:effectLst/>
                <a:latin typeface="charis_r"/>
              </a:rPr>
              <a:t>Громадський</a:t>
            </a:r>
            <a:r>
              <a:rPr lang="ru-RU" b="1" i="1" dirty="0">
                <a:solidFill>
                  <a:srgbClr val="000000"/>
                </a:solidFill>
                <a:effectLst/>
                <a:latin typeface="charis_r"/>
              </a:rPr>
              <a:t> порядок 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–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це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стан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урегульованості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суспільних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відносин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,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заснований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на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реалізації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всіх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соціальних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 норм і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charis_r"/>
              </a:rPr>
              <a:t>принципів</a:t>
            </a:r>
            <a:r>
              <a:rPr lang="ru-RU" b="0" i="1" dirty="0">
                <a:solidFill>
                  <a:srgbClr val="000000"/>
                </a:solidFill>
                <a:effectLst/>
                <a:latin typeface="charis_r"/>
              </a:rPr>
              <a:t>.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 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Громадський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порядок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забезпечується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переважно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силою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суспільного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впливу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. Але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це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не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означає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що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його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стан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байдужий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держави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. З одного боку,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найважливішою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частиною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громадського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порядку є правопорядок, з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іншого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– стан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громадського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порядку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зумовлює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багато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в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charis_r"/>
              </a:rPr>
              <a:t>чому</a:t>
            </a:r>
            <a:r>
              <a:rPr lang="ru-RU" b="0" i="0" dirty="0">
                <a:solidFill>
                  <a:srgbClr val="000000"/>
                </a:solidFill>
                <a:effectLst/>
                <a:latin typeface="charis_r"/>
              </a:rPr>
              <a:t> стан правопорядку.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60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233FE-39C2-42FC-9119-D3CC9896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2BDFD0-4612-4974-BE21-BA7FA2534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b="1" i="1" dirty="0">
                <a:solidFill>
                  <a:srgbClr val="000000"/>
                </a:solidFill>
                <a:effectLst/>
                <a:latin typeface="charis_r"/>
              </a:rPr>
              <a:t>Основні ознаки правопорядку:</a:t>
            </a:r>
            <a:endParaRPr lang="uk-UA" b="0" dirty="0">
              <a:solidFill>
                <a:srgbClr val="000000"/>
              </a:solidFill>
              <a:effectLst/>
              <a:latin typeface="charis_r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закладається в нормах права у процесі правотворчості;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спирається на принцип верховенства права та панування закону в галузі правових відносин;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встановлюється в результаті реалізації норм права, тобто здійснення законності в діяльності з реалізації права;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створює сприятливі умови для здійснення суб’єктивних прав;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припускає своєчасне та повне виконання всіма суб’єктами юридичних обов’язків;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вимагає невідворотності юридичної відповідальності для кожного, хто вчинив правопорушення;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встановлює сувору громадську дисципліну;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000000"/>
                </a:solidFill>
                <a:effectLst/>
                <a:latin typeface="charis_r"/>
              </a:rPr>
              <a:t>припускає чітку та ефективну роботу всіх державних і приватних юридичних органів і служб, насамперед правосуддя;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445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339523-FE35-4AB4-A2EF-314EB6EC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структурою права, принципи правозахисної діяльності поділяються на види: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874AF69-D5A5-4452-BC80-6B97A01E9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1. Матеріальні та процесуальні;</a:t>
            </a:r>
          </a:p>
          <a:p>
            <a:pPr marL="0" indent="0">
              <a:buNone/>
            </a:pPr>
            <a:r>
              <a:rPr lang="uk-UA" dirty="0"/>
              <a:t>2. Публічні та приватні;</a:t>
            </a:r>
          </a:p>
          <a:p>
            <a:pPr marL="0" indent="0">
              <a:buNone/>
            </a:pPr>
            <a:r>
              <a:rPr lang="uk-UA" dirty="0"/>
              <a:t>3. Об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 та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—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закону, головною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правопорядку,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07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76F3FF-C7F6-44AC-9348-D9DE11C192A5}"/>
              </a:ext>
            </a:extLst>
          </p:cNvPr>
          <p:cNvSpPr txBox="1"/>
          <p:nvPr/>
        </p:nvSpPr>
        <p:spPr>
          <a:xfrm>
            <a:off x="308009" y="269507"/>
            <a:ext cx="11444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і свобод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порядку.</a:t>
            </a:r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F01EE-F95E-48B2-A8BA-8C13B9B386BE}"/>
              </a:ext>
            </a:extLst>
          </p:cNvPr>
          <p:cNvSpPr txBox="1"/>
          <p:nvPr/>
        </p:nvSpPr>
        <p:spPr>
          <a:xfrm>
            <a:off x="308009" y="1373605"/>
            <a:ext cx="71226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засади НПУ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врегульовано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Законом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«Про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Національну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поліцію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»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від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02.07.2015 № 580-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VIII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сайт: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https://www.npu.gov.ua/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602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CCE3BB-D528-4EB0-B950-8F082D2D3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70" y="2972202"/>
            <a:ext cx="5962650" cy="3657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81D439-1107-443F-9D07-164DC36026E6}"/>
              </a:ext>
            </a:extLst>
          </p:cNvPr>
          <p:cNvSpPr txBox="1"/>
          <p:nvPr/>
        </p:nvSpPr>
        <p:spPr>
          <a:xfrm>
            <a:off x="847024" y="324451"/>
            <a:ext cx="104337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складі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патрульна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досудового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Телефонуйте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номером «102»,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патруль</a:t>
            </a:r>
            <a:endParaRPr lang="LID4096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0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D95565-60F2-4CE5-A702-F6EDA52E1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301" y="3747382"/>
            <a:ext cx="4565854" cy="288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A1F841-6AE9-436E-8F09-6CCC41D326F1}"/>
              </a:ext>
            </a:extLst>
          </p:cNvPr>
          <p:cNvSpPr txBox="1"/>
          <p:nvPr/>
        </p:nvSpPr>
        <p:spPr>
          <a:xfrm>
            <a:off x="308009" y="230618"/>
            <a:ext cx="114444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гвардія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(НГУ) є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входить до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прав, свобод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кордону,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терористичної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терористичних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1621E2-F5C3-409A-8E5B-B492E066F6CC}"/>
              </a:ext>
            </a:extLst>
          </p:cNvPr>
          <p:cNvSpPr txBox="1"/>
          <p:nvPr/>
        </p:nvSpPr>
        <p:spPr>
          <a:xfrm>
            <a:off x="0" y="2731719"/>
            <a:ext cx="11575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засади НПУ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врегульовано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Законом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«Про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Національну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гвардію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»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від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13.03.2014 № 876-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VII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8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ACB3397-7130-43BE-B35E-776CF029D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066" y="3429000"/>
            <a:ext cx="3509066" cy="324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FC5A73-337F-434A-9614-17CDB6EB8A58}"/>
              </a:ext>
            </a:extLst>
          </p:cNvPr>
          <p:cNvSpPr txBox="1"/>
          <p:nvPr/>
        </p:nvSpPr>
        <p:spPr>
          <a:xfrm>
            <a:off x="308009" y="269507"/>
            <a:ext cx="114444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(ДСНС)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виникненню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рятувальної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гасіння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аварійно-рятувальних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служб, 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гідрометеорологічної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C55C06-91B5-4DA3-94D2-1953BB110EAA}"/>
              </a:ext>
            </a:extLst>
          </p:cNvPr>
          <p:cNvSpPr txBox="1"/>
          <p:nvPr/>
        </p:nvSpPr>
        <p:spPr>
          <a:xfrm>
            <a:off x="308009" y="2413337"/>
            <a:ext cx="71226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засади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засади ДСНС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врегульовано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Положенням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Державну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службу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надзвичайних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ситуацій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вибухонебезпечних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терористичного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перестрілки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захоплення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природного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зсув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грунту,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землетрус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техногенного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радіаційна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характеру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ТЕЛЕФОНУВАТИ ЗА НОМЕРОМ «101».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03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199111-3C96-4129-838A-BC31D6F99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6" y="3130517"/>
            <a:ext cx="5962650" cy="36385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307EFA-63D9-4B4C-977D-99B27D340C14}"/>
              </a:ext>
            </a:extLst>
          </p:cNvPr>
          <p:cNvSpPr txBox="1"/>
          <p:nvPr/>
        </p:nvSpPr>
        <p:spPr>
          <a:xfrm>
            <a:off x="308009" y="269507"/>
            <a:ext cx="114444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недоторканність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кордону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прилеглій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морській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міграційна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сферах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імміграції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еміграції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нелегальній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біженців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мігрантів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45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832</Words>
  <Application>Microsoft Office PowerPoint</Application>
  <PresentationFormat>Широкий екран</PresentationFormat>
  <Paragraphs>68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8" baseType="lpstr">
      <vt:lpstr>Arial</vt:lpstr>
      <vt:lpstr>Bahnschrift Light SemiCondensed</vt:lpstr>
      <vt:lpstr>Bahnschrift SemiBold SemiConden</vt:lpstr>
      <vt:lpstr>Calibri</vt:lpstr>
      <vt:lpstr>Calibri Light</vt:lpstr>
      <vt:lpstr>charis_r</vt:lpstr>
      <vt:lpstr>Times New Roman</vt:lpstr>
      <vt:lpstr>Тема Office</vt:lpstr>
      <vt:lpstr>Охорона правопорядку. Правозихисна діяльність.</vt:lpstr>
      <vt:lpstr>Правопорядок – це заснована на праві та законності організація правового життя, що відображає якісний фактичний стан суспільних відносин, урегульованих правом.</vt:lpstr>
      <vt:lpstr>Презентація PowerPoint</vt:lpstr>
      <vt:lpstr>За структурою права, принципи правозахисної діяльності поділяються на види: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Національну поліцію</dc:title>
  <dc:creator>Olesya</dc:creator>
  <cp:lastModifiedBy>Sebastià</cp:lastModifiedBy>
  <cp:revision>27</cp:revision>
  <dcterms:created xsi:type="dcterms:W3CDTF">2020-04-27T10:54:24Z</dcterms:created>
  <dcterms:modified xsi:type="dcterms:W3CDTF">2024-05-22T13:58:48Z</dcterms:modified>
</cp:coreProperties>
</file>