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87" r:id="rId3"/>
    <p:sldId id="688" r:id="rId4"/>
    <p:sldId id="689" r:id="rId5"/>
    <p:sldId id="694" r:id="rId6"/>
    <p:sldId id="695" r:id="rId7"/>
    <p:sldId id="690" r:id="rId8"/>
    <p:sldId id="691" r:id="rId9"/>
    <p:sldId id="692" r:id="rId10"/>
    <p:sldId id="696" r:id="rId11"/>
    <p:sldId id="697" r:id="rId12"/>
    <p:sldId id="698" r:id="rId13"/>
    <p:sldId id="699" r:id="rId14"/>
    <p:sldId id="700" r:id="rId15"/>
    <p:sldId id="701" r:id="rId16"/>
    <p:sldId id="702" r:id="rId17"/>
    <p:sldId id="705" r:id="rId18"/>
    <p:sldId id="703" r:id="rId19"/>
    <p:sldId id="707" r:id="rId20"/>
    <p:sldId id="708" r:id="rId21"/>
    <p:sldId id="709" r:id="rId22"/>
    <p:sldId id="710" r:id="rId23"/>
    <p:sldId id="711" r:id="rId24"/>
    <p:sldId id="714" r:id="rId25"/>
    <p:sldId id="715" r:id="rId26"/>
    <p:sldId id="716" r:id="rId27"/>
    <p:sldId id="717" r:id="rId28"/>
    <p:sldId id="722" r:id="rId29"/>
    <p:sldId id="723" r:id="rId30"/>
    <p:sldId id="724" r:id="rId31"/>
    <p:sldId id="725" r:id="rId32"/>
    <p:sldId id="726" r:id="rId33"/>
    <p:sldId id="1400" r:id="rId34"/>
    <p:sldId id="1379" r:id="rId35"/>
    <p:sldId id="1401" r:id="rId36"/>
    <p:sldId id="304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008000"/>
    <a:srgbClr val="ECEEEB"/>
    <a:srgbClr val="396BC5"/>
    <a:srgbClr val="13B1CE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2" autoAdjust="0"/>
    <p:restoredTop sz="94660"/>
  </p:normalViewPr>
  <p:slideViewPr>
    <p:cSldViewPr snapToGrid="0">
      <p:cViewPr varScale="1">
        <p:scale>
          <a:sx n="80" d="100"/>
          <a:sy n="80" d="100"/>
        </p:scale>
        <p:origin x="7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79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23.09.2019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15020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даних. Резервне копіювання та відновлення даних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ckup, pink, w icon">
            <a:extLst>
              <a:ext uri="{FF2B5EF4-FFF2-40B4-BE49-F238E27FC236}">
                <a16:creationId xmlns:a16="http://schemas.microsoft.com/office/drawing/2014/main" id="{1C178F83-4CBA-47F6-9E4B-D1127C2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37" y="3664309"/>
            <a:ext cx="2328340" cy="23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інформації, втрата якої є особливо небажаною, використовуйте збереження даних на зовнішніх накопичувачах: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2708443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Оптичні </a:t>
            </a:r>
            <a:r>
              <a:rPr lang="en-US" sz="2800" b="1" i="1" kern="0" dirty="0">
                <a:solidFill>
                  <a:srgbClr val="FFFFFF"/>
                </a:solidFill>
              </a:rPr>
              <a:t>CD </a:t>
            </a:r>
            <a:r>
              <a:rPr lang="uk-UA" sz="2800" b="1" i="1" kern="0" dirty="0">
                <a:solidFill>
                  <a:srgbClr val="FFFFFF"/>
                </a:solidFill>
              </a:rPr>
              <a:t>та </a:t>
            </a:r>
            <a:r>
              <a:rPr lang="en-US" sz="2800" b="1" i="1" kern="0" dirty="0">
                <a:solidFill>
                  <a:srgbClr val="FFFFFF"/>
                </a:solidFill>
              </a:rPr>
              <a:t>DVD-</a:t>
            </a:r>
            <a:r>
              <a:rPr lang="uk-UA" sz="2800" b="1" i="1" kern="0" dirty="0">
                <a:solidFill>
                  <a:srgbClr val="FFFFFF"/>
                </a:solidFill>
              </a:rPr>
              <a:t>диски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8" y="2708443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Окремі жорсткі диски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178267" y="2708443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Флеш-носії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229550" y="2710361"/>
            <a:ext cx="288706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Зовнішні хмарні диски тощо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dvdr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737556"/>
            <a:ext cx="3120444" cy="31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ata, drive, flash, memory, usb stic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74" y="4145779"/>
            <a:ext cx="2422445" cy="242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1.rozetka.ua/goods/1684030/10547758_images_16840305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86" y="4513035"/>
            <a:ext cx="2819747" cy="16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rive, gdrive, google, storag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61" y="4096684"/>
            <a:ext cx="2520637" cy="25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7" y="1196414"/>
            <a:ext cx="1219760" cy="22471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3800" b="1" kern="0" dirty="0">
                <a:solidFill>
                  <a:srgbClr val="FFFFFF"/>
                </a:solidFill>
              </a:rPr>
              <a:t>!</a:t>
            </a: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1367408" y="1196763"/>
            <a:ext cx="10754742" cy="2246769"/>
            <a:chOff x="1367408" y="1196763"/>
            <a:chExt cx="10754742" cy="2246769"/>
          </a:xfrm>
        </p:grpSpPr>
        <p:sp>
          <p:nvSpPr>
            <p:cNvPr id="7" name="TextBox 6"/>
            <p:cNvSpPr txBox="1"/>
            <p:nvPr/>
          </p:nvSpPr>
          <p:spPr>
            <a:xfrm>
              <a:off x="1367408" y="1196763"/>
              <a:ext cx="10754742" cy="224676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Після збереження даних на флеш-накопичувачах слід використовувати безпечне вилучення пристрою,  щоб дані, які ще не встигли </a:t>
              </a:r>
              <a:r>
                <a:rPr lang="uk-UA" sz="2800" b="1" i="1" kern="0" dirty="0" err="1">
                  <a:solidFill>
                    <a:schemeClr val="bg1"/>
                  </a:solidFill>
                </a:rPr>
                <a:t>скопіюватись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 на носій із буфера обміну, не були втрачені (значок на панелі повідомлень    ).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9646" y="2942335"/>
              <a:ext cx="404813" cy="50119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147" y="3537054"/>
            <a:ext cx="6859864" cy="298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/>
          <p:cNvSpPr/>
          <p:nvPr/>
        </p:nvSpPr>
        <p:spPr>
          <a:xfrm>
            <a:off x="5003869" y="3537054"/>
            <a:ext cx="655251" cy="6133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>
            <a:off x="5511800" y="35196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резервного копіювання файлів і можливості відновлення операційної системи користуйтесь утилітами ОС </a:t>
            </a:r>
            <a:r>
              <a:rPr lang="en-US" sz="2800" b="1" i="1" kern="0" dirty="0">
                <a:solidFill>
                  <a:schemeClr val="bg1"/>
                </a:solidFill>
              </a:rPr>
              <a:t>Windows</a:t>
            </a:r>
            <a:r>
              <a:rPr lang="ru-R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4338" name="Picture 2" descr="Результат пошуку зображень за запитом &quot;backu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9" y="2648916"/>
            <a:ext cx="731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Резервне копіювання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складі ОС Windows є службова програма для створення резервних копій даних жорсткого диска.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313" y="2228369"/>
            <a:ext cx="4498837" cy="4359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8" y="2228369"/>
            <a:ext cx="742209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 Пуск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chemeClr val="bg1"/>
                </a:solidFill>
              </a:rPr>
              <a:t>Система </a:t>
            </a:r>
            <a:r>
              <a:rPr lang="en-US" sz="2800" b="1" i="1" kern="0" dirty="0">
                <a:solidFill>
                  <a:schemeClr val="bg1"/>
                </a:solidFill>
              </a:rPr>
              <a:t>Windows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chemeClr val="bg1"/>
                </a:solidFill>
              </a:rPr>
              <a:t>Панель керування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chemeClr val="bg1"/>
                </a:solidFill>
              </a:rPr>
              <a:t>Резервне копіювання та відновлення.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8695" t="58115"/>
          <a:stretch/>
        </p:blipFill>
        <p:spPr>
          <a:xfrm>
            <a:off x="681887" y="3715221"/>
            <a:ext cx="6202337" cy="287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8643620" y="4455161"/>
            <a:ext cx="2237739" cy="5207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9454376" y="387767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542099" y="4789776"/>
            <a:ext cx="2786311" cy="6603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8900000">
            <a:off x="4445389" y="41712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Резервне копіювання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" y="1196763"/>
            <a:ext cx="6398366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Налаштувати резервне копіювання</a:t>
            </a:r>
            <a:r>
              <a:rPr lang="uk-UA" sz="2800" b="1" i="1" kern="0" dirty="0">
                <a:solidFill>
                  <a:schemeClr val="bg1"/>
                </a:solidFill>
              </a:rPr>
              <a:t> (або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параметри</a:t>
            </a:r>
            <a:r>
              <a:rPr lang="uk-UA" sz="2800" b="1" i="1" kern="0" dirty="0">
                <a:solidFill>
                  <a:schemeClr val="bg1"/>
                </a:solidFill>
              </a:rPr>
              <a:t>). Вказати місце збереження резервних копій.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22" y="1196762"/>
            <a:ext cx="5532029" cy="5532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54927"/>
          <a:stretch/>
        </p:blipFill>
        <p:spPr>
          <a:xfrm>
            <a:off x="72009" y="3962946"/>
            <a:ext cx="6398366" cy="199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4527232" y="4962186"/>
            <a:ext cx="1713548" cy="3083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4655873" y="42752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Резервне копіювання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378488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Настроювання резервного копіювання</a:t>
            </a:r>
            <a:r>
              <a:rPr lang="uk-UA" sz="2800" b="1" i="1" kern="0" dirty="0">
                <a:solidFill>
                  <a:schemeClr val="bg1"/>
                </a:solidFill>
              </a:rPr>
              <a:t> вказати тип обрання даних для архівування: </a:t>
            </a:r>
            <a:r>
              <a:rPr lang="uk-UA" sz="2800" b="1" i="1" kern="0" dirty="0">
                <a:solidFill>
                  <a:srgbClr val="FFFF00"/>
                </a:solidFill>
              </a:rPr>
              <a:t>Надати вибір </a:t>
            </a:r>
            <a:r>
              <a:rPr lang="en-US" sz="2800" b="1" i="1" kern="0" dirty="0">
                <a:solidFill>
                  <a:srgbClr val="FFFF00"/>
                </a:solidFill>
              </a:rPr>
              <a:t>Windows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Надати вибір мені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643" y="1196763"/>
            <a:ext cx="5532507" cy="5532507"/>
          </a:xfrm>
          <a:prstGeom prst="rect">
            <a:avLst/>
          </a:prstGeom>
        </p:spPr>
      </p:pic>
      <p:pic>
        <p:nvPicPr>
          <p:cNvPr id="10242" name="Picture 2" descr="backup, resto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25" y="3923260"/>
            <a:ext cx="2756453" cy="27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Резервне копіювання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428183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ручному способі задавання об'єктів для архівації (Надати вибір мені) потрібно позначати галочкою, що саме архівуватиметься, та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60" y="1196763"/>
            <a:ext cx="5502689" cy="5502689"/>
          </a:xfrm>
          <a:prstGeom prst="rect">
            <a:avLst/>
          </a:prstGeom>
        </p:spPr>
      </p:pic>
      <p:pic>
        <p:nvPicPr>
          <p:cNvPr id="11266" name="Picture 2" descr="clipboard, documen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42" y="4345062"/>
            <a:ext cx="2136913" cy="2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Резервне копіювання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428183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Установити або відмінити розклад автоматичного створення архівів: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розклад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59" y="1196763"/>
            <a:ext cx="5502689" cy="5502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08" y="5033266"/>
            <a:ext cx="642818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параметри та запустити архівацію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218" name="Picture 2" descr="backup, data, disk, stora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09" y="2972889"/>
            <a:ext cx="2143979" cy="21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9591962" y="4818244"/>
            <a:ext cx="1007458" cy="32144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9910278" y="415636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Відновлення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відновлення файлів </a:t>
            </a:r>
            <a:r>
              <a:rPr lang="uk-UA" sz="2800" b="1" i="1" kern="0" dirty="0">
                <a:solidFill>
                  <a:schemeClr val="bg1"/>
                </a:solidFill>
              </a:rPr>
              <a:t>із резервних копій виконують такі дії.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48247"/>
            <a:ext cx="12050142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Відкрити вікно Архівація та відновлення даних, виконавши: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Система </a:t>
            </a:r>
            <a:r>
              <a:rPr lang="en-US" sz="2800" b="1" i="1" kern="0" dirty="0">
                <a:solidFill>
                  <a:srgbClr val="FFFF00"/>
                </a:solidFill>
              </a:rPr>
              <a:t>Windows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керування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Резервне копіювання та відновлення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722683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Натиснути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Відновити мої файли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Огляд файлів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4771679"/>
            <a:ext cx="8306679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файли, потрібні для відновлення, і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файли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290" name="Picture 2" descr="add, files, fold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5" y="4676790"/>
            <a:ext cx="2183020" cy="21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Відновлення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вибору файлів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Обрати місце відновлення файлів: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62" y="4054188"/>
            <a:ext cx="903786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Відновити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2403618"/>
            <a:ext cx="498767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вихідне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місце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4477" y="2403618"/>
            <a:ext cx="498767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 наступне місце (вказавши місце відновлення)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2263" y="2896060"/>
            <a:ext cx="1849630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og, refresh, reset, restore, upd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453" y="4054188"/>
            <a:ext cx="2689914" cy="26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8" b="28404"/>
          <a:stretch/>
        </p:blipFill>
        <p:spPr bwMode="auto">
          <a:xfrm>
            <a:off x="1747307" y="4658318"/>
            <a:ext cx="5715770" cy="17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Зберігання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Надійність сучасних засобів зберігання інформації полягає у надзвичайно ефективних способах передавання й копіювання даних що робить розповсюджену інформацію практично незнищенною. Сьогодні тривають роботи щодо збільшення довговічності і самих носіїв даних.</a:t>
            </a:r>
          </a:p>
        </p:txBody>
      </p:sp>
      <p:pic>
        <p:nvPicPr>
          <p:cNvPr id="2050" name="Picture 2" descr="Результат пошуку зображень за запитом &quot;Internet Security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1" b="20163"/>
          <a:stretch/>
        </p:blipFill>
        <p:spPr bwMode="auto">
          <a:xfrm>
            <a:off x="1135496" y="3974642"/>
            <a:ext cx="4360844" cy="24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data recovery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65" y="3974643"/>
            <a:ext cx="5065367" cy="27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Точка відновлення </a:t>
            </a:r>
            <a:r>
              <a:rPr lang="en-US" dirty="0"/>
              <a:t>Windows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Спостереження і запам'ятовування стану операційної системи та інстальованих програм може відбуватись і в автоматичному режимі завдяки створенню так званих «точок відновлення».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3095122"/>
            <a:ext cx="6637109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Точка відновлення Windows </a:t>
            </a:r>
            <a:r>
              <a:rPr lang="uk-UA" sz="2800" b="1" i="1" kern="0" dirty="0">
                <a:solidFill>
                  <a:srgbClr val="FFFFFF"/>
                </a:solidFill>
              </a:rPr>
              <a:t>(контрольна точка відновлення) — це збережена інформація про стан операційної системи і встановлених програм у певний час.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13341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Результат пошуку зображень за запитом &quot;Windows Recovery Point ic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30" y="3095122"/>
            <a:ext cx="3783220" cy="37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Точка відновлення </a:t>
            </a:r>
            <a:r>
              <a:rPr lang="en-US" dirty="0"/>
              <a:t>Windows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Точку відновлення Windows доцільно створювати тоді, коли комп'ютер і всі програми працюють нормально. Операційна система створює точки відновлення системного диска автоматично після,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3103628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Встановлення нових програм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49820" y="3103628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Зміни налаштувань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72008" y="4320208"/>
            <a:ext cx="6077812" cy="2246243"/>
            <a:chOff x="72008" y="4320208"/>
            <a:chExt cx="6077812" cy="2246243"/>
          </a:xfrm>
        </p:grpSpPr>
        <p:pic>
          <p:nvPicPr>
            <p:cNvPr id="17410" name="Picture 2" descr="exe, hardware, hospital, install, installer, msi, setup, software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577" y="4320208"/>
              <a:ext cx="2246243" cy="2246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Результат пошуку зображень за запитом &quot;install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6" t="25187" b="9900"/>
            <a:stretch/>
          </p:blipFill>
          <p:spPr bwMode="auto">
            <a:xfrm>
              <a:off x="72008" y="4528117"/>
              <a:ext cx="3754557" cy="191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увати 8"/>
          <p:cNvGrpSpPr/>
          <p:nvPr/>
        </p:nvGrpSpPr>
        <p:grpSpPr>
          <a:xfrm>
            <a:off x="6676593" y="4487270"/>
            <a:ext cx="4917673" cy="2208990"/>
            <a:chOff x="6676593" y="4487270"/>
            <a:chExt cx="4917673" cy="2208990"/>
          </a:xfrm>
        </p:grpSpPr>
        <p:pic>
          <p:nvPicPr>
            <p:cNvPr id="17414" name="Picture 6" descr="configuration, gear, preferences, settings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593" y="4487271"/>
              <a:ext cx="2208989" cy="220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2, settings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277" y="4487270"/>
              <a:ext cx="2208989" cy="220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0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Точка відновлення </a:t>
            </a:r>
            <a:r>
              <a:rPr lang="en-US" dirty="0"/>
              <a:t>Windows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89532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Точку відновлення можна встановити і в ручному режимі, виконавши: </a:t>
            </a: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Система </a:t>
            </a:r>
            <a:r>
              <a:rPr lang="en-US" sz="2800" b="1" i="1" kern="0" dirty="0">
                <a:solidFill>
                  <a:srgbClr val="FFFF00"/>
                </a:solidFill>
              </a:rPr>
              <a:t>Windows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керування</a:t>
            </a:r>
            <a:r>
              <a:rPr lang="uk-UA" dirty="0"/>
              <a:t> 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Захист системи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16" y="1196763"/>
            <a:ext cx="5005733" cy="543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42963" b="54869"/>
          <a:stretch/>
        </p:blipFill>
        <p:spPr>
          <a:xfrm>
            <a:off x="72009" y="3538330"/>
            <a:ext cx="6895322" cy="309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102422" y="5531960"/>
            <a:ext cx="1509208" cy="3640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594624" y="488235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0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Точка відновлення </a:t>
            </a:r>
            <a:r>
              <a:rPr lang="en-US" dirty="0"/>
              <a:t>Windows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1196414"/>
            <a:ext cx="1219760" cy="22471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3800" b="1" kern="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7408" y="1196763"/>
            <a:ext cx="6434809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відновлення видалених файлів можна скористатись функцією контекстного меню диска Відновити попередню версію диска, для якого був увімкнений захист системи. Далі слід виконати: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Налаштувати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Відновити  параметри системи та попередні версії файлів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152" y="1196414"/>
            <a:ext cx="4207998" cy="54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Точка відновлення </a:t>
            </a:r>
            <a:r>
              <a:rPr lang="en-US" dirty="0"/>
              <a:t>Windows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Точку відновлення зазвичай застосовують у випадках погіршення роботи комп'ютера. Для цього треба виконати такі дії: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Пуск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Система </a:t>
            </a:r>
            <a:r>
              <a:rPr lang="en-US" sz="2800" b="1" i="1" kern="0" dirty="0">
                <a:solidFill>
                  <a:srgbClr val="FFFF00"/>
                </a:solidFill>
              </a:rPr>
              <a:t>Windows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керування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Відновлення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вибрати точку відновлення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Готово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1" b="61820"/>
          <a:stretch/>
        </p:blipFill>
        <p:spPr>
          <a:xfrm>
            <a:off x="72009" y="3949902"/>
            <a:ext cx="12050142" cy="26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видалення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видалення файлів і папок із можливістю їх відновлення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Кошик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386" name="Picture 2" descr="Результат пошуку зображень за запитом &quot;Кошик Window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6" y="2303255"/>
            <a:ext cx="10684565" cy="37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видалення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що робити, коли конфіденційну інформацію потрібно видалити без жодної можливості її відновлення, наприклад, у разі передавання жорсткого диску в користування іншій особі тощо?</a:t>
            </a:r>
          </a:p>
        </p:txBody>
      </p:sp>
      <p:pic>
        <p:nvPicPr>
          <p:cNvPr id="6" name="Picture 2" descr="Результат пошуку зображень за запитом &quot;backu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44" y="3260236"/>
            <a:ext cx="3252470" cy="31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Результат пошуку зображень за запитом &quot;видалення файлів без можливості відновле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8" y="3297143"/>
            <a:ext cx="3859912" cy="29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Пов’язане зображенн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16587" r="36760" b="15397"/>
          <a:stretch/>
        </p:blipFill>
        <p:spPr bwMode="auto">
          <a:xfrm>
            <a:off x="8478926" y="3297143"/>
            <a:ext cx="3602583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видалення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Очищення </a:t>
            </a:r>
            <a:r>
              <a:rPr lang="uk-UA" sz="2800" b="1" i="1" kern="0" dirty="0">
                <a:solidFill>
                  <a:srgbClr val="FFFF00"/>
                </a:solidFill>
              </a:rPr>
              <a:t>Кошика</a:t>
            </a:r>
            <a:r>
              <a:rPr lang="uk-UA" sz="2800" b="1" i="1" kern="0" dirty="0">
                <a:solidFill>
                  <a:schemeClr val="bg1"/>
                </a:solidFill>
              </a:rPr>
              <a:t> у цьому випадку не вирішує проблеми, бо в більшості випадків видалені файли можна відновити спеціальними програмами.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6975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Допомогти в цьому зможе лише використання простих безкоштовних програм: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1894" y="3724552"/>
            <a:ext cx="2304594" cy="9266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CCleaner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507114" y="3724552"/>
            <a:ext cx="2304480" cy="9266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Prevent Restore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942220" y="3724552"/>
            <a:ext cx="2307099" cy="9266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Eraser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379945" y="3724552"/>
            <a:ext cx="2307100" cy="9266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Freeraser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9817670" y="3724552"/>
            <a:ext cx="2304480" cy="9266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Disk Wipe </a:t>
            </a:r>
            <a:r>
              <a:rPr lang="uk-UA" sz="2800" b="1" i="1" kern="0" dirty="0">
                <a:solidFill>
                  <a:srgbClr val="FFFFFF"/>
                </a:solidFill>
              </a:rPr>
              <a:t>тощо</a:t>
            </a:r>
          </a:p>
        </p:txBody>
      </p:sp>
      <p:pic>
        <p:nvPicPr>
          <p:cNvPr id="13" name="Picture 2" descr="Результат пошуку зображень за запитом &quot;CClean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0" y="4651229"/>
            <a:ext cx="1819882" cy="18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Результат пошуку зображень за запитом &quot;Prevent Restor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21" y="4669237"/>
            <a:ext cx="1783866" cy="17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rase Files from Hard Driv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63"/>
          <a:stretch/>
        </p:blipFill>
        <p:spPr bwMode="auto">
          <a:xfrm>
            <a:off x="5277956" y="4729961"/>
            <a:ext cx="1635626" cy="15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Результат пошуку зображень за запитом &quot;Freeraser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0" y="4685574"/>
            <a:ext cx="2339910" cy="18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Результат пошуку зображень за запитом &quot;Disk Wipe icon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48" y="4677405"/>
            <a:ext cx="1817924" cy="18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65678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Близько </a:t>
            </a:r>
            <a:r>
              <a:rPr lang="uk-UA" sz="2800" b="1" i="1" kern="0" dirty="0">
                <a:solidFill>
                  <a:srgbClr val="FFFF00"/>
                </a:solidFill>
              </a:rPr>
              <a:t>2,5 млн </a:t>
            </a:r>
            <a:r>
              <a:rPr lang="uk-UA" sz="2800" b="1" i="1" kern="0" dirty="0">
                <a:solidFill>
                  <a:schemeClr val="bg1"/>
                </a:solidFill>
              </a:rPr>
              <a:t>користувачів усього світу використовують </a:t>
            </a:r>
            <a:r>
              <a:rPr lang="en-US" sz="2800" b="1" i="1" kern="0" dirty="0" err="1">
                <a:solidFill>
                  <a:srgbClr val="FFFF00"/>
                </a:solidFill>
              </a:rPr>
              <a:t>CCleaner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безпечного видалення даних. Щомісяця за допомогою цієї програми видаляється</a:t>
            </a:r>
          </a:p>
        </p:txBody>
      </p:sp>
      <p:pic>
        <p:nvPicPr>
          <p:cNvPr id="16386" name="Picture 2" descr="Результат пошуку зображень за запитом &quot;CClean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57" y="1196763"/>
            <a:ext cx="5224393" cy="53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4039354"/>
            <a:ext cx="6656783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00"/>
                </a:solidFill>
              </a:rPr>
              <a:t>35 000 000 Гбайт </a:t>
            </a:r>
            <a:r>
              <a:rPr lang="uk-UA" sz="4800" b="1" i="1" kern="0" dirty="0">
                <a:solidFill>
                  <a:schemeClr val="bg1"/>
                </a:solidFill>
              </a:rPr>
              <a:t>даних</a:t>
            </a:r>
          </a:p>
        </p:txBody>
      </p:sp>
    </p:spTree>
    <p:extLst>
      <p:ext uri="{BB962C8B-B14F-4D97-AF65-F5344CB8AC3E}">
        <p14:creationId xmlns:p14="http://schemas.microsoft.com/office/powerpoint/2010/main" val="15084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Безпечне видалення даних</a:t>
            </a:r>
            <a:endParaRPr lang="uk-UA" sz="31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повного видалення даних з певного диска у програмі </a:t>
            </a:r>
            <a:r>
              <a:rPr lang="uk-UA" sz="2800" b="1" i="1" kern="0" dirty="0" err="1">
                <a:solidFill>
                  <a:srgbClr val="FFFF00"/>
                </a:solidFill>
              </a:rPr>
              <a:t>CCleaner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Free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grpSp>
        <p:nvGrpSpPr>
          <p:cNvPr id="7" name="Групувати 6"/>
          <p:cNvGrpSpPr/>
          <p:nvPr/>
        </p:nvGrpSpPr>
        <p:grpSpPr>
          <a:xfrm>
            <a:off x="72008" y="2237424"/>
            <a:ext cx="12050142" cy="523220"/>
            <a:chOff x="72008" y="2237424"/>
            <a:chExt cx="12050142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2237424"/>
              <a:ext cx="1205014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Засоби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9793" y="2237424"/>
              <a:ext cx="576611" cy="52322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2008" y="287813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Обтирач диска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9176" b="29374"/>
          <a:stretch/>
        </p:blipFill>
        <p:spPr>
          <a:xfrm>
            <a:off x="452443" y="3518846"/>
            <a:ext cx="11289272" cy="303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1796414" y="6048375"/>
            <a:ext cx="1868806" cy="4686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3131211" y="54038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Зберігання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2013 році вчені Інституту проблем реєстрації інформації Національної академії наук України розробили технологію зберігання інформації на оптичних сапфірових дисках, які здатні зберігати дані впродовж десятків тисяч років.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516899"/>
            <a:ext cx="711398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цю роботу їх надихнули таблички шумерів, виготовлені із близьких за властивостями матеріалів, які зберігають інформацію ось вже понад чотири тисячі років.</a:t>
            </a:r>
          </a:p>
        </p:txBody>
      </p:sp>
      <p:pic>
        <p:nvPicPr>
          <p:cNvPr id="1030" name="Picture 6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16899"/>
            <a:ext cx="4806950" cy="32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Безпечне видалення даних</a:t>
            </a:r>
            <a:endParaRPr lang="uk-UA" sz="31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Диски</a:t>
            </a:r>
            <a:r>
              <a:rPr lang="uk-UA" sz="2800" b="1" i="1" kern="0" dirty="0">
                <a:solidFill>
                  <a:srgbClr val="FFFFFF"/>
                </a:solidFill>
              </a:rPr>
              <a:t> носій даних для безпечного видалення.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1718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Витирати</a:t>
            </a:r>
            <a:r>
              <a:rPr lang="uk-UA" sz="2800" b="1" i="1" kern="0" dirty="0">
                <a:solidFill>
                  <a:srgbClr val="FFFFFF"/>
                </a:solidFill>
              </a:rPr>
              <a:t> область для безпечного видалення даних —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напкрилкад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Увесь диск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24830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Надійність</a:t>
            </a:r>
            <a:r>
              <a:rPr lang="uk-UA" sz="2800" b="1" i="1" kern="0" dirty="0">
                <a:solidFill>
                  <a:srgbClr val="FFFFFF"/>
                </a:solidFill>
              </a:rPr>
              <a:t> режим видалення даних,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Комплексний перезапис </a:t>
            </a:r>
            <a:r>
              <a:rPr lang="uk-UA" sz="2800" b="1" i="1" kern="0" dirty="0">
                <a:solidFill>
                  <a:srgbClr val="FFFFFF"/>
                </a:solidFill>
              </a:rPr>
              <a:t>(7 проходів).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4279420"/>
            <a:ext cx="439066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Стерти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9846"/>
          <a:stretch/>
        </p:blipFill>
        <p:spPr>
          <a:xfrm>
            <a:off x="4750904" y="4279420"/>
            <a:ext cx="7092950" cy="2510748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0816967" y="6349365"/>
            <a:ext cx="974983" cy="3714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11052442" y="57071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видалення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022344"/>
            <a:ext cx="6491171" cy="403187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Безкоштовні програми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для видалення даних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FFFFFF"/>
                </a:solidFill>
              </a:rPr>
              <a:t> </a:t>
            </a:r>
            <a:r>
              <a:rPr lang="en-US" sz="3200" b="1" i="1" kern="0" dirty="0">
                <a:solidFill>
                  <a:srgbClr val="FFFFFF"/>
                </a:solidFill>
              </a:rPr>
              <a:t>http://freesoftware.in.ua/148-krashha-bezkoshtovna-programa-dlya-znishhennya-danix.html</a:t>
            </a:r>
            <a:endParaRPr lang="ru-RU" sz="32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69" y="1395837"/>
            <a:ext cx="5323975" cy="5256583"/>
          </a:xfrm>
          <a:prstGeom prst="rect">
            <a:avLst/>
          </a:prstGeom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</p:spTree>
    <p:extLst>
      <p:ext uri="{BB962C8B-B14F-4D97-AF65-F5344CB8AC3E}">
        <p14:creationId xmlns:p14="http://schemas.microsoft.com/office/powerpoint/2010/main" val="3172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Відновлення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5" y="1616992"/>
            <a:ext cx="11813990" cy="36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Продовжте речення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502250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Було цікаво...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1830707"/>
            <a:ext cx="50225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Було складно...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64651"/>
            <a:ext cx="5023585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Було просто...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39733-2D95-4B65-8A8B-867C0D29D781}"/>
              </a:ext>
            </a:extLst>
          </p:cNvPr>
          <p:cNvSpPr txBox="1"/>
          <p:nvPr/>
        </p:nvSpPr>
        <p:spPr>
          <a:xfrm>
            <a:off x="70929" y="3098595"/>
            <a:ext cx="502358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Було корисно...</a:t>
            </a: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data storage vector&quot;">
            <a:extLst>
              <a:ext uri="{FF2B5EF4-FFF2-40B4-BE49-F238E27FC236}">
                <a16:creationId xmlns:a16="http://schemas.microsoft.com/office/drawing/2014/main" id="{7B465F8E-6787-4207-B825-49C6D82D4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3"/>
          <a:stretch/>
        </p:blipFill>
        <p:spPr bwMode="auto">
          <a:xfrm>
            <a:off x="5170154" y="1196763"/>
            <a:ext cx="5355620" cy="51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42780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400" b="1" i="1" kern="0" dirty="0">
                <a:solidFill>
                  <a:schemeClr val="bg1"/>
                </a:solidFill>
              </a:rPr>
              <a:t>Сформулювати питання для самостійних досліджень про безпечне зберігання даних. Провести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400" b="1" i="1" kern="0" dirty="0">
                <a:solidFill>
                  <a:schemeClr val="bg1"/>
                </a:solidFill>
              </a:rPr>
              <a:t>необхідні дослідження. Оприлюднити результати досліджень</a:t>
            </a:r>
            <a:endParaRPr lang="uk-UA" sz="3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53511-E843-4F3C-ABC3-FB5075FF2BEC}"/>
              </a:ext>
            </a:extLst>
          </p:cNvPr>
          <p:cNvSpPr txBox="1"/>
          <p:nvPr/>
        </p:nvSpPr>
        <p:spPr>
          <a:xfrm>
            <a:off x="5094513" y="1196763"/>
            <a:ext cx="702763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презентацію </a:t>
            </a:r>
            <a:r>
              <a:rPr lang="uk-UA" sz="2800" b="1" i="1" kern="0" dirty="0">
                <a:solidFill>
                  <a:schemeClr val="bg1"/>
                </a:solidFill>
              </a:rPr>
              <a:t>“Безпечне зберігання даних в смартфоні”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11F5C-B5C5-45DD-AB66-5EC37C455CD3}"/>
              </a:ext>
            </a:extLst>
          </p:cNvPr>
          <p:cNvSpPr txBox="1"/>
          <p:nvPr/>
        </p:nvSpPr>
        <p:spPr>
          <a:xfrm>
            <a:off x="5094514" y="2334569"/>
            <a:ext cx="7027636" cy="440120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	Розмісіть роботу на </a:t>
            </a:r>
            <a:r>
              <a:rPr lang="en-US" sz="2800" b="1" i="1" kern="0" dirty="0">
                <a:solidFill>
                  <a:schemeClr val="bg1"/>
                </a:solidFill>
              </a:rPr>
              <a:t>Google-</a:t>
            </a:r>
            <a:r>
              <a:rPr lang="uk-UA" sz="2800" b="1" i="1" kern="0" dirty="0">
                <a:solidFill>
                  <a:schemeClr val="bg1"/>
                </a:solidFill>
              </a:rPr>
              <a:t>диску, надайте доступ, для перегляду і редагування учителю і 2 однокласникам.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2.	Перегляньте проектну роботу своїх друзів. Додайте коментарі. Порівняйте змістовну частину і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3.	Оцініть власну роботу і переглянуті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6307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E791245-BFD8-4E03-BBA7-0BDBF5F0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ackup, pink, w icon">
            <a:extLst>
              <a:ext uri="{FF2B5EF4-FFF2-40B4-BE49-F238E27FC236}">
                <a16:creationId xmlns:a16="http://schemas.microsoft.com/office/drawing/2014/main" id="{6493765C-2425-41F2-93D5-A05D2E2E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37" y="3664309"/>
            <a:ext cx="2328340" cy="23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4977070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Серед переліку заходів безпеки, яких повинен дотримуватися користувач, перше місце займає його особиста організованість і відповідальне ставлення до важливої інформації, що зберігається на ПК.</a:t>
            </a:r>
          </a:p>
        </p:txBody>
      </p:sp>
      <p:pic>
        <p:nvPicPr>
          <p:cNvPr id="3074" name="Picture 2" descr="Результат пошуку зображень за запитом &quot;backup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8" y="1196763"/>
            <a:ext cx="6962741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Захист конфіденційних даних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ваш персональний комп'ютер використовується кількома користувачами, то для захисту конфіденційних даних потрібно,</a:t>
            </a:r>
          </a:p>
        </p:txBody>
      </p:sp>
      <p:pic>
        <p:nvPicPr>
          <p:cNvPr id="4098" name="Picture 2" descr="Результат пошуку зображень за запитом &quot;User Accoun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35" y="4229275"/>
            <a:ext cx="2435089" cy="24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72008" y="3086826"/>
            <a:ext cx="3973050" cy="15448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Зробити власний обліковий запис адміністратора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110553" y="3086826"/>
            <a:ext cx="3973050" cy="11225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Встановити пароль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149101" y="3086826"/>
            <a:ext cx="3973050" cy="18926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Зберігати файли у папках власної бібліотеки або на робочому столі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10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53" y="4705816"/>
            <a:ext cx="1717159" cy="17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увати 5"/>
          <p:cNvGrpSpPr/>
          <p:nvPr/>
        </p:nvGrpSpPr>
        <p:grpSpPr>
          <a:xfrm>
            <a:off x="8362646" y="5005262"/>
            <a:ext cx="3574249" cy="1807947"/>
            <a:chOff x="8362646" y="5005262"/>
            <a:chExt cx="3574249" cy="1807947"/>
          </a:xfrm>
        </p:grpSpPr>
        <p:pic>
          <p:nvPicPr>
            <p:cNvPr id="4102" name="Picture 6" descr="Пов’язане зображенн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646" y="5053685"/>
              <a:ext cx="1238553" cy="169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t="8130"/>
            <a:stretch/>
          </p:blipFill>
          <p:spPr>
            <a:xfrm>
              <a:off x="9968947" y="5005262"/>
              <a:ext cx="1967948" cy="1807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47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захистити конфіденційну інформацію, </a:t>
            </a:r>
            <a:r>
              <a:rPr lang="uk-UA" sz="2800" b="1" i="1" kern="0" dirty="0" err="1">
                <a:solidFill>
                  <a:srgbClr val="FFFF00"/>
                </a:solidFill>
              </a:rPr>
              <a:t>заархівувавши</a:t>
            </a:r>
            <a:r>
              <a:rPr lang="uk-UA" sz="2800" b="1" i="1" kern="0" dirty="0">
                <a:solidFill>
                  <a:schemeClr val="bg1"/>
                </a:solidFill>
              </a:rPr>
              <a:t> дані із задаванням пароля. Такий захист інформації доцільно використовувати і при листуванні.</a:t>
            </a:r>
          </a:p>
        </p:txBody>
      </p:sp>
      <p:pic>
        <p:nvPicPr>
          <p:cNvPr id="5122" name="Picture 2" descr="Результат пошуку зображень за запитом &quot;пароль на архі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680666"/>
            <a:ext cx="6110131" cy="37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&quot;листування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7423"/>
          <a:stretch/>
        </p:blipFill>
        <p:spPr bwMode="auto">
          <a:xfrm>
            <a:off x="6917634" y="2680666"/>
            <a:ext cx="5204515" cy="39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Захист даних від пошкодження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збереження інформації і захисту її від пошкодження варто розділити жорсткий диск на кілька логічних розділів.</a:t>
            </a:r>
          </a:p>
        </p:txBody>
      </p:sp>
      <p:pic>
        <p:nvPicPr>
          <p:cNvPr id="6146" name="Picture 2" descr="Результат пошуку зображень за запитом &quot;поділ на логічні дис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29" y="3158987"/>
            <a:ext cx="5133732" cy="34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ьтат пошуку зображень за запитом &quot;акроніс діск діректо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8" y="3158987"/>
            <a:ext cx="5354757" cy="33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Зазвичай жорсткий диск ділять на кілька дисків </a:t>
            </a:r>
            <a:r>
              <a:rPr lang="uk-UA" sz="2800" b="1" i="1" kern="0" dirty="0">
                <a:solidFill>
                  <a:srgbClr val="FFFF00"/>
                </a:solidFill>
              </a:rPr>
              <a:t>С</a:t>
            </a:r>
            <a:r>
              <a:rPr lang="uk-UA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так далі.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52284"/>
            <a:ext cx="5972332" cy="8487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 диску С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49819" y="2252284"/>
            <a:ext cx="5972332" cy="8487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 решті дисків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2006" y="3202424"/>
            <a:ext cx="5972332" cy="1439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встановлюють операційну систему і програмне забезпечення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149818" y="3202424"/>
            <a:ext cx="5972332" cy="1439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зберігають інші дані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 descr="blue, drive, hardware, shading, window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7" y="4661452"/>
            <a:ext cx="1913937" cy="191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stal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61" y="4681330"/>
            <a:ext cx="2020957" cy="2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зультат пошуку зображень за запитом &quot;multimedia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9" y="4699343"/>
            <a:ext cx="5972332" cy="19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Безпечне зберігання даних на комп’ютері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Наведемо  кілька рекомендацій  для  запобігання  втраті  важливих даних.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4482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 зберігайте важливої інформації на: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8" y="2861990"/>
            <a:ext cx="3973050" cy="8751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Системному диску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110553" y="2861990"/>
            <a:ext cx="3973050" cy="8751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Робочому столі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149101" y="2861990"/>
            <a:ext cx="3973050" cy="14018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індивідуальних папках власної бібліотеки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5494917"/>
            <a:ext cx="846943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Бо системний диск найчастіше підпадає під вплив шкідливих програм.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656" y="4311071"/>
            <a:ext cx="1675986" cy="2445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164" y="4328174"/>
            <a:ext cx="1675986" cy="2411367"/>
          </a:xfrm>
          <a:prstGeom prst="rect">
            <a:avLst/>
          </a:prstGeom>
        </p:spPr>
      </p:pic>
      <p:pic>
        <p:nvPicPr>
          <p:cNvPr id="8194" name="Picture 2" descr="disk, drive, storage, system, window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62" y="3707296"/>
            <a:ext cx="1847339" cy="18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mputer, desktop, device, hardware, monitor, pc, serve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75" y="3543060"/>
            <a:ext cx="2102409" cy="21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210564</TotalTime>
  <Words>1196</Words>
  <Application>Microsoft Office PowerPoint</Application>
  <PresentationFormat>Широкий екран</PresentationFormat>
  <Paragraphs>167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2" baseType="lpstr">
      <vt:lpstr>Arial</vt:lpstr>
      <vt:lpstr>Comic Sans MS</vt:lpstr>
      <vt:lpstr>Times New Roman</vt:lpstr>
      <vt:lpstr>Verdana</vt:lpstr>
      <vt:lpstr>Wingdings</vt:lpstr>
      <vt:lpstr>Тема Office</vt:lpstr>
      <vt:lpstr>Безпечне зберігання даних. Резервне копіювання та відновлення даних</vt:lpstr>
      <vt:lpstr>Зберігання даних</vt:lpstr>
      <vt:lpstr>Зберігання даних</vt:lpstr>
      <vt:lpstr>Безпечне зберігання даних на комп’ютері</vt:lpstr>
      <vt:lpstr>Безпечне зберігання даних на комп’ютері</vt:lpstr>
      <vt:lpstr>Безпечне зберігання даних на комп’ютері</vt:lpstr>
      <vt:lpstr>Безпечне зберігання даних на комп’ютері</vt:lpstr>
      <vt:lpstr>Безпечне зберігання даних на комп’ютері</vt:lpstr>
      <vt:lpstr>Безпечне зберігання даних на комп’ютері</vt:lpstr>
      <vt:lpstr>Безпечне зберігання даних на комп’ютері</vt:lpstr>
      <vt:lpstr>Безпечне зберігання даних на комп’ютері</vt:lpstr>
      <vt:lpstr>Безпечне зберігання даних на комп’ютері</vt:lpstr>
      <vt:lpstr>Резервне копіювання</vt:lpstr>
      <vt:lpstr>Резервне копіювання</vt:lpstr>
      <vt:lpstr>Резервне копіювання</vt:lpstr>
      <vt:lpstr>Резервне копіювання</vt:lpstr>
      <vt:lpstr>Резервне копіювання</vt:lpstr>
      <vt:lpstr>Відновлення даних</vt:lpstr>
      <vt:lpstr>Відновлення даних</vt:lpstr>
      <vt:lpstr>Точка відновлення Windows</vt:lpstr>
      <vt:lpstr>Точка відновлення Windows</vt:lpstr>
      <vt:lpstr>Точка відновлення Windows</vt:lpstr>
      <vt:lpstr>Точка відновлення Windows</vt:lpstr>
      <vt:lpstr>Точка відновлення Windows</vt:lpstr>
      <vt:lpstr>Безпечне видалення даних</vt:lpstr>
      <vt:lpstr>Безпечне видалення даних</vt:lpstr>
      <vt:lpstr>Безпечне видалення даних</vt:lpstr>
      <vt:lpstr>Цікаво</vt:lpstr>
      <vt:lpstr>Безпечне видалення даних</vt:lpstr>
      <vt:lpstr>Безпечне видалення даних</vt:lpstr>
      <vt:lpstr>Безпечне видалення даних</vt:lpstr>
      <vt:lpstr>Розгадайте ребус</vt:lpstr>
      <vt:lpstr>Продовжте речення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915</cp:revision>
  <dcterms:created xsi:type="dcterms:W3CDTF">2016-06-06T19:48:43Z</dcterms:created>
  <dcterms:modified xsi:type="dcterms:W3CDTF">2019-09-23T09:02:56Z</dcterms:modified>
</cp:coreProperties>
</file>