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8" r:id="rId2"/>
    <p:sldId id="1164" r:id="rId3"/>
    <p:sldId id="827" r:id="rId4"/>
    <p:sldId id="828" r:id="rId5"/>
    <p:sldId id="1165" r:id="rId6"/>
    <p:sldId id="1146" r:id="rId7"/>
    <p:sldId id="1163" r:id="rId8"/>
    <p:sldId id="1166" r:id="rId9"/>
    <p:sldId id="1167" r:id="rId10"/>
    <p:sldId id="1168" r:id="rId11"/>
    <p:sldId id="854" r:id="rId12"/>
    <p:sldId id="329" r:id="rId13"/>
    <p:sldId id="303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F38"/>
    <a:srgbClr val="FFFFFF"/>
    <a:srgbClr val="5568B5"/>
    <a:srgbClr val="00838F"/>
    <a:srgbClr val="030A16"/>
    <a:srgbClr val="020915"/>
    <a:srgbClr val="FE7B1C"/>
    <a:srgbClr val="009589"/>
    <a:srgbClr val="55B55D"/>
    <a:srgbClr val="438F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74954" autoAdjust="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E9ECB-EE97-4F16-8E97-AF251431DA57}" type="datetimeFigureOut">
              <a:rPr lang="uk-UA" smtClean="0"/>
              <a:t>02.02.2020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4D5F9-8C2C-48E3-A450-AE7F793E18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690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194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D5F9-8C2C-48E3-A450-AE7F793E18A6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5631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02.02.2020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267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02.02.2020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364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02.02.2020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16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02.02.2020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682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02.02.2020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357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02.02.2020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855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02.02.2020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682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02.02.2020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425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02.02.2020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325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02.02.2020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062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02.02.2020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167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7203A-26C4-4C0F-B196-2D7E82AF7C8E}" type="datetimeFigureOut">
              <a:rPr lang="uk-UA" smtClean="0"/>
              <a:t>02.02.2020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068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AFC2C4-8EB3-4B69-9D0B-76BBF57F5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0331" y="4700613"/>
            <a:ext cx="597673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ПРАКТИЧНА РОБОТА № 2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ВІЗУАЛЬНО-ТЕЛЕСКОПІЧНІ СПОСТЕРЕЖЕННЯ СОНЦЯ</a:t>
            </a:r>
          </a:p>
        </p:txBody>
      </p:sp>
    </p:spTree>
    <p:extLst>
      <p:ext uri="{BB962C8B-B14F-4D97-AF65-F5344CB8AC3E}">
        <p14:creationId xmlns:p14="http://schemas.microsoft.com/office/powerpoint/2010/main" val="2370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93F3DD-B749-4719-A940-A5CB0F98E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3600856" y="1141788"/>
            <a:ext cx="4881450" cy="697507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Збільшення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окуляра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F4EDAF73-A8F4-4EF4-AD2A-A52C85D1FA13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9" name="Прямокутник: округлені верхні кути 8">
              <a:extLst>
                <a:ext uri="{FF2B5EF4-FFF2-40B4-BE49-F238E27FC236}">
                  <a16:creationId xmlns:a16="http://schemas.microsoft.com/office/drawing/2014/main" id="{01B4DF8D-EADF-4A1B-B1D8-4EAECDB3C87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F8FDF478-6D6B-4ED5-A3D1-41CA6B1AF344}"/>
                </a:ext>
              </a:extLst>
            </p:cNvPr>
            <p:cNvSpPr/>
            <p:nvPr/>
          </p:nvSpPr>
          <p:spPr>
            <a:xfrm>
              <a:off x="166635" y="87106"/>
              <a:ext cx="11858729" cy="6463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36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Особливості телескопічного спостереження Сонця</a:t>
              </a:r>
            </a:p>
          </p:txBody>
        </p:sp>
      </p:grpSp>
      <p:sp>
        <p:nvSpPr>
          <p:cNvPr id="14" name="Місце для вмісту 3">
            <a:extLst>
              <a:ext uri="{FF2B5EF4-FFF2-40B4-BE49-F238E27FC236}">
                <a16:creationId xmlns:a16="http://schemas.microsoft.com/office/drawing/2014/main" id="{14AAB65B-0CC2-4637-BE20-0EE47217417B}"/>
              </a:ext>
            </a:extLst>
          </p:cNvPr>
          <p:cNvSpPr txBox="1">
            <a:spLocks/>
          </p:cNvSpPr>
          <p:nvPr/>
        </p:nvSpPr>
        <p:spPr>
          <a:xfrm>
            <a:off x="1806918" y="2039790"/>
            <a:ext cx="1696672" cy="456749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</a:rPr>
              <a:t>30х -40х</a:t>
            </a:r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Місце для вмісту 3">
            <a:extLst>
              <a:ext uri="{FF2B5EF4-FFF2-40B4-BE49-F238E27FC236}">
                <a16:creationId xmlns:a16="http://schemas.microsoft.com/office/drawing/2014/main" id="{634901A9-776A-43A6-81F8-C16611BD275C}"/>
              </a:ext>
            </a:extLst>
          </p:cNvPr>
          <p:cNvSpPr txBox="1">
            <a:spLocks/>
          </p:cNvSpPr>
          <p:nvPr/>
        </p:nvSpPr>
        <p:spPr>
          <a:xfrm>
            <a:off x="1092905" y="5716212"/>
            <a:ext cx="3124695" cy="923581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Загальний огляд поверхні Сонця</a:t>
            </a:r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Місце для вмісту 3">
            <a:extLst>
              <a:ext uri="{FF2B5EF4-FFF2-40B4-BE49-F238E27FC236}">
                <a16:creationId xmlns:a16="http://schemas.microsoft.com/office/drawing/2014/main" id="{220539C1-1A87-46EE-B069-37CACB8452D2}"/>
              </a:ext>
            </a:extLst>
          </p:cNvPr>
          <p:cNvSpPr txBox="1">
            <a:spLocks/>
          </p:cNvSpPr>
          <p:nvPr/>
        </p:nvSpPr>
        <p:spPr>
          <a:xfrm>
            <a:off x="8467741" y="2034849"/>
            <a:ext cx="1696672" cy="456749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</a:rPr>
              <a:t>60х -80х</a:t>
            </a:r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7" name="Picture 2" descr="http://efdreams.com/data_images/dreams/sun/sun-07.jpg">
            <a:extLst>
              <a:ext uri="{FF2B5EF4-FFF2-40B4-BE49-F238E27FC236}">
                <a16:creationId xmlns:a16="http://schemas.microsoft.com/office/drawing/2014/main" id="{3A4E689C-442C-41F0-9C94-E4566D448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7" r="12358" b="23029"/>
          <a:stretch/>
        </p:blipFill>
        <p:spPr bwMode="auto">
          <a:xfrm>
            <a:off x="1165796" y="2693298"/>
            <a:ext cx="2978915" cy="2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Похожее изображение">
            <a:extLst>
              <a:ext uri="{FF2B5EF4-FFF2-40B4-BE49-F238E27FC236}">
                <a16:creationId xmlns:a16="http://schemas.microsoft.com/office/drawing/2014/main" id="{8280EA33-C7EA-422F-9046-8F7B0747B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87" b="6598"/>
          <a:stretch/>
        </p:blipFill>
        <p:spPr bwMode="auto">
          <a:xfrm>
            <a:off x="7939883" y="2571038"/>
            <a:ext cx="2752389" cy="310049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Місце для вмісту 3">
            <a:extLst>
              <a:ext uri="{FF2B5EF4-FFF2-40B4-BE49-F238E27FC236}">
                <a16:creationId xmlns:a16="http://schemas.microsoft.com/office/drawing/2014/main" id="{BAFA3BA7-8939-435B-9BA3-55A90561D6FC}"/>
              </a:ext>
            </a:extLst>
          </p:cNvPr>
          <p:cNvSpPr txBox="1">
            <a:spLocks/>
          </p:cNvSpPr>
          <p:nvPr/>
        </p:nvSpPr>
        <p:spPr>
          <a:xfrm>
            <a:off x="7560969" y="5716212"/>
            <a:ext cx="3510216" cy="923581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Детальне вивчення фотосфери</a:t>
            </a:r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3511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93F3DD-B749-4719-A940-A5CB0F98E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F4EDAF73-A8F4-4EF4-AD2A-A52C85D1FA13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9" name="Прямокутник: округлені верхні кути 8">
              <a:extLst>
                <a:ext uri="{FF2B5EF4-FFF2-40B4-BE49-F238E27FC236}">
                  <a16:creationId xmlns:a16="http://schemas.microsoft.com/office/drawing/2014/main" id="{01B4DF8D-EADF-4A1B-B1D8-4EAECDB3C87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F8FDF478-6D6B-4ED5-A3D1-41CA6B1AF344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Виконання практичної роботи</a:t>
              </a:r>
            </a:p>
          </p:txBody>
        </p:sp>
      </p:grpSp>
      <p:pic>
        <p:nvPicPr>
          <p:cNvPr id="1026" name="Picture 2" descr="Результат пошуку зображень за запитом &quot;спостереження сонця в телескоп&quot;">
            <a:extLst>
              <a:ext uri="{FF2B5EF4-FFF2-40B4-BE49-F238E27FC236}">
                <a16:creationId xmlns:a16="http://schemas.microsoft.com/office/drawing/2014/main" id="{305A7AAE-334D-4447-80DE-A1FCE2436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160" y="1060397"/>
            <a:ext cx="7420665" cy="55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83597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147B52-95AA-4C94-9962-86B213D63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Місце для вмісту 3"/>
          <p:cNvSpPr txBox="1">
            <a:spLocks/>
          </p:cNvSpPr>
          <p:nvPr/>
        </p:nvSpPr>
        <p:spPr>
          <a:xfrm>
            <a:off x="166632" y="1444448"/>
            <a:ext cx="11858729" cy="828000"/>
          </a:xfrm>
          <a:prstGeom prst="roundRect">
            <a:avLst/>
          </a:prstGeom>
          <a:solidFill>
            <a:srgbClr val="689F38"/>
          </a:solidFill>
          <a:ln>
            <a:solidFill>
              <a:srgbClr val="689F38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	На </a:t>
            </a:r>
            <a:r>
              <a:rPr lang="uk-UA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уроці</a:t>
            </a: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 зрозумів …</a:t>
            </a: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166632" y="2480285"/>
            <a:ext cx="11858729" cy="828000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	На </a:t>
            </a:r>
            <a:r>
              <a:rPr lang="uk-UA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уроці</a:t>
            </a: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найцікавішим було … </a:t>
            </a:r>
          </a:p>
        </p:txBody>
      </p:sp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166631" y="3516122"/>
            <a:ext cx="11858729" cy="828000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	На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уроці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мені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було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найважче</a:t>
            </a:r>
            <a:r>
              <a:rPr lang="en-US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166630" y="4551959"/>
            <a:ext cx="11858729" cy="828000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	У мене </a:t>
            </a:r>
            <a:r>
              <a:rPr lang="uk-UA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виникло</a:t>
            </a: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запитання …</a:t>
            </a:r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166630" y="5587796"/>
            <a:ext cx="11858729" cy="828000"/>
          </a:xfrm>
          <a:prstGeom prst="roundRect">
            <a:avLst/>
          </a:prstGeom>
          <a:solidFill>
            <a:srgbClr val="689F38"/>
          </a:solidFill>
          <a:ln>
            <a:solidFill>
              <a:srgbClr val="689F38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	На наступний урок я хотів би</a:t>
            </a:r>
            <a:r>
              <a:rPr lang="en-US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</a:p>
        </p:txBody>
      </p: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01C4F295-736A-4A7D-BEAD-785837D7C06B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13" name="Прямокутник: округлені верхні кути 12">
              <a:extLst>
                <a:ext uri="{FF2B5EF4-FFF2-40B4-BE49-F238E27FC236}">
                  <a16:creationId xmlns:a16="http://schemas.microsoft.com/office/drawing/2014/main" id="{8703B81C-8466-438A-AC93-192EC41CB9E0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id="{00E24C00-CEA8-4F60-81F6-25FC7FB23BA5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Рефлексія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32758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  <p:bldP spid="11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48EC69-7823-4FB4-9A09-632F25701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253860" y="1883318"/>
            <a:ext cx="11684275" cy="1462504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Повторити</a:t>
            </a:r>
            <a:r>
              <a:rPr lang="ru-RU" sz="4000" dirty="0">
                <a:solidFill>
                  <a:srgbClr val="FFFFFF"/>
                </a:solidFill>
                <a:latin typeface="Trebuchet MS" panose="020B0603020202020204" pitchFamily="34" charset="0"/>
              </a:rPr>
              <a:t> тему 3 та 4 (С. 43-73),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Тестові</a:t>
            </a:r>
            <a:r>
              <a:rPr lang="ru-RU" sz="40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ru-RU" sz="40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завдання</a:t>
            </a:r>
            <a:r>
              <a:rPr lang="ru-RU" sz="4000" dirty="0">
                <a:solidFill>
                  <a:srgbClr val="FFFFFF"/>
                </a:solidFill>
                <a:latin typeface="Trebuchet MS" panose="020B0603020202020204" pitchFamily="34" charset="0"/>
              </a:rPr>
              <a:t> С.66,73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F83573E9-7D4A-4631-ACA3-D4EE25F367C6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8" name="Прямокутник: округлені верхні кути 7">
              <a:extLst>
                <a:ext uri="{FF2B5EF4-FFF2-40B4-BE49-F238E27FC236}">
                  <a16:creationId xmlns:a16="http://schemas.microsoft.com/office/drawing/2014/main" id="{EA0B70DC-3150-4676-9A23-F5D48DD8B04B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30E3901B-65A2-4AD6-ADA4-5149B1C4449A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Домашнє завдання</a:t>
              </a:r>
            </a:p>
          </p:txBody>
        </p:sp>
      </p:grpSp>
      <p:sp>
        <p:nvSpPr>
          <p:cNvPr id="11" name="Місце для вмісту 3">
            <a:extLst>
              <a:ext uri="{FF2B5EF4-FFF2-40B4-BE49-F238E27FC236}">
                <a16:creationId xmlns:a16="http://schemas.microsoft.com/office/drawing/2014/main" id="{5D81F3AB-E50A-4F70-BDAF-ACFF6A0F63DB}"/>
              </a:ext>
            </a:extLst>
          </p:cNvPr>
          <p:cNvSpPr txBox="1">
            <a:spLocks/>
          </p:cNvSpPr>
          <p:nvPr/>
        </p:nvSpPr>
        <p:spPr>
          <a:xfrm>
            <a:off x="253860" y="4695471"/>
            <a:ext cx="11684275" cy="812880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Підготуватися</a:t>
            </a:r>
            <a:r>
              <a:rPr lang="ru-RU" sz="3600" dirty="0">
                <a:solidFill>
                  <a:srgbClr val="FFFFFF"/>
                </a:solidFill>
                <a:latin typeface="Trebuchet MS" panose="020B0603020202020204" pitchFamily="34" charset="0"/>
              </a:rPr>
              <a:t> до </a:t>
            </a:r>
            <a:r>
              <a:rPr lang="ru-RU" sz="36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контрольної</a:t>
            </a:r>
            <a:r>
              <a:rPr lang="ru-RU" sz="36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роботи</a:t>
            </a:r>
            <a:endParaRPr lang="ru-RU" sz="3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6349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93F3DD-B749-4719-A940-A5CB0F98E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Місце для вмісту 3"/>
          <p:cNvSpPr txBox="1">
            <a:spLocks/>
          </p:cNvSpPr>
          <p:nvPr/>
        </p:nvSpPr>
        <p:spPr>
          <a:xfrm>
            <a:off x="166616" y="2894601"/>
            <a:ext cx="11858729" cy="627225"/>
          </a:xfrm>
          <a:prstGeom prst="roundRect">
            <a:avLst/>
          </a:prstGeom>
          <a:solidFill>
            <a:srgbClr val="00838F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Сонце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жовта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зоря. Чим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пояснити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цей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колір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зорі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166616" y="1230829"/>
            <a:ext cx="11858729" cy="1152994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Які методи використовує сучасна астрономія під час дослідження Всесвіту? Які їх особливості</a:t>
            </a:r>
          </a:p>
        </p:txBody>
      </p:sp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166616" y="4005497"/>
            <a:ext cx="11858729" cy="1152994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являють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собою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чорні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й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плями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Сонці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Чому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виникають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F4EDAF73-A8F4-4EF4-AD2A-A52C85D1FA13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9" name="Прямокутник: округлені верхні кути 8">
              <a:extLst>
                <a:ext uri="{FF2B5EF4-FFF2-40B4-BE49-F238E27FC236}">
                  <a16:creationId xmlns:a16="http://schemas.microsoft.com/office/drawing/2014/main" id="{01B4DF8D-EADF-4A1B-B1D8-4EAECDB3C87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F8FDF478-6D6B-4ED5-A3D1-41CA6B1AF344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Інтелектуальна розминка</a:t>
              </a:r>
            </a:p>
          </p:txBody>
        </p:sp>
      </p:grpSp>
      <p:sp>
        <p:nvSpPr>
          <p:cNvPr id="13" name="Місце для вмісту 3">
            <a:extLst>
              <a:ext uri="{FF2B5EF4-FFF2-40B4-BE49-F238E27FC236}">
                <a16:creationId xmlns:a16="http://schemas.microsoft.com/office/drawing/2014/main" id="{9B45B1A9-9BD5-423F-A65E-8A0DB7CCAA3F}"/>
              </a:ext>
            </a:extLst>
          </p:cNvPr>
          <p:cNvSpPr txBox="1">
            <a:spLocks/>
          </p:cNvSpPr>
          <p:nvPr/>
        </p:nvSpPr>
        <p:spPr>
          <a:xfrm>
            <a:off x="166616" y="5627171"/>
            <a:ext cx="11858727" cy="627991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	Як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Сонце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впливає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Землю й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людей?</a:t>
            </a:r>
          </a:p>
        </p:txBody>
      </p:sp>
    </p:spTree>
    <p:extLst>
      <p:ext uri="{BB962C8B-B14F-4D97-AF65-F5344CB8AC3E}">
        <p14:creationId xmlns:p14="http://schemas.microsoft.com/office/powerpoint/2010/main" val="31952158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8AAAEBB-EB08-4BD2-BECC-9EACB1739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" t="731" r="723" b="6851"/>
          <a:stretch/>
        </p:blipFill>
        <p:spPr>
          <a:xfrm>
            <a:off x="-2" y="439481"/>
            <a:ext cx="12192000" cy="64185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C446F4-4AA6-41F7-99A9-4A61FAEAC7B2}"/>
              </a:ext>
            </a:extLst>
          </p:cNvPr>
          <p:cNvSpPr txBox="1"/>
          <p:nvPr/>
        </p:nvSpPr>
        <p:spPr>
          <a:xfrm>
            <a:off x="9753563" y="2031759"/>
            <a:ext cx="1606434" cy="676748"/>
          </a:xfrm>
          <a:prstGeom prst="roundRect">
            <a:avLst/>
          </a:prstGeom>
          <a:solidFill>
            <a:srgbClr val="5568B5"/>
          </a:solidFill>
        </p:spPr>
        <p:txBody>
          <a:bodyPr wrap="square" lIns="240000" tIns="120000" rIns="240000" bIns="120000" rtlCol="0">
            <a:spAutoFit/>
          </a:bodyPr>
          <a:lstStyle/>
          <a:p>
            <a:pPr algn="ctr" defTabSz="914377">
              <a:defRPr/>
            </a:pPr>
            <a:r>
              <a:rPr lang="ru-RU" sz="2400" dirty="0">
                <a:solidFill>
                  <a:schemeClr val="bg1"/>
                </a:solidFill>
                <a:latin typeface="Gerbera"/>
              </a:rPr>
              <a:t>Окуляр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79B56F-D2EA-4F95-B3C0-97BE7006ED0C}"/>
              </a:ext>
            </a:extLst>
          </p:cNvPr>
          <p:cNvSpPr txBox="1"/>
          <p:nvPr/>
        </p:nvSpPr>
        <p:spPr>
          <a:xfrm>
            <a:off x="6466609" y="1014612"/>
            <a:ext cx="1467570" cy="676748"/>
          </a:xfrm>
          <a:prstGeom prst="roundRect">
            <a:avLst/>
          </a:prstGeom>
          <a:solidFill>
            <a:srgbClr val="5568B5"/>
          </a:solidFill>
        </p:spPr>
        <p:txBody>
          <a:bodyPr wrap="square" lIns="240000" tIns="120000" rIns="240000" bIns="120000" rtlCol="0">
            <a:spAutoFit/>
          </a:bodyPr>
          <a:lstStyle/>
          <a:p>
            <a:pPr algn="ctr" defTabSz="914377">
              <a:defRPr/>
            </a:pPr>
            <a:r>
              <a:rPr lang="ru-RU" sz="2400" dirty="0" err="1">
                <a:solidFill>
                  <a:schemeClr val="bg1"/>
                </a:solidFill>
                <a:latin typeface="Gerbera"/>
              </a:rPr>
              <a:t>Шукач</a:t>
            </a:r>
            <a:endParaRPr lang="ru-RU" sz="2400" dirty="0">
              <a:solidFill>
                <a:schemeClr val="bg1"/>
              </a:solidFill>
              <a:latin typeface="Gerbera"/>
            </a:endParaRPr>
          </a:p>
        </p:txBody>
      </p:sp>
      <p:cxnSp>
        <p:nvCxnSpPr>
          <p:cNvPr id="15" name="Прямая соединительная линия 32">
            <a:extLst>
              <a:ext uri="{FF2B5EF4-FFF2-40B4-BE49-F238E27FC236}">
                <a16:creationId xmlns:a16="http://schemas.microsoft.com/office/drawing/2014/main" id="{B0349D03-E416-438E-BB04-C1D39FA301CB}"/>
              </a:ext>
            </a:extLst>
          </p:cNvPr>
          <p:cNvCxnSpPr/>
          <p:nvPr/>
        </p:nvCxnSpPr>
        <p:spPr>
          <a:xfrm flipH="1">
            <a:off x="8866557" y="2617773"/>
            <a:ext cx="1116164" cy="877685"/>
          </a:xfrm>
          <a:prstGeom prst="line">
            <a:avLst/>
          </a:prstGeom>
          <a:ln w="15875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6">
            <a:extLst>
              <a:ext uri="{FF2B5EF4-FFF2-40B4-BE49-F238E27FC236}">
                <a16:creationId xmlns:a16="http://schemas.microsoft.com/office/drawing/2014/main" id="{3DC2DC09-7EC2-4335-8248-8320ABFA5AF4}"/>
              </a:ext>
            </a:extLst>
          </p:cNvPr>
          <p:cNvCxnSpPr>
            <a:cxnSpLocks/>
          </p:cNvCxnSpPr>
          <p:nvPr/>
        </p:nvCxnSpPr>
        <p:spPr>
          <a:xfrm flipH="1">
            <a:off x="5802923" y="1307619"/>
            <a:ext cx="873034" cy="591519"/>
          </a:xfrm>
          <a:prstGeom prst="line">
            <a:avLst/>
          </a:prstGeom>
          <a:ln w="15875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CD9FCE4-CC0D-4885-BAB8-8BA72EBF40CE}"/>
              </a:ext>
            </a:extLst>
          </p:cNvPr>
          <p:cNvSpPr txBox="1"/>
          <p:nvPr/>
        </p:nvSpPr>
        <p:spPr>
          <a:xfrm>
            <a:off x="832003" y="2470602"/>
            <a:ext cx="1756682" cy="676748"/>
          </a:xfrm>
          <a:prstGeom prst="roundRect">
            <a:avLst/>
          </a:prstGeom>
          <a:solidFill>
            <a:srgbClr val="5568B5"/>
          </a:solidFill>
        </p:spPr>
        <p:txBody>
          <a:bodyPr wrap="square" lIns="240000" tIns="120000" rIns="240000" bIns="120000" rtlCol="0">
            <a:spAutoFit/>
          </a:bodyPr>
          <a:lstStyle/>
          <a:p>
            <a:pPr algn="ctr" defTabSz="914377">
              <a:defRPr/>
            </a:pPr>
            <a:r>
              <a:rPr lang="ru-RU" sz="2400" dirty="0">
                <a:solidFill>
                  <a:schemeClr val="bg1"/>
                </a:solidFill>
                <a:latin typeface="Gerbera"/>
              </a:rPr>
              <a:t>Об</a:t>
            </a:r>
            <a:r>
              <a:rPr lang="uk-UA" sz="2400" dirty="0">
                <a:solidFill>
                  <a:schemeClr val="bg1"/>
                </a:solidFill>
                <a:latin typeface="Gerbera"/>
              </a:rPr>
              <a:t>’</a:t>
            </a:r>
            <a:r>
              <a:rPr lang="ru-RU" sz="2400" dirty="0" err="1">
                <a:solidFill>
                  <a:schemeClr val="bg1"/>
                </a:solidFill>
                <a:latin typeface="Gerbera"/>
              </a:rPr>
              <a:t>єктив</a:t>
            </a:r>
            <a:endParaRPr lang="ru-RU" sz="2400" dirty="0">
              <a:solidFill>
                <a:schemeClr val="bg1"/>
              </a:solidFill>
              <a:latin typeface="Gerbera"/>
            </a:endParaRPr>
          </a:p>
        </p:txBody>
      </p:sp>
      <p:cxnSp>
        <p:nvCxnSpPr>
          <p:cNvPr id="18" name="Прямая соединительная линия 19">
            <a:extLst>
              <a:ext uri="{FF2B5EF4-FFF2-40B4-BE49-F238E27FC236}">
                <a16:creationId xmlns:a16="http://schemas.microsoft.com/office/drawing/2014/main" id="{DD5A3A2D-36BB-49AF-93C9-EB2D8E54CDFE}"/>
              </a:ext>
            </a:extLst>
          </p:cNvPr>
          <p:cNvCxnSpPr>
            <a:cxnSpLocks/>
          </p:cNvCxnSpPr>
          <p:nvPr/>
        </p:nvCxnSpPr>
        <p:spPr>
          <a:xfrm flipV="1">
            <a:off x="2588684" y="2031759"/>
            <a:ext cx="1278386" cy="678094"/>
          </a:xfrm>
          <a:prstGeom prst="line">
            <a:avLst/>
          </a:prstGeom>
          <a:ln w="15875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2F32A223-80AD-4DAC-BB81-9CCB00813AC7}"/>
              </a:ext>
            </a:extLst>
          </p:cNvPr>
          <p:cNvGrpSpPr/>
          <p:nvPr/>
        </p:nvGrpSpPr>
        <p:grpSpPr>
          <a:xfrm>
            <a:off x="0" y="-3"/>
            <a:ext cx="12191998" cy="812878"/>
            <a:chOff x="-1" y="-2"/>
            <a:chExt cx="12191998" cy="812878"/>
          </a:xfrm>
        </p:grpSpPr>
        <p:sp>
          <p:nvSpPr>
            <p:cNvPr id="31" name="Прямокутник: округлені верхні кути 8">
              <a:extLst>
                <a:ext uri="{FF2B5EF4-FFF2-40B4-BE49-F238E27FC236}">
                  <a16:creationId xmlns:a16="http://schemas.microsoft.com/office/drawing/2014/main" id="{F42D2BC8-7731-46EC-A7EE-C29E29D7C148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2" name="Прямокутник 31">
              <a:extLst>
                <a:ext uri="{FF2B5EF4-FFF2-40B4-BE49-F238E27FC236}">
                  <a16:creationId xmlns:a16="http://schemas.microsoft.com/office/drawing/2014/main" id="{3D4CB33E-5145-4A5B-B4CE-B988ADD29167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Будова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найпростішого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оптичного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телескопа</a:t>
              </a:r>
              <a:endParaRPr lang="uk-UA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E1CAB96-3ED3-4708-8916-CA11C47155A9}"/>
              </a:ext>
            </a:extLst>
          </p:cNvPr>
          <p:cNvSpPr txBox="1"/>
          <p:nvPr/>
        </p:nvSpPr>
        <p:spPr>
          <a:xfrm>
            <a:off x="2481760" y="3508378"/>
            <a:ext cx="1320833" cy="676748"/>
          </a:xfrm>
          <a:prstGeom prst="roundRect">
            <a:avLst/>
          </a:prstGeom>
          <a:solidFill>
            <a:srgbClr val="5568B5"/>
          </a:solidFill>
        </p:spPr>
        <p:txBody>
          <a:bodyPr wrap="square" lIns="240000" tIns="120000" rIns="240000" bIns="120000" rtlCol="0">
            <a:spAutoFit/>
          </a:bodyPr>
          <a:lstStyle/>
          <a:p>
            <a:pPr algn="ctr" defTabSz="914377">
              <a:defRPr/>
            </a:pPr>
            <a:r>
              <a:rPr lang="ru-RU" sz="2400" dirty="0">
                <a:solidFill>
                  <a:schemeClr val="bg1"/>
                </a:solidFill>
                <a:latin typeface="Gerbera"/>
              </a:rPr>
              <a:t>Тубус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3FD185D-564E-4B3E-A0D4-90EE1E400EF5}"/>
              </a:ext>
            </a:extLst>
          </p:cNvPr>
          <p:cNvCxnSpPr>
            <a:cxnSpLocks/>
          </p:cNvCxnSpPr>
          <p:nvPr/>
        </p:nvCxnSpPr>
        <p:spPr>
          <a:xfrm flipV="1">
            <a:off x="3802593" y="3429000"/>
            <a:ext cx="933530" cy="318629"/>
          </a:xfrm>
          <a:prstGeom prst="line">
            <a:avLst/>
          </a:prstGeom>
          <a:ln w="15875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452488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95DF26-71D2-4E24-B6F1-137EE0AD8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2F32A223-80AD-4DAC-BB81-9CCB00813AC7}"/>
              </a:ext>
            </a:extLst>
          </p:cNvPr>
          <p:cNvGrpSpPr/>
          <p:nvPr/>
        </p:nvGrpSpPr>
        <p:grpSpPr>
          <a:xfrm>
            <a:off x="0" y="-3"/>
            <a:ext cx="12191998" cy="812878"/>
            <a:chOff x="-1" y="-2"/>
            <a:chExt cx="12191998" cy="812878"/>
          </a:xfrm>
        </p:grpSpPr>
        <p:sp>
          <p:nvSpPr>
            <p:cNvPr id="31" name="Прямокутник: округлені верхні кути 8">
              <a:extLst>
                <a:ext uri="{FF2B5EF4-FFF2-40B4-BE49-F238E27FC236}">
                  <a16:creationId xmlns:a16="http://schemas.microsoft.com/office/drawing/2014/main" id="{F42D2BC8-7731-46EC-A7EE-C29E29D7C148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2" name="Прямокутник 31">
              <a:extLst>
                <a:ext uri="{FF2B5EF4-FFF2-40B4-BE49-F238E27FC236}">
                  <a16:creationId xmlns:a16="http://schemas.microsoft.com/office/drawing/2014/main" id="{3D4CB33E-5145-4A5B-B4CE-B988ADD29167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Принцип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дії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оптичного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телескопа</a:t>
              </a:r>
              <a:endParaRPr lang="uk-UA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7" name="Місце для вмісту 3">
            <a:extLst>
              <a:ext uri="{FF2B5EF4-FFF2-40B4-BE49-F238E27FC236}">
                <a16:creationId xmlns:a16="http://schemas.microsoft.com/office/drawing/2014/main" id="{3BE6FCBF-783F-499A-B09B-5F7B2123881C}"/>
              </a:ext>
            </a:extLst>
          </p:cNvPr>
          <p:cNvSpPr txBox="1">
            <a:spLocks/>
          </p:cNvSpPr>
          <p:nvPr/>
        </p:nvSpPr>
        <p:spPr>
          <a:xfrm>
            <a:off x="6371390" y="3903607"/>
            <a:ext cx="5634862" cy="2355732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Окуляр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дозволяє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розглядати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зображення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об’єкта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більшим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кутом,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ніж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сам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об’єкт</a:t>
            </a:r>
            <a:endParaRPr lang="ru-RU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Місце для вмісту 3">
            <a:extLst>
              <a:ext uri="{FF2B5EF4-FFF2-40B4-BE49-F238E27FC236}">
                <a16:creationId xmlns:a16="http://schemas.microsoft.com/office/drawing/2014/main" id="{C0AD41AF-575B-4714-A646-DC032D258BA5}"/>
              </a:ext>
            </a:extLst>
          </p:cNvPr>
          <p:cNvSpPr txBox="1">
            <a:spLocks/>
          </p:cNvSpPr>
          <p:nvPr/>
        </p:nvSpPr>
        <p:spPr>
          <a:xfrm>
            <a:off x="6448792" y="1521900"/>
            <a:ext cx="5537169" cy="1672683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Об’єктив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будує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зображення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об’єкта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фокальній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площині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C3CA18EA-929E-450B-8BEA-E243E53F02A4}"/>
              </a:ext>
            </a:extLst>
          </p:cNvPr>
          <p:cNvGrpSpPr/>
          <p:nvPr/>
        </p:nvGrpSpPr>
        <p:grpSpPr>
          <a:xfrm>
            <a:off x="128637" y="1771924"/>
            <a:ext cx="6114116" cy="4127028"/>
            <a:chOff x="-59057" y="1602650"/>
            <a:chExt cx="6114116" cy="4127028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7B78C33-A826-430C-B1EB-4EFD6784D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057" y="1602650"/>
              <a:ext cx="6114116" cy="412702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028908-070C-468D-BD56-4FAE053EB7D9}"/>
                </a:ext>
              </a:extLst>
            </p:cNvPr>
            <p:cNvSpPr txBox="1"/>
            <p:nvPr/>
          </p:nvSpPr>
          <p:spPr>
            <a:xfrm>
              <a:off x="200488" y="2654458"/>
              <a:ext cx="1377276" cy="586014"/>
            </a:xfrm>
            <a:prstGeom prst="roundRect">
              <a:avLst/>
            </a:prstGeom>
            <a:solidFill>
              <a:srgbClr val="5568B5"/>
            </a:solidFill>
          </p:spPr>
          <p:txBody>
            <a:bodyPr wrap="square" lIns="240000" tIns="120000" rIns="240000" bIns="120000" rtlCol="0">
              <a:spAutoFit/>
            </a:bodyPr>
            <a:lstStyle/>
            <a:p>
              <a:pPr algn="ctr" defTabSz="914377">
                <a:defRPr/>
              </a:pPr>
              <a:r>
                <a:rPr lang="ru-RU" sz="1867" dirty="0">
                  <a:solidFill>
                    <a:schemeClr val="bg1"/>
                  </a:solidFill>
                  <a:latin typeface="Gerbera"/>
                </a:rPr>
                <a:t>Окуляр</a:t>
              </a:r>
            </a:p>
          </p:txBody>
        </p:sp>
        <p:cxnSp>
          <p:nvCxnSpPr>
            <p:cNvPr id="13" name="Прямая соединительная линия 32">
              <a:extLst>
                <a:ext uri="{FF2B5EF4-FFF2-40B4-BE49-F238E27FC236}">
                  <a16:creationId xmlns:a16="http://schemas.microsoft.com/office/drawing/2014/main" id="{538963CA-2139-4144-85EF-0B7C289218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2197" y="3240472"/>
              <a:ext cx="603613" cy="1292991"/>
            </a:xfrm>
            <a:prstGeom prst="line">
              <a:avLst/>
            </a:prstGeom>
            <a:ln w="15875">
              <a:solidFill>
                <a:srgbClr val="FFFF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F3A778-D022-4F9A-A415-791FFA749755}"/>
                </a:ext>
              </a:extLst>
            </p:cNvPr>
            <p:cNvSpPr txBox="1"/>
            <p:nvPr/>
          </p:nvSpPr>
          <p:spPr>
            <a:xfrm>
              <a:off x="1523280" y="1680847"/>
              <a:ext cx="1672166" cy="608644"/>
            </a:xfrm>
            <a:prstGeom prst="roundRect">
              <a:avLst/>
            </a:prstGeom>
            <a:solidFill>
              <a:srgbClr val="5568B5"/>
            </a:solidFill>
          </p:spPr>
          <p:txBody>
            <a:bodyPr wrap="square" lIns="240000" tIns="120000" rIns="240000" bIns="120000" rtlCol="0">
              <a:spAutoFit/>
            </a:bodyPr>
            <a:lstStyle/>
            <a:p>
              <a:pPr algn="ctr" defTabSz="914377">
                <a:defRPr/>
              </a:pPr>
              <a:r>
                <a:rPr lang="ru-RU" sz="2000" dirty="0">
                  <a:solidFill>
                    <a:schemeClr val="bg1"/>
                  </a:solidFill>
                  <a:latin typeface="Gerbera"/>
                </a:rPr>
                <a:t>Об</a:t>
              </a:r>
              <a:r>
                <a:rPr lang="uk-UA" sz="2000" dirty="0">
                  <a:solidFill>
                    <a:schemeClr val="bg1"/>
                  </a:solidFill>
                  <a:latin typeface="Gerbera"/>
                </a:rPr>
                <a:t>’</a:t>
              </a:r>
              <a:r>
                <a:rPr lang="ru-RU" sz="2000" dirty="0" err="1">
                  <a:solidFill>
                    <a:schemeClr val="bg1"/>
                  </a:solidFill>
                  <a:latin typeface="Gerbera"/>
                </a:rPr>
                <a:t>єктив</a:t>
              </a:r>
              <a:endParaRPr lang="ru-RU" sz="2000" dirty="0">
                <a:solidFill>
                  <a:schemeClr val="bg1"/>
                </a:solidFill>
                <a:latin typeface="Gerbera"/>
              </a:endParaRPr>
            </a:p>
          </p:txBody>
        </p:sp>
        <p:cxnSp>
          <p:nvCxnSpPr>
            <p:cNvPr id="16" name="Прямая соединительная линия 19">
              <a:extLst>
                <a:ext uri="{FF2B5EF4-FFF2-40B4-BE49-F238E27FC236}">
                  <a16:creationId xmlns:a16="http://schemas.microsoft.com/office/drawing/2014/main" id="{6F2C215F-92D6-42CC-B992-000A203D2E7E}"/>
                </a:ext>
              </a:extLst>
            </p:cNvPr>
            <p:cNvCxnSpPr>
              <a:cxnSpLocks/>
            </p:cNvCxnSpPr>
            <p:nvPr/>
          </p:nvCxnSpPr>
          <p:spPr>
            <a:xfrm>
              <a:off x="3195445" y="2044949"/>
              <a:ext cx="1672166" cy="597046"/>
            </a:xfrm>
            <a:prstGeom prst="line">
              <a:avLst/>
            </a:prstGeom>
            <a:ln w="15875">
              <a:solidFill>
                <a:srgbClr val="FFFF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5B8212-511C-4B5D-8B24-9616D25335F4}"/>
                </a:ext>
              </a:extLst>
            </p:cNvPr>
            <p:cNvSpPr txBox="1"/>
            <p:nvPr/>
          </p:nvSpPr>
          <p:spPr>
            <a:xfrm>
              <a:off x="4206515" y="4240456"/>
              <a:ext cx="1132416" cy="586014"/>
            </a:xfrm>
            <a:prstGeom prst="roundRect">
              <a:avLst/>
            </a:prstGeom>
            <a:solidFill>
              <a:srgbClr val="5568B5"/>
            </a:solidFill>
          </p:spPr>
          <p:txBody>
            <a:bodyPr wrap="square" lIns="240000" tIns="120000" rIns="240000" bIns="120000" rtlCol="0">
              <a:spAutoFit/>
            </a:bodyPr>
            <a:lstStyle/>
            <a:p>
              <a:pPr algn="ctr" defTabSz="914377">
                <a:defRPr/>
              </a:pPr>
              <a:r>
                <a:rPr lang="ru-RU" sz="1867" dirty="0">
                  <a:solidFill>
                    <a:schemeClr val="bg1"/>
                  </a:solidFill>
                  <a:latin typeface="Gerbera"/>
                </a:rPr>
                <a:t>Тубус</a:t>
              </a:r>
            </a:p>
          </p:txBody>
        </p:sp>
        <p:cxnSp>
          <p:nvCxnSpPr>
            <p:cNvPr id="18" name="Прямая соединительная линия 19">
              <a:extLst>
                <a:ext uri="{FF2B5EF4-FFF2-40B4-BE49-F238E27FC236}">
                  <a16:creationId xmlns:a16="http://schemas.microsoft.com/office/drawing/2014/main" id="{F9DF2434-B68F-415E-9021-B440A3C36A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5183" y="3666164"/>
              <a:ext cx="0" cy="554374"/>
            </a:xfrm>
            <a:prstGeom prst="line">
              <a:avLst/>
            </a:prstGeom>
            <a:ln w="15875">
              <a:solidFill>
                <a:srgbClr val="FFFF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1B25F93-6876-4288-B161-7105E2FC3BB9}"/>
                </a:ext>
              </a:extLst>
            </p:cNvPr>
            <p:cNvSpPr txBox="1"/>
            <p:nvPr/>
          </p:nvSpPr>
          <p:spPr>
            <a:xfrm rot="20332621">
              <a:off x="2283951" y="3225592"/>
              <a:ext cx="2297352" cy="540540"/>
            </a:xfrm>
            <a:prstGeom prst="roundRect">
              <a:avLst/>
            </a:prstGeom>
            <a:solidFill>
              <a:srgbClr val="5568B5"/>
            </a:solidFill>
          </p:spPr>
          <p:txBody>
            <a:bodyPr wrap="square" lIns="240000" tIns="120000" rIns="240000" bIns="120000" rtlCol="0">
              <a:spAutoFit/>
            </a:bodyPr>
            <a:lstStyle/>
            <a:p>
              <a:pPr algn="ctr" defTabSz="914377">
                <a:defRPr/>
              </a:pPr>
              <a:r>
                <a:rPr lang="ru-RU" sz="1600" dirty="0" err="1">
                  <a:solidFill>
                    <a:schemeClr val="bg1"/>
                  </a:solidFill>
                  <a:latin typeface="Gerbera"/>
                </a:rPr>
                <a:t>Фокальна</a:t>
              </a:r>
              <a:r>
                <a:rPr lang="ru-RU" sz="1600" dirty="0">
                  <a:solidFill>
                    <a:schemeClr val="bg1"/>
                  </a:solidFill>
                  <a:latin typeface="Gerbera"/>
                </a:rPr>
                <a:t> </a:t>
              </a:r>
              <a:r>
                <a:rPr lang="ru-RU" sz="1600" dirty="0" err="1">
                  <a:solidFill>
                    <a:schemeClr val="bg1"/>
                  </a:solidFill>
                  <a:latin typeface="Gerbera"/>
                </a:rPr>
                <a:t>площина</a:t>
              </a:r>
              <a:endParaRPr lang="ru-RU" sz="1600" dirty="0">
                <a:solidFill>
                  <a:schemeClr val="bg1"/>
                </a:solidFill>
                <a:latin typeface="Gerber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9414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73569FD-13CC-4C1E-856C-0A6D722DC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  <a:solidFill>
            <a:srgbClr val="020915"/>
          </a:solidFill>
        </p:spPr>
      </p:pic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2F32A223-80AD-4DAC-BB81-9CCB00813AC7}"/>
              </a:ext>
            </a:extLst>
          </p:cNvPr>
          <p:cNvGrpSpPr/>
          <p:nvPr/>
        </p:nvGrpSpPr>
        <p:grpSpPr>
          <a:xfrm>
            <a:off x="2" y="1078"/>
            <a:ext cx="12191998" cy="812878"/>
            <a:chOff x="-1" y="-2"/>
            <a:chExt cx="12191998" cy="812878"/>
          </a:xfrm>
        </p:grpSpPr>
        <p:sp>
          <p:nvSpPr>
            <p:cNvPr id="31" name="Прямокутник: округлені верхні кути 8">
              <a:extLst>
                <a:ext uri="{FF2B5EF4-FFF2-40B4-BE49-F238E27FC236}">
                  <a16:creationId xmlns:a16="http://schemas.microsoft.com/office/drawing/2014/main" id="{F42D2BC8-7731-46EC-A7EE-C29E29D7C148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2" name="Прямокутник 31">
              <a:extLst>
                <a:ext uri="{FF2B5EF4-FFF2-40B4-BE49-F238E27FC236}">
                  <a16:creationId xmlns:a16="http://schemas.microsoft.com/office/drawing/2014/main" id="{3D4CB33E-5145-4A5B-B4CE-B988ADD29167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Будова Сонця</a:t>
              </a: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3594689-72FF-49C0-8DD0-030D1E5FA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2" y="936075"/>
            <a:ext cx="5046133" cy="5046133"/>
          </a:xfrm>
          <a:prstGeom prst="rect">
            <a:avLst/>
          </a:prstGeom>
        </p:spPr>
      </p:pic>
      <p:cxnSp>
        <p:nvCxnSpPr>
          <p:cNvPr id="28" name="Прямая соединительная линия 9">
            <a:extLst>
              <a:ext uri="{FF2B5EF4-FFF2-40B4-BE49-F238E27FC236}">
                <a16:creationId xmlns:a16="http://schemas.microsoft.com/office/drawing/2014/main" id="{551C6A11-4F53-4296-BCBF-F432AEB6E2A0}"/>
              </a:ext>
            </a:extLst>
          </p:cNvPr>
          <p:cNvCxnSpPr>
            <a:cxnSpLocks/>
          </p:cNvCxnSpPr>
          <p:nvPr/>
        </p:nvCxnSpPr>
        <p:spPr>
          <a:xfrm flipV="1">
            <a:off x="3204166" y="1649217"/>
            <a:ext cx="373921" cy="1621386"/>
          </a:xfrm>
          <a:prstGeom prst="line">
            <a:avLst/>
          </a:prstGeom>
          <a:ln w="9525">
            <a:gradFill>
              <a:gsLst>
                <a:gs pos="0">
                  <a:schemeClr val="tx1"/>
                </a:gs>
                <a:gs pos="83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9">
            <a:extLst>
              <a:ext uri="{FF2B5EF4-FFF2-40B4-BE49-F238E27FC236}">
                <a16:creationId xmlns:a16="http://schemas.microsoft.com/office/drawing/2014/main" id="{46855D3D-A418-4C2F-85BD-71DC2DBDDF89}"/>
              </a:ext>
            </a:extLst>
          </p:cNvPr>
          <p:cNvCxnSpPr>
            <a:cxnSpLocks/>
          </p:cNvCxnSpPr>
          <p:nvPr/>
        </p:nvCxnSpPr>
        <p:spPr>
          <a:xfrm>
            <a:off x="3578087" y="4109438"/>
            <a:ext cx="381185" cy="1836573"/>
          </a:xfrm>
          <a:prstGeom prst="line">
            <a:avLst/>
          </a:prstGeom>
          <a:ln w="9525">
            <a:gradFill>
              <a:gsLst>
                <a:gs pos="0">
                  <a:schemeClr val="tx1"/>
                </a:gs>
                <a:gs pos="83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Місце для вмісту 3">
            <a:extLst>
              <a:ext uri="{FF2B5EF4-FFF2-40B4-BE49-F238E27FC236}">
                <a16:creationId xmlns:a16="http://schemas.microsoft.com/office/drawing/2014/main" id="{58D88A0A-C990-4329-B5A3-4306547A2973}"/>
              </a:ext>
            </a:extLst>
          </p:cNvPr>
          <p:cNvSpPr txBox="1">
            <a:spLocks/>
          </p:cNvSpPr>
          <p:nvPr/>
        </p:nvSpPr>
        <p:spPr>
          <a:xfrm>
            <a:off x="1292087" y="5834399"/>
            <a:ext cx="3309981" cy="762534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Зона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променисто</a:t>
            </a: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 рівноваги</a:t>
            </a:r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6D9DB8BB-DE80-4DD4-942E-D8D1A08876CF}"/>
              </a:ext>
            </a:extLst>
          </p:cNvPr>
          <p:cNvGrpSpPr/>
          <p:nvPr/>
        </p:nvGrpSpPr>
        <p:grpSpPr>
          <a:xfrm>
            <a:off x="129352" y="2553208"/>
            <a:ext cx="2395187" cy="2969642"/>
            <a:chOff x="129352" y="2553208"/>
            <a:chExt cx="2395187" cy="2969642"/>
          </a:xfrm>
        </p:grpSpPr>
        <p:cxnSp>
          <p:nvCxnSpPr>
            <p:cNvPr id="17" name="Прямая соединительная линия 14">
              <a:extLst>
                <a:ext uri="{FF2B5EF4-FFF2-40B4-BE49-F238E27FC236}">
                  <a16:creationId xmlns:a16="http://schemas.microsoft.com/office/drawing/2014/main" id="{950FABAF-1DF9-4B8D-96AC-0411FD1434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2087" y="2553208"/>
              <a:ext cx="921892" cy="2156762"/>
            </a:xfrm>
            <a:prstGeom prst="line">
              <a:avLst/>
            </a:prstGeom>
            <a:ln w="9525">
              <a:gradFill>
                <a:gsLst>
                  <a:gs pos="0">
                    <a:schemeClr val="tx1"/>
                  </a:gs>
                  <a:gs pos="83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Місце для вмісту 3">
              <a:extLst>
                <a:ext uri="{FF2B5EF4-FFF2-40B4-BE49-F238E27FC236}">
                  <a16:creationId xmlns:a16="http://schemas.microsoft.com/office/drawing/2014/main" id="{692F358D-3EA1-4A86-B43B-A95C8711DCE8}"/>
                </a:ext>
              </a:extLst>
            </p:cNvPr>
            <p:cNvSpPr txBox="1">
              <a:spLocks/>
            </p:cNvSpPr>
            <p:nvPr/>
          </p:nvSpPr>
          <p:spPr>
            <a:xfrm>
              <a:off x="129352" y="4709970"/>
              <a:ext cx="2395187" cy="812880"/>
            </a:xfrm>
            <a:prstGeom prst="roundRect">
              <a:avLst/>
            </a:prstGeom>
            <a:solidFill>
              <a:srgbClr val="5568B5"/>
            </a:solidFill>
            <a:ln>
              <a:solidFill>
                <a:srgbClr val="5568B5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uk-UA" sz="28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Конвективна</a:t>
              </a:r>
              <a:r>
                <a:rPr lang="uk-UA" sz="28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зона</a:t>
              </a:r>
            </a:p>
          </p:txBody>
        </p:sp>
      </p:grpSp>
      <p:sp>
        <p:nvSpPr>
          <p:cNvPr id="37" name="Місце для вмісту 3">
            <a:extLst>
              <a:ext uri="{FF2B5EF4-FFF2-40B4-BE49-F238E27FC236}">
                <a16:creationId xmlns:a16="http://schemas.microsoft.com/office/drawing/2014/main" id="{76826AF2-9E1C-4B12-BA71-72DC20E3144C}"/>
              </a:ext>
            </a:extLst>
          </p:cNvPr>
          <p:cNvSpPr txBox="1">
            <a:spLocks/>
          </p:cNvSpPr>
          <p:nvPr/>
        </p:nvSpPr>
        <p:spPr>
          <a:xfrm>
            <a:off x="2713992" y="1227706"/>
            <a:ext cx="1657285" cy="384808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Ядро</a:t>
            </a:r>
          </a:p>
        </p:txBody>
      </p: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6EB076F3-A65C-4BBB-A25A-1CA810D7EB3F}"/>
              </a:ext>
            </a:extLst>
          </p:cNvPr>
          <p:cNvGrpSpPr/>
          <p:nvPr/>
        </p:nvGrpSpPr>
        <p:grpSpPr>
          <a:xfrm>
            <a:off x="9458605" y="4976665"/>
            <a:ext cx="2494104" cy="1267573"/>
            <a:chOff x="3120596" y="5208783"/>
            <a:chExt cx="2494104" cy="1267573"/>
          </a:xfrm>
        </p:grpSpPr>
        <p:sp>
          <p:nvSpPr>
            <p:cNvPr id="27" name="Місце для вмісту 3">
              <a:extLst>
                <a:ext uri="{FF2B5EF4-FFF2-40B4-BE49-F238E27FC236}">
                  <a16:creationId xmlns:a16="http://schemas.microsoft.com/office/drawing/2014/main" id="{AF5137DD-34D2-4980-897D-EBBC8654A43C}"/>
                </a:ext>
              </a:extLst>
            </p:cNvPr>
            <p:cNvSpPr txBox="1">
              <a:spLocks/>
            </p:cNvSpPr>
            <p:nvPr/>
          </p:nvSpPr>
          <p:spPr>
            <a:xfrm>
              <a:off x="3120596" y="6066518"/>
              <a:ext cx="2494104" cy="409838"/>
            </a:xfrm>
            <a:prstGeom prst="roundRect">
              <a:avLst/>
            </a:prstGeom>
            <a:solidFill>
              <a:srgbClr val="5568B5"/>
            </a:solidFill>
            <a:ln>
              <a:solidFill>
                <a:srgbClr val="5568B5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28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Хромосфера</a:t>
              </a:r>
              <a:endPara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9" name="Прямая соединительная линия 14">
              <a:extLst>
                <a:ext uri="{FF2B5EF4-FFF2-40B4-BE49-F238E27FC236}">
                  <a16:creationId xmlns:a16="http://schemas.microsoft.com/office/drawing/2014/main" id="{126AF1A8-E8DB-4EFC-AAEB-BD8EA86280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20596" y="5208783"/>
              <a:ext cx="948308" cy="85773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1B2281F-8EE4-4272-BB57-6E7EF5BE2A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31" y="-693058"/>
            <a:ext cx="7606311" cy="7551058"/>
          </a:xfrm>
          <a:prstGeom prst="rect">
            <a:avLst/>
          </a:prstGeom>
        </p:spPr>
      </p:pic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0B27F93B-08C4-4ABA-ABB6-36912F74C1FC}"/>
              </a:ext>
            </a:extLst>
          </p:cNvPr>
          <p:cNvGrpSpPr/>
          <p:nvPr/>
        </p:nvGrpSpPr>
        <p:grpSpPr>
          <a:xfrm>
            <a:off x="6038558" y="3617655"/>
            <a:ext cx="2494104" cy="2520081"/>
            <a:chOff x="270888" y="3871965"/>
            <a:chExt cx="2494104" cy="2520081"/>
          </a:xfrm>
        </p:grpSpPr>
        <p:cxnSp>
          <p:nvCxnSpPr>
            <p:cNvPr id="24" name="Прямая соединительная линия 14">
              <a:extLst>
                <a:ext uri="{FF2B5EF4-FFF2-40B4-BE49-F238E27FC236}">
                  <a16:creationId xmlns:a16="http://schemas.microsoft.com/office/drawing/2014/main" id="{241DCF80-9369-4BCE-B7CC-FA47AEC7BD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9196" y="3871965"/>
              <a:ext cx="0" cy="211024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Місце для вмісту 3">
              <a:extLst>
                <a:ext uri="{FF2B5EF4-FFF2-40B4-BE49-F238E27FC236}">
                  <a16:creationId xmlns:a16="http://schemas.microsoft.com/office/drawing/2014/main" id="{C1D8B177-82E5-4344-AE29-03A6BD247877}"/>
                </a:ext>
              </a:extLst>
            </p:cNvPr>
            <p:cNvSpPr txBox="1">
              <a:spLocks/>
            </p:cNvSpPr>
            <p:nvPr/>
          </p:nvSpPr>
          <p:spPr>
            <a:xfrm>
              <a:off x="270888" y="5982208"/>
              <a:ext cx="2494104" cy="409838"/>
            </a:xfrm>
            <a:prstGeom prst="roundRect">
              <a:avLst/>
            </a:prstGeom>
            <a:solidFill>
              <a:srgbClr val="5568B5"/>
            </a:solidFill>
            <a:ln>
              <a:solidFill>
                <a:srgbClr val="5568B5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28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Фотосфера</a:t>
              </a:r>
              <a:endPara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46" name="Місце для вмісту 3">
            <a:extLst>
              <a:ext uri="{FF2B5EF4-FFF2-40B4-BE49-F238E27FC236}">
                <a16:creationId xmlns:a16="http://schemas.microsoft.com/office/drawing/2014/main" id="{C4632C73-B755-40A3-88DC-12B078E65E23}"/>
              </a:ext>
            </a:extLst>
          </p:cNvPr>
          <p:cNvSpPr txBox="1">
            <a:spLocks/>
          </p:cNvSpPr>
          <p:nvPr/>
        </p:nvSpPr>
        <p:spPr>
          <a:xfrm>
            <a:off x="9334280" y="1093942"/>
            <a:ext cx="2494104" cy="785012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Сонячна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корона</a:t>
            </a:r>
            <a:endParaRPr lang="uk-UA" sz="2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7" name="Прямая соединительная линия 14">
            <a:extLst>
              <a:ext uri="{FF2B5EF4-FFF2-40B4-BE49-F238E27FC236}">
                <a16:creationId xmlns:a16="http://schemas.microsoft.com/office/drawing/2014/main" id="{A27D8795-5DB4-484C-B92D-892CABFDF99A}"/>
              </a:ext>
            </a:extLst>
          </p:cNvPr>
          <p:cNvCxnSpPr>
            <a:cxnSpLocks/>
          </p:cNvCxnSpPr>
          <p:nvPr/>
        </p:nvCxnSpPr>
        <p:spPr>
          <a:xfrm flipH="1" flipV="1">
            <a:off x="10705657" y="1878954"/>
            <a:ext cx="905722" cy="175263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021416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Картинки по запросу солнечный факел">
            <a:extLst>
              <a:ext uri="{FF2B5EF4-FFF2-40B4-BE49-F238E27FC236}">
                <a16:creationId xmlns:a16="http://schemas.microsoft.com/office/drawing/2014/main" id="{42174D06-C41C-486A-9A42-B1C5B0278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30023"/>
            <a:ext cx="12191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B708056-3B89-4ECD-A0F0-46156DD9E88F}"/>
              </a:ext>
            </a:extLst>
          </p:cNvPr>
          <p:cNvGrpSpPr/>
          <p:nvPr/>
        </p:nvGrpSpPr>
        <p:grpSpPr>
          <a:xfrm>
            <a:off x="-2" y="-19518"/>
            <a:ext cx="12191998" cy="827800"/>
            <a:chOff x="-1" y="-2"/>
            <a:chExt cx="12191998" cy="827800"/>
          </a:xfrm>
        </p:grpSpPr>
        <p:sp>
          <p:nvSpPr>
            <p:cNvPr id="19" name="Прямокутник: округлені верхні кути 8">
              <a:extLst>
                <a:ext uri="{FF2B5EF4-FFF2-40B4-BE49-F238E27FC236}">
                  <a16:creationId xmlns:a16="http://schemas.microsoft.com/office/drawing/2014/main" id="{CDA4441C-2EB5-48EC-938E-5648791B64D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9F08CFE6-3E9C-4046-9D38-9D39A794EF60}"/>
                </a:ext>
              </a:extLst>
            </p:cNvPr>
            <p:cNvSpPr/>
            <p:nvPr/>
          </p:nvSpPr>
          <p:spPr>
            <a:xfrm>
              <a:off x="1" y="58357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Активність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Сонця</a:t>
              </a:r>
              <a:endParaRPr lang="uk-UA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9" name="Місце для вмісту 3">
            <a:extLst>
              <a:ext uri="{FF2B5EF4-FFF2-40B4-BE49-F238E27FC236}">
                <a16:creationId xmlns:a16="http://schemas.microsoft.com/office/drawing/2014/main" id="{FCB3D654-077F-4540-BBA9-0C1C16326CED}"/>
              </a:ext>
            </a:extLst>
          </p:cNvPr>
          <p:cNvSpPr txBox="1">
            <a:spLocks/>
          </p:cNvSpPr>
          <p:nvPr/>
        </p:nvSpPr>
        <p:spPr>
          <a:xfrm>
            <a:off x="314372" y="863492"/>
            <a:ext cx="11544357" cy="1135269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Сонячна</a:t>
            </a:r>
            <a:r>
              <a:rPr lang="ru-RU" sz="36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активність</a:t>
            </a:r>
            <a:r>
              <a:rPr lang="ru-RU" sz="36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 комплекс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явищ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поверхні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Сонця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зумовлених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процесами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надрах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4" descr="https://upload.wikimedia.org/wikipedia/commons/4/47/Solar_Archipelago_-_Flickr_-_NASA_Goddard_Photo_and_Video.jpg">
            <a:extLst>
              <a:ext uri="{FF2B5EF4-FFF2-40B4-BE49-F238E27FC236}">
                <a16:creationId xmlns:a16="http://schemas.microsoft.com/office/drawing/2014/main" id="{334E54CB-A4F9-405B-AC39-48B5455CE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r="46559"/>
          <a:stretch/>
        </p:blipFill>
        <p:spPr bwMode="auto">
          <a:xfrm>
            <a:off x="326593" y="2069609"/>
            <a:ext cx="3477713" cy="291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Пов’язане зображення">
            <a:extLst>
              <a:ext uri="{FF2B5EF4-FFF2-40B4-BE49-F238E27FC236}">
                <a16:creationId xmlns:a16="http://schemas.microsoft.com/office/drawing/2014/main" id="{7F116911-838C-4F4F-B22E-5324101BA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058" y="2075372"/>
            <a:ext cx="3477717" cy="293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Результат пошуку зображень за запитом &quot;протуберанці&quot;">
            <a:extLst>
              <a:ext uri="{FF2B5EF4-FFF2-40B4-BE49-F238E27FC236}">
                <a16:creationId xmlns:a16="http://schemas.microsoft.com/office/drawing/2014/main" id="{957E1F6D-BA60-4347-90F7-5D45397C0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45"/>
          <a:stretch/>
        </p:blipFill>
        <p:spPr bwMode="auto">
          <a:xfrm>
            <a:off x="8357887" y="2093051"/>
            <a:ext cx="3477713" cy="293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Місце для вмісту 3">
            <a:extLst>
              <a:ext uri="{FF2B5EF4-FFF2-40B4-BE49-F238E27FC236}">
                <a16:creationId xmlns:a16="http://schemas.microsoft.com/office/drawing/2014/main" id="{16CF06C8-0EB3-45E5-8104-AD57AE627185}"/>
              </a:ext>
            </a:extLst>
          </p:cNvPr>
          <p:cNvSpPr txBox="1">
            <a:spLocks/>
          </p:cNvSpPr>
          <p:nvPr/>
        </p:nvSpPr>
        <p:spPr>
          <a:xfrm>
            <a:off x="1498166" y="5024995"/>
            <a:ext cx="1291724" cy="373734"/>
          </a:xfrm>
          <a:prstGeom prst="roundRect">
            <a:avLst/>
          </a:prstGeom>
          <a:solidFill>
            <a:srgbClr val="5568B5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Плями</a:t>
            </a:r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Місце для вмісту 3">
            <a:extLst>
              <a:ext uri="{FF2B5EF4-FFF2-40B4-BE49-F238E27FC236}">
                <a16:creationId xmlns:a16="http://schemas.microsoft.com/office/drawing/2014/main" id="{08906E5E-A32F-4A66-9843-EE4416E0CA17}"/>
              </a:ext>
            </a:extLst>
          </p:cNvPr>
          <p:cNvSpPr txBox="1">
            <a:spLocks/>
          </p:cNvSpPr>
          <p:nvPr/>
        </p:nvSpPr>
        <p:spPr>
          <a:xfrm>
            <a:off x="5367309" y="5038279"/>
            <a:ext cx="1457375" cy="373734"/>
          </a:xfrm>
          <a:prstGeom prst="roundRect">
            <a:avLst/>
          </a:prstGeom>
          <a:solidFill>
            <a:srgbClr val="5568B5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Факели</a:t>
            </a:r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Місце для вмісту 3">
            <a:extLst>
              <a:ext uri="{FF2B5EF4-FFF2-40B4-BE49-F238E27FC236}">
                <a16:creationId xmlns:a16="http://schemas.microsoft.com/office/drawing/2014/main" id="{4DE01D26-8F4D-4566-A072-D945CB25898A}"/>
              </a:ext>
            </a:extLst>
          </p:cNvPr>
          <p:cNvSpPr txBox="1">
            <a:spLocks/>
          </p:cNvSpPr>
          <p:nvPr/>
        </p:nvSpPr>
        <p:spPr>
          <a:xfrm>
            <a:off x="8861159" y="5078768"/>
            <a:ext cx="2471167" cy="373734"/>
          </a:xfrm>
          <a:prstGeom prst="roundRect">
            <a:avLst/>
          </a:prstGeom>
          <a:solidFill>
            <a:srgbClr val="5568B5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Протуберанці</a:t>
            </a:r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Місце для вмісту 3">
            <a:extLst>
              <a:ext uri="{FF2B5EF4-FFF2-40B4-BE49-F238E27FC236}">
                <a16:creationId xmlns:a16="http://schemas.microsoft.com/office/drawing/2014/main" id="{A85D23D2-22D0-4869-AD8C-E35DA6D45C71}"/>
              </a:ext>
            </a:extLst>
          </p:cNvPr>
          <p:cNvSpPr txBox="1">
            <a:spLocks/>
          </p:cNvSpPr>
          <p:nvPr/>
        </p:nvSpPr>
        <p:spPr>
          <a:xfrm>
            <a:off x="1410638" y="5493019"/>
            <a:ext cx="9370724" cy="373734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Активні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зони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місця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де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спостерігають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ці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утворення</a:t>
            </a:r>
            <a:endParaRPr lang="uk-UA" sz="2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Місце для вмісту 3">
            <a:extLst>
              <a:ext uri="{FF2B5EF4-FFF2-40B4-BE49-F238E27FC236}">
                <a16:creationId xmlns:a16="http://schemas.microsoft.com/office/drawing/2014/main" id="{241E1AEF-8F0D-4CCB-A5D9-6DA7778B9351}"/>
              </a:ext>
            </a:extLst>
          </p:cNvPr>
          <p:cNvSpPr txBox="1">
            <a:spLocks/>
          </p:cNvSpPr>
          <p:nvPr/>
        </p:nvSpPr>
        <p:spPr>
          <a:xfrm>
            <a:off x="1755656" y="5989963"/>
            <a:ext cx="8542519" cy="868037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Причини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виникнення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потужні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магнітні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поля,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виникають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час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конвективних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рухів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плазми</a:t>
            </a:r>
            <a:endParaRPr lang="uk-UA" sz="2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1354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93F3DD-B749-4719-A940-A5CB0F98E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Місце для вмісту 3"/>
          <p:cNvSpPr txBox="1">
            <a:spLocks/>
          </p:cNvSpPr>
          <p:nvPr/>
        </p:nvSpPr>
        <p:spPr>
          <a:xfrm>
            <a:off x="2187572" y="3342629"/>
            <a:ext cx="7572652" cy="1152994"/>
          </a:xfrm>
          <a:prstGeom prst="roundRect">
            <a:avLst/>
          </a:prstGeom>
          <a:solidFill>
            <a:srgbClr val="00838F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ВИКОРИСТОВУВАТИ САМОРОБНІ СВІТЛОФІЛЬТРИ НЕПРИПУСТИМО!</a:t>
            </a: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1438823" y="1117412"/>
            <a:ext cx="9070149" cy="1909936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МОЖНА ДИВИТИСЯ НА ДИСК СОНЦЯ НЕОЗБРОЄНИМ ОКОМ І В ТЕЛЕСКОП БЕЗ СПЕЦІАЛЬНОГО СВІТЛОФІЛЬТРА! </a:t>
            </a:r>
          </a:p>
        </p:txBody>
      </p:sp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1316742" y="4800158"/>
            <a:ext cx="9314313" cy="1764055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ЯКЩО НЕМАЄ СПЕЦІАЛЬНОГО СОНЯЧНОГО СВІТЛОФІЛЬТРА, ТО СПОСТЕРІГАТИ СОНЦЕ СЛІД ТІЛЬКИ НА ЕКРАНІ</a:t>
            </a: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F4EDAF73-A8F4-4EF4-AD2A-A52C85D1FA13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9" name="Прямокутник: округлені верхні кути 8">
              <a:extLst>
                <a:ext uri="{FF2B5EF4-FFF2-40B4-BE49-F238E27FC236}">
                  <a16:creationId xmlns:a16="http://schemas.microsoft.com/office/drawing/2014/main" id="{01B4DF8D-EADF-4A1B-B1D8-4EAECDB3C87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F8FDF478-6D6B-4ED5-A3D1-41CA6B1AF344}"/>
                </a:ext>
              </a:extLst>
            </p:cNvPr>
            <p:cNvSpPr/>
            <p:nvPr/>
          </p:nvSpPr>
          <p:spPr>
            <a:xfrm>
              <a:off x="166635" y="87106"/>
              <a:ext cx="11858729" cy="6463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36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Особливості телескопічного спостереження Сонця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18855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93F3DD-B749-4719-A940-A5CB0F98E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1560922" y="1099830"/>
            <a:ext cx="9070149" cy="1147883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Через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кожні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спостереження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робити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перерви у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спостереженні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2-3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1294920" y="2584361"/>
            <a:ext cx="9602152" cy="1804959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Проводити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спостереження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краще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із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затемненого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приміщення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класної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кімнати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темними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шторами на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вікнах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тощо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F4EDAF73-A8F4-4EF4-AD2A-A52C85D1FA13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9" name="Прямокутник: округлені верхні кути 8">
              <a:extLst>
                <a:ext uri="{FF2B5EF4-FFF2-40B4-BE49-F238E27FC236}">
                  <a16:creationId xmlns:a16="http://schemas.microsoft.com/office/drawing/2014/main" id="{01B4DF8D-EADF-4A1B-B1D8-4EAECDB3C87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F8FDF478-6D6B-4ED5-A3D1-41CA6B1AF344}"/>
                </a:ext>
              </a:extLst>
            </p:cNvPr>
            <p:cNvSpPr/>
            <p:nvPr/>
          </p:nvSpPr>
          <p:spPr>
            <a:xfrm>
              <a:off x="166635" y="87106"/>
              <a:ext cx="11858729" cy="6463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36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Особливості телескопічного спостереження Сонця</a:t>
              </a:r>
            </a:p>
          </p:txBody>
        </p:sp>
      </p:grpSp>
      <p:sp>
        <p:nvSpPr>
          <p:cNvPr id="13" name="Місце для вмісту 3">
            <a:extLst>
              <a:ext uri="{FF2B5EF4-FFF2-40B4-BE49-F238E27FC236}">
                <a16:creationId xmlns:a16="http://schemas.microsoft.com/office/drawing/2014/main" id="{38B7AE8C-E204-4C1C-BA5F-7870BC1CC69F}"/>
              </a:ext>
            </a:extLst>
          </p:cNvPr>
          <p:cNvSpPr txBox="1">
            <a:spLocks/>
          </p:cNvSpPr>
          <p:nvPr/>
        </p:nvSpPr>
        <p:spPr>
          <a:xfrm>
            <a:off x="2208402" y="4708724"/>
            <a:ext cx="7572652" cy="1829872"/>
          </a:xfrm>
          <a:prstGeom prst="roundRect">
            <a:avLst/>
          </a:prstGeom>
          <a:solidFill>
            <a:srgbClr val="00838F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Перед початком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спостереження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приміщення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слід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провітрити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відкривши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вікна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15-20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2830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93F3DD-B749-4719-A940-A5CB0F98E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1451111" y="1191186"/>
            <a:ext cx="9289774" cy="1202474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Найзручніше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застосовувати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об’єктивний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світлофільтр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поєднанні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діафрагмою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F4EDAF73-A8F4-4EF4-AD2A-A52C85D1FA13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9" name="Прямокутник: округлені верхні кути 8">
              <a:extLst>
                <a:ext uri="{FF2B5EF4-FFF2-40B4-BE49-F238E27FC236}">
                  <a16:creationId xmlns:a16="http://schemas.microsoft.com/office/drawing/2014/main" id="{01B4DF8D-EADF-4A1B-B1D8-4EAECDB3C87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F8FDF478-6D6B-4ED5-A3D1-41CA6B1AF344}"/>
                </a:ext>
              </a:extLst>
            </p:cNvPr>
            <p:cNvSpPr/>
            <p:nvPr/>
          </p:nvSpPr>
          <p:spPr>
            <a:xfrm>
              <a:off x="166635" y="87106"/>
              <a:ext cx="11858729" cy="6463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36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Особливості телескопічного спостереження Сонця</a:t>
              </a:r>
            </a:p>
          </p:txBody>
        </p:sp>
      </p:grpSp>
      <p:pic>
        <p:nvPicPr>
          <p:cNvPr id="1026" name="Picture 2" descr="Результат пошуку зображень за запитом &quot;об'єктивний світлофільтр телескопа&quot;">
            <a:extLst>
              <a:ext uri="{FF2B5EF4-FFF2-40B4-BE49-F238E27FC236}">
                <a16:creationId xmlns:a16="http://schemas.microsoft.com/office/drawing/2014/main" id="{FD3194C5-EBFA-4748-89ED-EE3DBB311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6" y="2605596"/>
            <a:ext cx="3368651" cy="283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88D9986-08EE-434A-86F3-5EF618FDE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88"/>
          <a:stretch/>
        </p:blipFill>
        <p:spPr bwMode="auto">
          <a:xfrm>
            <a:off x="4963769" y="2670362"/>
            <a:ext cx="2816557" cy="283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FF50DAFE-DA6C-43CD-AC95-C54E91396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8"/>
          <a:stretch/>
        </p:blipFill>
        <p:spPr bwMode="auto">
          <a:xfrm>
            <a:off x="8773518" y="2670362"/>
            <a:ext cx="2816556" cy="283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Місце для вмісту 3">
            <a:extLst>
              <a:ext uri="{FF2B5EF4-FFF2-40B4-BE49-F238E27FC236}">
                <a16:creationId xmlns:a16="http://schemas.microsoft.com/office/drawing/2014/main" id="{14AAB65B-0CC2-4637-BE20-0EE47217417B}"/>
              </a:ext>
            </a:extLst>
          </p:cNvPr>
          <p:cNvSpPr txBox="1">
            <a:spLocks/>
          </p:cNvSpPr>
          <p:nvPr/>
        </p:nvSpPr>
        <p:spPr>
          <a:xfrm>
            <a:off x="242522" y="5686216"/>
            <a:ext cx="4638439" cy="923581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</a:rPr>
              <a:t>Об’єктивний світлофільтр – замість об’єктива</a:t>
            </a:r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Місце для вмісту 3">
            <a:extLst>
              <a:ext uri="{FF2B5EF4-FFF2-40B4-BE49-F238E27FC236}">
                <a16:creationId xmlns:a16="http://schemas.microsoft.com/office/drawing/2014/main" id="{634901A9-776A-43A6-81F8-C16611BD275C}"/>
              </a:ext>
            </a:extLst>
          </p:cNvPr>
          <p:cNvSpPr txBox="1">
            <a:spLocks/>
          </p:cNvSpPr>
          <p:nvPr/>
        </p:nvSpPr>
        <p:spPr>
          <a:xfrm>
            <a:off x="6095998" y="5686216"/>
            <a:ext cx="4772617" cy="923581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Діафрагма – обмежує пучки сонячних променів</a:t>
            </a:r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037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14692</TotalTime>
  <Words>348</Words>
  <Application>Microsoft Office PowerPoint</Application>
  <PresentationFormat>Широкий екран</PresentationFormat>
  <Paragraphs>64</Paragraphs>
  <Slides>13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Gerbera</vt:lpstr>
      <vt:lpstr>Trebuchet MS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Serhii</dc:creator>
  <cp:lastModifiedBy>Serhii Kuryshko</cp:lastModifiedBy>
  <cp:revision>935</cp:revision>
  <dcterms:created xsi:type="dcterms:W3CDTF">2016-12-28T18:54:39Z</dcterms:created>
  <dcterms:modified xsi:type="dcterms:W3CDTF">2020-02-02T22:01:01Z</dcterms:modified>
</cp:coreProperties>
</file>