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2" name="Пі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62A8D4-6C72-4A35-8C18-FD6B80EA31B8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20" name="Місце для нижнього колонтитула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76C984-BE38-41EC-9017-478A3F5B107C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62A8D4-6C72-4A35-8C18-FD6B80EA31B8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76C984-BE38-41EC-9017-478A3F5B107C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62A8D4-6C72-4A35-8C18-FD6B80EA31B8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76C984-BE38-41EC-9017-478A3F5B107C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62A8D4-6C72-4A35-8C18-FD6B80EA31B8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76C984-BE38-41EC-9017-478A3F5B107C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62A8D4-6C72-4A35-8C18-FD6B80EA31B8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76C984-BE38-41EC-9017-478A3F5B107C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Прямокут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62A8D4-6C72-4A35-8C18-FD6B80EA31B8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76C984-BE38-41EC-9017-478A3F5B107C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62A8D4-6C72-4A35-8C18-FD6B80EA31B8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76C984-BE38-41EC-9017-478A3F5B107C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62A8D4-6C72-4A35-8C18-FD6B80EA31B8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76C984-BE38-41EC-9017-478A3F5B107C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62A8D4-6C72-4A35-8C18-FD6B80EA31B8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76C984-BE38-41EC-9017-478A3F5B107C}" type="slidenum">
              <a:rPr lang="uk-UA" smtClean="0"/>
              <a:t>‹№›</a:t>
            </a:fld>
            <a:endParaRPr lang="uk-UA"/>
          </a:p>
        </p:txBody>
      </p:sp>
      <p:sp>
        <p:nvSpPr>
          <p:cNvPr id="6" name="Прямокут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62A8D4-6C72-4A35-8C18-FD6B80EA31B8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76C984-BE38-41EC-9017-478A3F5B107C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62A8D4-6C72-4A35-8C18-FD6B80EA31B8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76C984-BE38-41EC-9017-478A3F5B107C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Прямокут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9" name="Блок-схема: проце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екторна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ільце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Місце для заголовка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4" name="Місце для дати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A62A8D4-6C72-4A35-8C18-FD6B80EA31B8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976C984-BE38-41EC-9017-478A3F5B107C}" type="slidenum">
              <a:rPr lang="uk-UA" smtClean="0"/>
              <a:t>‹№›</a:t>
            </a:fld>
            <a:endParaRPr lang="uk-UA"/>
          </a:p>
        </p:txBody>
      </p:sp>
      <p:sp>
        <p:nvSpPr>
          <p:cNvPr id="15" name="Прямокут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132856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Марко Вовчок. «Інститутка». Образи персонажів – людей із народу та панночки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737360" y="4941168"/>
            <a:ext cx="7406640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uk-UA" dirty="0" smtClean="0"/>
              <a:t>Підготувала:</a:t>
            </a:r>
          </a:p>
          <a:p>
            <a:pPr algn="r"/>
            <a:r>
              <a:rPr lang="uk-UA" dirty="0"/>
              <a:t>в</a:t>
            </a:r>
            <a:r>
              <a:rPr lang="uk-UA" dirty="0" smtClean="0"/>
              <a:t>чителька української мови і літератури</a:t>
            </a:r>
          </a:p>
          <a:p>
            <a:pPr algn="r"/>
            <a:r>
              <a:rPr lang="uk-UA" dirty="0"/>
              <a:t>т</a:t>
            </a:r>
            <a:r>
              <a:rPr lang="uk-UA" dirty="0" smtClean="0"/>
              <a:t>а зарубіжної літератури</a:t>
            </a:r>
          </a:p>
          <a:p>
            <a:pPr algn="r"/>
            <a:r>
              <a:rPr lang="uk-UA" dirty="0" smtClean="0"/>
              <a:t>Філія </a:t>
            </a:r>
            <a:r>
              <a:rPr lang="uk-UA" dirty="0" err="1" smtClean="0"/>
              <a:t>Білозірська</a:t>
            </a:r>
            <a:r>
              <a:rPr lang="uk-UA" dirty="0" smtClean="0"/>
              <a:t> ЗОШ І-ІІ ступенів</a:t>
            </a:r>
          </a:p>
          <a:p>
            <a:pPr algn="r"/>
            <a:r>
              <a:rPr lang="uk-UA" dirty="0" smtClean="0"/>
              <a:t>Стрижак Віталіна Миколаївна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7564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35608" y="1447800"/>
            <a:ext cx="3568440" cy="4800600"/>
          </a:xfrm>
        </p:spPr>
        <p:txBody>
          <a:bodyPr/>
          <a:lstStyle/>
          <a:p>
            <a:pPr marL="82296" indent="0">
              <a:buNone/>
            </a:pPr>
            <a:r>
              <a:rPr lang="uk-UA" dirty="0" smtClean="0"/>
              <a:t> початкова назва</a:t>
            </a:r>
          </a:p>
          <a:p>
            <a:pPr marL="82296" indent="0">
              <a:buNone/>
            </a:pPr>
            <a:r>
              <a:rPr lang="uk-UA" dirty="0" smtClean="0"/>
              <a:t>«Панночка»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60"/>
            <a:ext cx="353701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54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uk-UA" dirty="0" smtClean="0"/>
              <a:t>Тема:</a:t>
            </a:r>
          </a:p>
          <a:p>
            <a:pPr marL="82296" indent="0">
              <a:buNone/>
            </a:pPr>
            <a:r>
              <a:rPr lang="uk-UA" dirty="0" smtClean="0"/>
              <a:t>Зображення</a:t>
            </a:r>
          </a:p>
          <a:p>
            <a:pPr marL="82296" indent="0">
              <a:buNone/>
            </a:pPr>
            <a:r>
              <a:rPr lang="uk-UA" dirty="0"/>
              <a:t>т</a:t>
            </a:r>
            <a:r>
              <a:rPr lang="uk-UA" dirty="0" smtClean="0"/>
              <a:t>яжкого станови-</a:t>
            </a:r>
          </a:p>
          <a:p>
            <a:pPr marL="82296" indent="0">
              <a:buNone/>
            </a:pPr>
            <a:r>
              <a:rPr lang="uk-UA" dirty="0" err="1"/>
              <a:t>щ</a:t>
            </a:r>
            <a:r>
              <a:rPr lang="uk-UA" dirty="0" err="1" smtClean="0"/>
              <a:t>а</a:t>
            </a:r>
            <a:r>
              <a:rPr lang="uk-UA" dirty="0" smtClean="0"/>
              <a:t> кріпаків та на-</a:t>
            </a:r>
          </a:p>
          <a:p>
            <a:pPr marL="82296" indent="0">
              <a:buNone/>
            </a:pPr>
            <a:r>
              <a:rPr lang="uk-UA" dirty="0" err="1"/>
              <a:t>р</a:t>
            </a:r>
            <a:r>
              <a:rPr lang="uk-UA" dirty="0" err="1" smtClean="0"/>
              <a:t>остання</a:t>
            </a:r>
            <a:r>
              <a:rPr lang="uk-UA" dirty="0" smtClean="0"/>
              <a:t> стихійного протесту проти несправедливості й волі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009" y="7707"/>
            <a:ext cx="42862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1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03648" y="1268760"/>
            <a:ext cx="7498080" cy="4800600"/>
          </a:xfrm>
        </p:spPr>
        <p:txBody>
          <a:bodyPr/>
          <a:lstStyle/>
          <a:p>
            <a:pPr marL="82296" indent="0">
              <a:buNone/>
            </a:pPr>
            <a:r>
              <a:rPr lang="uk-UA" dirty="0" smtClean="0"/>
              <a:t>Ідея: неспроможність кріпосництва як суспільного ладу, що несе трудівникам злидні, безчестя та моральні тортури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460683"/>
            <a:ext cx="47625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62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35608" y="4005064"/>
            <a:ext cx="7498080" cy="2243336"/>
          </a:xfrm>
        </p:spPr>
        <p:txBody>
          <a:bodyPr/>
          <a:lstStyle/>
          <a:p>
            <a:pPr marL="82296" indent="0">
              <a:buNone/>
            </a:pPr>
            <a:r>
              <a:rPr lang="uk-UA" dirty="0" smtClean="0"/>
              <a:t>Жанр: соціальна повість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7247085" cy="341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72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87624" y="188640"/>
            <a:ext cx="7746064" cy="6059760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uk-UA" dirty="0" smtClean="0"/>
              <a:t>Композиція: Сюжет повісті побудований на найгострішому конфлікті тогочасного життя між кріпаками й кріпосниками. У творі протиставляються два світи – поневолених та поневолювачів, які існували поряд, але ніколи не зближувалися. Важка праця кріпаків контрастує з неробством, паразитичним існуванням панства; людяність, </a:t>
            </a:r>
          </a:p>
          <a:p>
            <a:pPr marL="82296" indent="0">
              <a:buNone/>
            </a:pPr>
            <a:r>
              <a:rPr lang="uk-UA" dirty="0" smtClean="0"/>
              <a:t>душевна доброта селян – із </a:t>
            </a:r>
          </a:p>
          <a:p>
            <a:pPr marL="82296" indent="0">
              <a:buNone/>
            </a:pPr>
            <a:r>
              <a:rPr lang="uk-UA" dirty="0" smtClean="0"/>
              <a:t>жорстокістю, свавіллям </a:t>
            </a:r>
          </a:p>
          <a:p>
            <a:pPr marL="82296" indent="0">
              <a:buNone/>
            </a:pPr>
            <a:r>
              <a:rPr lang="uk-UA" dirty="0" smtClean="0"/>
              <a:t>кріпосників; кохання Прокопа</a:t>
            </a:r>
          </a:p>
          <a:p>
            <a:pPr marL="82296" indent="0">
              <a:buNone/>
            </a:pPr>
            <a:r>
              <a:rPr lang="uk-UA" dirty="0" smtClean="0"/>
              <a:t> та Устини- «чудним панським </a:t>
            </a:r>
          </a:p>
          <a:p>
            <a:pPr marL="82296" indent="0">
              <a:buNone/>
            </a:pPr>
            <a:r>
              <a:rPr lang="uk-UA" dirty="0" smtClean="0"/>
              <a:t>коханням»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4077072"/>
            <a:ext cx="17621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24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87624" y="188640"/>
            <a:ext cx="7746064" cy="605976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Експозиція: І розділ, у якому читач знайомиться з оповідачкою </a:t>
            </a:r>
            <a:r>
              <a:rPr lang="uk-UA" dirty="0" err="1" smtClean="0"/>
              <a:t>Устиною</a:t>
            </a:r>
            <a:r>
              <a:rPr lang="uk-UA" dirty="0" smtClean="0"/>
              <a:t>; про людей та події розповідається крізь призму світосприйняття героїні.</a:t>
            </a:r>
          </a:p>
          <a:p>
            <a:r>
              <a:rPr lang="uk-UA" dirty="0" smtClean="0"/>
              <a:t>Зав</a:t>
            </a:r>
            <a:r>
              <a:rPr lang="en-US" dirty="0" smtClean="0"/>
              <a:t>’</a:t>
            </a:r>
            <a:r>
              <a:rPr lang="uk-UA" dirty="0" err="1" smtClean="0"/>
              <a:t>язка</a:t>
            </a:r>
            <a:r>
              <a:rPr lang="uk-UA" dirty="0" smtClean="0"/>
              <a:t>: приїзд панночки й обрання Устини покоївкою</a:t>
            </a:r>
          </a:p>
          <a:p>
            <a:r>
              <a:rPr lang="uk-UA" dirty="0" smtClean="0"/>
              <a:t>Розвиток дії настає через загострення стосунків панночки з кріпаками, її одруження і переїзд</a:t>
            </a:r>
          </a:p>
          <a:p>
            <a:r>
              <a:rPr lang="uk-UA" dirty="0" smtClean="0"/>
              <a:t>Кульмінація: сцена, у якій пані побила стару кріпачку. Хотіла побити й Устину, але на перешкоді став Прокіп</a:t>
            </a:r>
          </a:p>
          <a:p>
            <a:r>
              <a:rPr lang="uk-UA" dirty="0" err="1" smtClean="0"/>
              <a:t>Розв</a:t>
            </a:r>
            <a:r>
              <a:rPr lang="en-US" dirty="0" smtClean="0"/>
              <a:t>’</a:t>
            </a:r>
            <a:r>
              <a:rPr lang="uk-UA" dirty="0" err="1" smtClean="0"/>
              <a:t>язка</a:t>
            </a:r>
            <a:r>
              <a:rPr lang="uk-UA" dirty="0" smtClean="0"/>
              <a:t>: Прокопа віддають у рекрути, Устина переходить до міста наймичкою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729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Проблематика: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uk-UA" dirty="0" smtClean="0"/>
              <a:t>Кріпацтва</a:t>
            </a:r>
          </a:p>
          <a:p>
            <a:pPr marL="596646" indent="-514350">
              <a:buFont typeface="+mj-lt"/>
              <a:buAutoNum type="arabicPeriod"/>
            </a:pPr>
            <a:r>
              <a:rPr lang="uk-UA" dirty="0" smtClean="0"/>
              <a:t>Взаємини панів та кріпаків</a:t>
            </a:r>
          </a:p>
          <a:p>
            <a:pPr marL="596646" indent="-514350">
              <a:buFont typeface="+mj-lt"/>
              <a:buAutoNum type="arabicPeriod"/>
            </a:pPr>
            <a:r>
              <a:rPr lang="uk-UA" dirty="0" smtClean="0"/>
              <a:t>Духовної обмеженості</a:t>
            </a:r>
          </a:p>
          <a:p>
            <a:pPr marL="596646" indent="-514350">
              <a:buFont typeface="+mj-lt"/>
              <a:buAutoNum type="arabicPeriod"/>
            </a:pPr>
            <a:r>
              <a:rPr lang="uk-UA" dirty="0" smtClean="0"/>
              <a:t>Боротьби добра і зла</a:t>
            </a:r>
          </a:p>
          <a:p>
            <a:pPr marL="596646" indent="-514350">
              <a:buFont typeface="+mj-lt"/>
              <a:buAutoNum type="arabicPeriod"/>
            </a:pPr>
            <a:r>
              <a:rPr lang="uk-UA" dirty="0" smtClean="0"/>
              <a:t>Цінність людського життя</a:t>
            </a:r>
          </a:p>
          <a:p>
            <a:pPr marL="596646" indent="-514350">
              <a:buFont typeface="+mj-lt"/>
              <a:buAutoNum type="arabicPeriod"/>
            </a:pPr>
            <a:r>
              <a:rPr lang="uk-UA" dirty="0" smtClean="0"/>
              <a:t>Соціальний протест селян та їхнє бажання звільнитися, змінити своє життя на краще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5766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uk-UA" dirty="0" smtClean="0"/>
              <a:t>Основну увагу Марко Вовчок</a:t>
            </a:r>
          </a:p>
          <a:p>
            <a:pPr marL="82296" indent="0">
              <a:buNone/>
            </a:pPr>
            <a:r>
              <a:rPr lang="uk-UA" dirty="0"/>
              <a:t>к</a:t>
            </a:r>
            <a:r>
              <a:rPr lang="uk-UA" dirty="0" smtClean="0"/>
              <a:t>онцентрує на діях і вчинках</a:t>
            </a:r>
          </a:p>
          <a:p>
            <a:pPr marL="82296" indent="0">
              <a:buNone/>
            </a:pPr>
            <a:r>
              <a:rPr lang="uk-UA" dirty="0"/>
              <a:t>г</a:t>
            </a:r>
            <a:r>
              <a:rPr lang="uk-UA" dirty="0" smtClean="0"/>
              <a:t>ероїв. А всі дії, вчинки, </a:t>
            </a:r>
          </a:p>
          <a:p>
            <a:pPr marL="82296" indent="0">
              <a:buNone/>
            </a:pPr>
            <a:r>
              <a:rPr lang="uk-UA" dirty="0" smtClean="0"/>
              <a:t>прагнення й інтереси кріпаків підпорядковані боротьбі за визволення з-під кріпосницької залежності, чи, як говорить Устина, « … з пекла, з кормиги» 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5233"/>
            <a:ext cx="23812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33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нцестояння">
  <a:themeElements>
    <a:clrScheme name="Сонцестояння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нцестояння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нцестояння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53</TotalTime>
  <Words>296</Words>
  <Application>Microsoft Office PowerPoint</Application>
  <PresentationFormat>Екран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0" baseType="lpstr">
      <vt:lpstr>Сонцестояння</vt:lpstr>
      <vt:lpstr>Марко Вовчок. «Інститутка». Образи персонажів – людей із народу та панночки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Проблематика: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Марко Вовчок. «Інститутка». Образи персонажів – людей із народу та панночки</dc:title>
  <dc:creator>БОГДАН</dc:creator>
  <cp:lastModifiedBy>БОГДАН</cp:lastModifiedBy>
  <cp:revision>4</cp:revision>
  <dcterms:created xsi:type="dcterms:W3CDTF">2020-05-06T06:11:41Z</dcterms:created>
  <dcterms:modified xsi:type="dcterms:W3CDTF">2020-05-06T07:05:32Z</dcterms:modified>
</cp:coreProperties>
</file>