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59" r:id="rId2"/>
    <p:sldId id="360" r:id="rId3"/>
    <p:sldId id="361" r:id="rId4"/>
    <p:sldId id="362" r:id="rId5"/>
    <p:sldId id="367" r:id="rId6"/>
    <p:sldId id="368" r:id="rId7"/>
    <p:sldId id="370" r:id="rId8"/>
    <p:sldId id="369" r:id="rId9"/>
    <p:sldId id="371" r:id="rId10"/>
    <p:sldId id="350" r:id="rId11"/>
    <p:sldId id="291" r:id="rId12"/>
    <p:sldId id="306" r:id="rId13"/>
    <p:sldId id="364" r:id="rId14"/>
    <p:sldId id="365" r:id="rId15"/>
    <p:sldId id="366" r:id="rId16"/>
    <p:sldId id="363" r:id="rId17"/>
    <p:sldId id="31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  <a:srgbClr val="A50021"/>
    <a:srgbClr val="FFFFCC"/>
    <a:srgbClr val="FFFF99"/>
    <a:srgbClr val="006600"/>
    <a:srgbClr val="333300"/>
    <a:srgbClr val="003300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26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1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04BC7F-E99E-4F03-A3CA-571B3A3BB0A0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6DFDAB9-98F9-4C09-A456-FFDF311023EE}" type="pres">
      <dgm:prSet presAssocID="{7904BC7F-E99E-4F03-A3CA-571B3A3BB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</dgm:ptLst>
  <dgm:cxnLst>
    <dgm:cxn modelId="{F55B3C94-0C1E-4435-934A-6CC482842BF1}" type="presOf" srcId="{7904BC7F-E99E-4F03-A3CA-571B3A3BB0A0}" destId="{96DFDAB9-98F9-4C09-A456-FFDF311023E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CA084-E035-4B6F-B373-EC8A19E6C0EF}" type="datetimeFigureOut">
              <a:rPr lang="ru-RU" smtClean="0"/>
              <a:t>07.03.2021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309FD-E530-4587-9606-29CE8ADAE3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12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30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C770-33C3-42A4-8C0C-A2EC58ADE47A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67C49-1FF6-4D78-AE2E-6B6F5CD02A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800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F5F-1C3F-452D-8062-A7C3D363103E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47985-6DD2-4CA4-8186-EF6129AD880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47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AE1C-DA70-4642-B9E2-978F69423C85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7F57-5FE1-4C29-8C6C-1FF27C54976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984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bgx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91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40D7B-2457-4103-92B1-CA159D07C035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906C-A2EC-4243-8D45-D8F719AF866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69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4D11B-99F4-44AB-8AB7-8AF15FCA2274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059B-F546-44DB-B856-06F71C47A57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73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95ED-F266-4355-894D-A9D3B0CD189D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B470A-DF66-463C-994E-28CE2A662AF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328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5C9DB-AC08-40A0-90ED-46F1D3D538B2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C4500-D638-4E6C-9BCF-83F4EAF40E8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6861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186C7-C533-4355-AF4E-8EA36CA2B008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D904-3143-4600-90FE-B0F4B8B0B40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12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D1B2A-20CE-41D6-8EAD-9D891F0B479A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F07FF-0151-4906-A68E-79D33F286E9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426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3CA36-1A9A-4235-9B52-14AF2E47AE77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7DFBE-C473-42D0-9648-44D3F825986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946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9765D-1763-425A-AACC-FEDCDF83FF4D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97C4E-2F8A-40A4-9095-23225DB0FD4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07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090F3C-F973-4B49-9DEE-B9E4546D2462}" type="datetimeFigureOut">
              <a:rPr lang="uk-UA"/>
              <a:pPr>
                <a:defRPr/>
              </a:pPr>
              <a:t>07.03.2021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936DA7-E5C7-4342-92E8-7820567F4A3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12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10.png"/><Relationship Id="rId4" Type="http://schemas.openxmlformats.org/officeDocument/2006/relationships/image" Target="../media/image30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0.pn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5.jpeg"/><Relationship Id="rId4" Type="http://schemas.openxmlformats.org/officeDocument/2006/relationships/image" Target="../media/image3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38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11" Type="http://schemas.openxmlformats.org/officeDocument/2006/relationships/image" Target="../media/image6.png"/><Relationship Id="rId5" Type="http://schemas.openxmlformats.org/officeDocument/2006/relationships/image" Target="../media/image42.png"/><Relationship Id="rId10" Type="http://schemas.openxmlformats.org/officeDocument/2006/relationships/image" Target="../media/image46.pn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9187257"/>
              </p:ext>
            </p:extLst>
          </p:nvPr>
        </p:nvGraphicFramePr>
        <p:xfrm>
          <a:off x="457200" y="274637"/>
          <a:ext cx="8291264" cy="2650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55674" y="38109"/>
            <a:ext cx="5810067" cy="6819892"/>
            <a:chOff x="3347864" y="16881"/>
            <a:chExt cx="5810067" cy="6819892"/>
          </a:xfrm>
          <a:blipFill>
            <a:blip r:embed="rId7"/>
            <a:stretch>
              <a:fillRect/>
            </a:stretch>
          </a:blipFill>
        </p:grpSpPr>
        <p:pic>
          <p:nvPicPr>
            <p:cNvPr id="6" name="Picture 3" descr="D:\Media\Foto\2012\фотоШкола23\IMG_3837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0385" y="3198874"/>
              <a:ext cx="5417546" cy="3637899"/>
            </a:xfrm>
            <a:prstGeom prst="rect">
              <a:avLst/>
            </a:prstGeom>
            <a:grpFill/>
            <a:effectLst>
              <a:reflection blurRad="6350" stA="52000" endA="300" endPos="35000" dir="5400000" sy="-100000" algn="bl" rotWithShape="0"/>
              <a:softEdge rad="635000"/>
            </a:effectLst>
            <a:extLst/>
          </p:spPr>
        </p:pic>
        <p:pic>
          <p:nvPicPr>
            <p:cNvPr id="7" name="Picture 2" descr="/Files/images/&amp;Jukcy;&amp;dcy;&amp;icy;&amp;ncy;&amp;acy;_&amp;Ucy;&amp;kcy;&amp;rcy;&amp;acy;&amp;yicy;&amp;ncy;&amp;acy;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16881"/>
              <a:ext cx="5639022" cy="3710451"/>
            </a:xfrm>
            <a:prstGeom prst="rect">
              <a:avLst/>
            </a:prstGeom>
            <a:grpFill/>
            <a:effectLst>
              <a:softEdge rad="635000"/>
            </a:effectLst>
            <a:extLst/>
          </p:spPr>
        </p:pic>
      </p:grpSp>
      <p:pic>
        <p:nvPicPr>
          <p:cNvPr id="10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Результат пошуку зображень за запитом &quot;lazarus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054" y="104927"/>
            <a:ext cx="782996" cy="78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315416"/>
            <a:ext cx="4452493" cy="504055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03821"/>
            <a:ext cx="4608512" cy="37489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2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79512" y="1217757"/>
            <a:ext cx="8712968" cy="5379593"/>
            <a:chOff x="179512" y="1217757"/>
            <a:chExt cx="8712968" cy="5379593"/>
          </a:xfrm>
        </p:grpSpPr>
        <p:sp>
          <p:nvSpPr>
            <p:cNvPr id="9" name="Полилиния 8"/>
            <p:cNvSpPr/>
            <p:nvPr/>
          </p:nvSpPr>
          <p:spPr>
            <a:xfrm>
              <a:off x="179512" y="1217757"/>
              <a:ext cx="8712968" cy="1914209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endParaRPr lang="en-US" sz="2000" b="1" dirty="0" smtClean="0">
                <a:solidFill>
                  <a:srgbClr val="FFFFCC"/>
                </a:solidFill>
                <a:cs typeface="Calibri" pitchFamily="34" charset="0"/>
              </a:endParaRPr>
            </a:p>
            <a:p>
              <a:pPr marL="342900" indent="-342900" algn="just">
                <a:buFont typeface="Arial" pitchFamily="34" charset="0"/>
                <a:buChar char="•"/>
              </a:pPr>
              <a:endParaRPr lang="en-US" sz="2000" b="1" dirty="0">
                <a:solidFill>
                  <a:srgbClr val="FFFFCC"/>
                </a:solidFill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uk-UA" sz="2000" b="1" dirty="0">
                  <a:solidFill>
                    <a:srgbClr val="FFFFCC"/>
                  </a:solidFill>
                </a:rPr>
                <a:t>Які виникають помилки при створенні та виконанні </a:t>
              </a:r>
              <a:r>
                <a:rPr lang="uk-UA" sz="2000" b="1" dirty="0" smtClean="0">
                  <a:solidFill>
                    <a:srgbClr val="FFFFCC"/>
                  </a:solidFill>
                </a:rPr>
                <a:t>програм</a:t>
              </a:r>
              <a:endParaRPr lang="en-US" sz="2000" b="1" dirty="0" smtClean="0">
                <a:solidFill>
                  <a:srgbClr val="FFFFCC"/>
                </a:solidFill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uk-UA" sz="2000" b="1" dirty="0">
                  <a:solidFill>
                    <a:srgbClr val="FFFFCC"/>
                  </a:solidFill>
                  <a:cs typeface="Calibri" pitchFamily="34" charset="0"/>
                </a:rPr>
                <a:t>Як вводять й описують текстові величини мовами </a:t>
              </a:r>
              <a:r>
                <a:rPr lang="uk-UA" sz="2000" b="1" dirty="0" smtClean="0">
                  <a:solidFill>
                    <a:srgbClr val="FFFFCC"/>
                  </a:solidFill>
                  <a:cs typeface="Calibri" pitchFamily="34" charset="0"/>
                </a:rPr>
                <a:t>програмування</a:t>
              </a:r>
              <a:endParaRPr lang="en-US" sz="2000" b="1" dirty="0" smtClean="0">
                <a:solidFill>
                  <a:srgbClr val="FFFFCC"/>
                </a:solidFill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r>
                <a:rPr lang="uk-UA" sz="2000" b="1" dirty="0">
                  <a:solidFill>
                    <a:srgbClr val="FFFFCC"/>
                  </a:solidFill>
                  <a:cs typeface="Calibri" pitchFamily="34" charset="0"/>
                </a:rPr>
                <a:t>Які операції виконують над текстовими </a:t>
              </a:r>
              <a:r>
                <a:rPr lang="uk-UA" sz="2000" b="1" dirty="0" smtClean="0">
                  <a:solidFill>
                    <a:srgbClr val="FFFFCC"/>
                  </a:solidFill>
                  <a:cs typeface="Calibri" pitchFamily="34" charset="0"/>
                </a:rPr>
                <a:t>величинами</a:t>
              </a:r>
              <a:endParaRPr lang="uk-UA" sz="2000" b="1" kern="0" dirty="0" smtClean="0">
                <a:solidFill>
                  <a:srgbClr val="FFFFCC"/>
                </a:solidFill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uk-UA" sz="2000" b="1" kern="0" dirty="0" smtClean="0">
                <a:solidFill>
                  <a:srgbClr val="FFFFCC"/>
                </a:solidFill>
                <a:cs typeface="Calibri" pitchFamily="34" charset="0"/>
              </a:endParaRPr>
            </a:p>
            <a:p>
              <a:pPr marL="342900" indent="-342900">
                <a:buFont typeface="Arial" pitchFamily="34" charset="0"/>
                <a:buChar char="•"/>
              </a:pPr>
              <a:endParaRPr lang="uk-UA" sz="2000" dirty="0">
                <a:solidFill>
                  <a:srgbClr val="FFFFCC"/>
                </a:solidFill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37029" y="1714309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2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 10"/>
            <p:cNvSpPr/>
            <p:nvPr/>
          </p:nvSpPr>
          <p:spPr>
            <a:xfrm>
              <a:off x="179512" y="3289484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algn="l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У папці </a:t>
              </a:r>
              <a:r>
                <a:rPr lang="uk-UA" sz="2400" b="1" i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Прізвище Ім’я</a:t>
              </a:r>
              <a:r>
                <a:rPr lang="uk-UA" sz="24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створи папку</a:t>
              </a:r>
              <a:r>
                <a:rPr lang="en-US" sz="2400" b="1" kern="1200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4000" b="1" i="1" kern="1200" dirty="0" smtClean="0">
                  <a:solidFill>
                    <a:srgbClr val="FFFF66"/>
                  </a:solidFill>
                  <a:latin typeface="Calibri" pitchFamily="34" charset="0"/>
                  <a:cs typeface="Calibri" pitchFamily="34" charset="0"/>
                </a:rPr>
                <a:t>Практична робота </a:t>
              </a:r>
              <a:r>
                <a:rPr lang="en-US" sz="4000" b="1" i="1" kern="1200" dirty="0" smtClean="0">
                  <a:solidFill>
                    <a:srgbClr val="FFFF66"/>
                  </a:solidFill>
                  <a:latin typeface="Calibri" pitchFamily="34" charset="0"/>
                  <a:cs typeface="Calibri" pitchFamily="34" charset="0"/>
                </a:rPr>
                <a:t>5</a:t>
              </a:r>
              <a:endParaRPr lang="uk-UA" sz="4000" b="1" kern="1200" dirty="0">
                <a:solidFill>
                  <a:srgbClr val="FFFF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37029" y="3447001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3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олилиния 12"/>
            <p:cNvSpPr/>
            <p:nvPr/>
          </p:nvSpPr>
          <p:spPr>
            <a:xfrm>
              <a:off x="179512" y="5022176"/>
              <a:ext cx="8712968" cy="1575174"/>
            </a:xfrm>
            <a:custGeom>
              <a:avLst/>
              <a:gdLst>
                <a:gd name="connsiteX0" fmla="*/ 0 w 8712968"/>
                <a:gd name="connsiteY0" fmla="*/ 157517 h 1575174"/>
                <a:gd name="connsiteX1" fmla="*/ 157517 w 8712968"/>
                <a:gd name="connsiteY1" fmla="*/ 0 h 1575174"/>
                <a:gd name="connsiteX2" fmla="*/ 8555451 w 8712968"/>
                <a:gd name="connsiteY2" fmla="*/ 0 h 1575174"/>
                <a:gd name="connsiteX3" fmla="*/ 8712968 w 8712968"/>
                <a:gd name="connsiteY3" fmla="*/ 157517 h 1575174"/>
                <a:gd name="connsiteX4" fmla="*/ 8712968 w 8712968"/>
                <a:gd name="connsiteY4" fmla="*/ 1417657 h 1575174"/>
                <a:gd name="connsiteX5" fmla="*/ 8555451 w 8712968"/>
                <a:gd name="connsiteY5" fmla="*/ 1575174 h 1575174"/>
                <a:gd name="connsiteX6" fmla="*/ 157517 w 8712968"/>
                <a:gd name="connsiteY6" fmla="*/ 1575174 h 1575174"/>
                <a:gd name="connsiteX7" fmla="*/ 0 w 8712968"/>
                <a:gd name="connsiteY7" fmla="*/ 1417657 h 1575174"/>
                <a:gd name="connsiteX8" fmla="*/ 0 w 8712968"/>
                <a:gd name="connsiteY8" fmla="*/ 157517 h 1575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12968" h="1575174">
                  <a:moveTo>
                    <a:pt x="0" y="157517"/>
                  </a:moveTo>
                  <a:cubicBezTo>
                    <a:pt x="0" y="70523"/>
                    <a:pt x="70523" y="0"/>
                    <a:pt x="157517" y="0"/>
                  </a:cubicBezTo>
                  <a:lnTo>
                    <a:pt x="8555451" y="0"/>
                  </a:lnTo>
                  <a:cubicBezTo>
                    <a:pt x="8642445" y="0"/>
                    <a:pt x="8712968" y="70523"/>
                    <a:pt x="8712968" y="157517"/>
                  </a:cubicBezTo>
                  <a:lnTo>
                    <a:pt x="8712968" y="1417657"/>
                  </a:lnTo>
                  <a:cubicBezTo>
                    <a:pt x="8712968" y="1504651"/>
                    <a:pt x="8642445" y="1575174"/>
                    <a:pt x="8555451" y="1575174"/>
                  </a:cubicBezTo>
                  <a:lnTo>
                    <a:pt x="157517" y="1575174"/>
                  </a:lnTo>
                  <a:cubicBezTo>
                    <a:pt x="70523" y="1575174"/>
                    <a:pt x="0" y="1504651"/>
                    <a:pt x="0" y="1417657"/>
                  </a:cubicBezTo>
                  <a:lnTo>
                    <a:pt x="0" y="157517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991551" tIns="91440" rIns="91441" bIns="91440" numCol="1" spcCol="1270" anchor="ctr" anchorCtr="0">
              <a:noAutofit/>
            </a:bodyPr>
            <a:lstStyle/>
            <a:p>
              <a:pPr marL="354013" lvl="0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2400" b="1" kern="1200" dirty="0" smtClean="0">
                  <a:solidFill>
                    <a:srgbClr val="000099"/>
                  </a:solidFill>
                  <a:latin typeface="Calibri" pitchFamily="34" charset="0"/>
                  <a:cs typeface="Calibri" pitchFamily="34" charset="0"/>
                </a:rPr>
                <a:t>Під час виконання практичних завдань пам’ятай про правила безпеки життєдіяльності при роботі з комп’ютером</a:t>
              </a:r>
              <a:r>
                <a:rPr lang="uk-UA" sz="2400" b="1" kern="1200" dirty="0" smtClean="0">
                  <a:solidFill>
                    <a:schemeClr val="accent4">
                      <a:lumMod val="95000"/>
                      <a:lumOff val="5000"/>
                    </a:schemeClr>
                  </a:solidFill>
                  <a:latin typeface="Calibri" pitchFamily="34" charset="0"/>
                  <a:cs typeface="Calibri" pitchFamily="34" charset="0"/>
                </a:rPr>
                <a:t>!</a:t>
              </a:r>
              <a:endParaRPr lang="uk-UA" sz="2400" b="1" kern="1200" dirty="0">
                <a:solidFill>
                  <a:schemeClr val="accent4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37029" y="5179694"/>
              <a:ext cx="1742593" cy="1260139"/>
            </a:xfrm>
            <a:prstGeom prst="roundRect">
              <a:avLst>
                <a:gd name="adj" fmla="val 10000"/>
              </a:avLst>
            </a:prstGeom>
            <a:blipFill rotWithShape="1">
              <a:blip r:embed="rId4"/>
              <a:stretch>
                <a:fillRect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20293" y="132799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75008" y="3084687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932960" y="487365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1619682" cy="161968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54131" y="45570"/>
            <a:ext cx="1238348" cy="11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48" y="-6774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38" y="88684"/>
            <a:ext cx="5973279" cy="9640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67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4294967295"/>
          </p:nvPr>
        </p:nvSpPr>
        <p:spPr>
          <a:xfrm>
            <a:off x="1578936" y="136539"/>
            <a:ext cx="6840538" cy="5470525"/>
          </a:xfrm>
          <a:prstGeom prst="snip2SameRect">
            <a:avLst/>
          </a:prstGeom>
          <a:solidFill>
            <a:schemeClr val="bg1"/>
          </a:solidFill>
          <a:effectLst>
            <a:glow rad="127000">
              <a:schemeClr val="accent1">
                <a:alpha val="17000"/>
              </a:schemeClr>
            </a:glow>
            <a:reflection blurRad="6350" stA="52000" endA="300" endPos="35000" dir="5400000" sy="-100000" algn="bl" rotWithShape="0"/>
            <a:softEdge rad="635000"/>
          </a:effectLst>
          <a:scene3d>
            <a:camera prst="perspectiveRelaxed"/>
            <a:lightRig rig="threePt" dir="t"/>
          </a:scene3d>
          <a:sp3d>
            <a:bevelT w="101600" prst="riblet"/>
          </a:sp3d>
        </p:spPr>
        <p:txBody>
          <a:bodyPr anchor="b">
            <a:noAutofit/>
            <a:scene3d>
              <a:camera prst="perspectiveRelaxed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endParaRPr lang="uk-UA" sz="8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endParaRPr lang="uk-UA" sz="8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Bef>
                <a:spcPts val="0"/>
              </a:spcBef>
            </a:pPr>
            <a:r>
              <a:rPr lang="uk-UA" sz="8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о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</a:t>
            </a:r>
            <a:r>
              <a:rPr lang="uk-UA" sz="11500" b="1" dirty="0" smtClean="0">
                <a:solidFill>
                  <a:srgbClr val="660066"/>
                </a:solidFill>
                <a:latin typeface="Calibri" pitchFamily="34" charset="0"/>
                <a:cs typeface="Calibri" pitchFamily="34" charset="0"/>
              </a:rPr>
              <a:t>г</a:t>
            </a:r>
            <a:r>
              <a:rPr lang="uk-UA" sz="96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800" b="1" dirty="0" smtClean="0">
                <a:solidFill>
                  <a:srgbClr val="92D050"/>
                </a:solidFill>
                <a:latin typeface="Calibri" pitchFamily="34" charset="0"/>
                <a:cs typeface="Calibri" pitchFamily="34" charset="0"/>
              </a:rPr>
              <a:t>д</a:t>
            </a:r>
            <a:r>
              <a:rPr lang="uk-UA" sz="11500" b="1" dirty="0" smtClean="0">
                <a:solidFill>
                  <a:srgbClr val="006666"/>
                </a:solidFill>
                <a:latin typeface="Calibri" pitchFamily="34" charset="0"/>
                <a:cs typeface="Calibri" pitchFamily="34" charset="0"/>
              </a:rPr>
              <a:t>а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й</a:t>
            </a:r>
            <a:b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</a:br>
            <a:r>
              <a:rPr lang="uk-UA" sz="8800" b="1" dirty="0" smtClean="0">
                <a:solidFill>
                  <a:schemeClr val="bg1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р</a:t>
            </a:r>
            <a:r>
              <a:rPr lang="uk-UA" sz="13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е</a:t>
            </a:r>
            <a:r>
              <a:rPr lang="uk-UA" sz="9600" b="1" dirty="0" smtClean="0">
                <a:solidFill>
                  <a:srgbClr val="003300"/>
                </a:solidFill>
                <a:latin typeface="Calibri" pitchFamily="34" charset="0"/>
                <a:cs typeface="Calibri" pitchFamily="34" charset="0"/>
              </a:rPr>
              <a:t>б</a:t>
            </a:r>
            <a:r>
              <a:rPr lang="uk-UA" sz="96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у</a:t>
            </a:r>
            <a:r>
              <a:rPr lang="uk-UA" sz="80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275856" y="6093296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3074" name="Picture 2" descr="http://yak-prosto.com/images/3/d/yak-vidaliti-vsi-povidomlennya-z-poshtovoyi-skrin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18" y="3210804"/>
            <a:ext cx="3052918" cy="1679105"/>
          </a:xfrm>
          <a:prstGeom prst="rect">
            <a:avLst/>
          </a:prstGeom>
          <a:noFill/>
          <a:effectLst>
            <a:glow rad="127000">
              <a:schemeClr val="accent1">
                <a:alpha val="9000"/>
              </a:schemeClr>
            </a:glo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63163">
            <a:off x="1688168" y="2771256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827" y="274361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493"/>
          <a:stretch>
            <a:fillRect/>
          </a:stretch>
        </p:blipFill>
        <p:spPr bwMode="auto">
          <a:xfrm>
            <a:off x="323528" y="423582"/>
            <a:ext cx="1220627" cy="864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woldv.org/upload/iblock/85d/otlichn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31" y="3861048"/>
            <a:ext cx="1942641" cy="16123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 flipH="1">
            <a:off x="7317961" y="260648"/>
            <a:ext cx="1438733" cy="1441971"/>
            <a:chOff x="182930" y="47661"/>
            <a:chExt cx="1295400" cy="1441971"/>
          </a:xfrm>
        </p:grpSpPr>
        <p:pic>
          <p:nvPicPr>
            <p:cNvPr id="23" name="Picture 60" descr="3D_2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30" y="47661"/>
              <a:ext cx="1295400" cy="1441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0220" b="8416"/>
            <a:stretch/>
          </p:blipFill>
          <p:spPr bwMode="auto">
            <a:xfrm rot="21088591">
              <a:off x="349955" y="60604"/>
              <a:ext cx="889056" cy="956263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1270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52" y="6008264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" y="598765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9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5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975" y="5300663"/>
            <a:ext cx="1562100" cy="15621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43547" y="5262844"/>
            <a:ext cx="6071492" cy="1021556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5400" b="1" i="1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ПРОГРАМА</a:t>
            </a:r>
            <a:endParaRPr lang="uk-UA" sz="5400" b="1" i="1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7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9608" y="110217"/>
            <a:ext cx="1404392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 bwMode="black">
          <a:xfrm>
            <a:off x="1763688" y="57125"/>
            <a:ext cx="5400600" cy="563563"/>
          </a:xfrm>
          <a:prstGeom prst="roundRect">
            <a:avLst/>
          </a:prstGeom>
          <a:ln/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uk-UA" dirty="0" smtClean="0">
                <a:solidFill>
                  <a:srgbClr val="002060"/>
                </a:solidFill>
              </a:rPr>
              <a:t>Розгадай ребус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776" y="16379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638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2" y="5373572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92" y="1819624"/>
            <a:ext cx="8459780" cy="24974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081170" y="1379000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304616" y="132096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9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89297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1521" y="800100"/>
            <a:ext cx="8786014" cy="5399425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uk-UA" sz="2400" b="1" dirty="0">
                <a:solidFill>
                  <a:srgbClr val="000066"/>
                </a:solidFill>
              </a:rPr>
              <a:t>Завдання 13</a:t>
            </a:r>
            <a:r>
              <a:rPr lang="uk-UA" sz="2400" b="1" dirty="0"/>
              <a:t>. Перетворення слів.</a:t>
            </a:r>
            <a:endParaRPr lang="uk-UA" sz="2400" dirty="0"/>
          </a:p>
          <a:p>
            <a:pPr algn="just"/>
            <a:r>
              <a:rPr lang="uk-UA" sz="2400" b="1" dirty="0">
                <a:solidFill>
                  <a:srgbClr val="A50021"/>
                </a:solidFill>
              </a:rPr>
              <a:t>Завдання</a:t>
            </a:r>
            <a:r>
              <a:rPr lang="uk-UA" sz="2400" dirty="0"/>
              <a:t>. Складіть програму, за допомогою якої зі слова </a:t>
            </a:r>
            <a:r>
              <a:rPr lang="uk-UA" sz="2400" b="1" dirty="0"/>
              <a:t>s1</a:t>
            </a:r>
            <a:r>
              <a:rPr lang="uk-UA" sz="2400" dirty="0"/>
              <a:t> можна отримати слово </a:t>
            </a:r>
            <a:r>
              <a:rPr lang="uk-UA" sz="2400" b="1" dirty="0"/>
              <a:t>s2</a:t>
            </a:r>
            <a:r>
              <a:rPr lang="uk-UA" sz="2400" dirty="0" smtClean="0"/>
              <a:t>.</a:t>
            </a:r>
          </a:p>
          <a:p>
            <a:endParaRPr lang="uk-UA" sz="2400" dirty="0" smtClean="0"/>
          </a:p>
          <a:p>
            <a:endParaRPr lang="uk-UA" sz="2400" dirty="0">
              <a:latin typeface="Calibri" pitchFamily="34" charset="0"/>
              <a:cs typeface="Calibri" pitchFamily="34" charset="0"/>
            </a:endParaRPr>
          </a:p>
          <a:p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r>
              <a:rPr lang="uk-UA" sz="2000" dirty="0"/>
              <a:t>Реалізуйте відповідну програму в середовищі програмування.</a:t>
            </a:r>
          </a:p>
          <a:p>
            <a:r>
              <a:rPr lang="uk-UA" sz="2000" dirty="0"/>
              <a:t>Збережіть файл програми з іменем </a:t>
            </a:r>
            <a:r>
              <a:rPr lang="uk-UA" sz="2000" b="1" dirty="0"/>
              <a:t>Перетворення слів </a:t>
            </a:r>
            <a:r>
              <a:rPr lang="uk-UA" sz="2000" dirty="0"/>
              <a:t>у папці Програми</a:t>
            </a:r>
            <a:r>
              <a:rPr lang="ru-RU" sz="2000" dirty="0" smtClean="0"/>
              <a:t>.</a:t>
            </a:r>
            <a:endParaRPr lang="uk-UA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0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2" y="58864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560032"/>
              </p:ext>
            </p:extLst>
          </p:nvPr>
        </p:nvGraphicFramePr>
        <p:xfrm>
          <a:off x="1859432" y="2204864"/>
          <a:ext cx="5490858" cy="18813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6149"/>
                <a:gridCol w="2528557"/>
                <a:gridCol w="2586152"/>
              </a:tblGrid>
              <a:tr h="418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№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Слово s1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Слово s2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рекомендація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оцінка</a:t>
                      </a:r>
                      <a:endParaRPr lang="uk-U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університет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турист</a:t>
                      </a:r>
                      <a:endParaRPr lang="uk-U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чиновник</a:t>
                      </a:r>
                      <a:endParaRPr lang="uk-U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>
                          <a:effectLst/>
                        </a:rPr>
                        <a:t>новини</a:t>
                      </a:r>
                      <a:endParaRPr lang="uk-UA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спортсмен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</a:rPr>
                        <a:t>метро</a:t>
                      </a:r>
                      <a:endParaRPr lang="uk-UA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34125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" y="0"/>
            <a:ext cx="3177770" cy="583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49238"/>
            <a:ext cx="4734518" cy="53431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3931" y="620688"/>
            <a:ext cx="8883604" cy="5940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uk-UA" sz="2400" b="1" dirty="0">
                <a:solidFill>
                  <a:srgbClr val="000066"/>
                </a:solidFill>
              </a:rPr>
              <a:t>Завдання</a:t>
            </a:r>
            <a:r>
              <a:rPr lang="uk-UA" sz="2400" b="1" dirty="0"/>
              <a:t> </a:t>
            </a:r>
            <a:r>
              <a:rPr lang="uk-UA" sz="2400" b="1" dirty="0">
                <a:solidFill>
                  <a:srgbClr val="000066"/>
                </a:solidFill>
              </a:rPr>
              <a:t>14</a:t>
            </a:r>
            <a:r>
              <a:rPr lang="uk-UA" sz="2400" b="1" dirty="0"/>
              <a:t>. Шифрувальник.</a:t>
            </a:r>
            <a:endParaRPr lang="uk-UA" sz="2400" dirty="0"/>
          </a:p>
          <a:p>
            <a:pPr algn="just"/>
            <a:r>
              <a:rPr lang="uk-UA" sz="2400" b="1" dirty="0">
                <a:solidFill>
                  <a:srgbClr val="A50021"/>
                </a:solidFill>
              </a:rPr>
              <a:t>Завдання</a:t>
            </a:r>
            <a:r>
              <a:rPr lang="uk-UA" sz="2400" dirty="0"/>
              <a:t>. У програмі </a:t>
            </a:r>
            <a:r>
              <a:rPr lang="uk-UA" sz="2400" b="1" dirty="0"/>
              <a:t>Шифрувальник</a:t>
            </a:r>
            <a:r>
              <a:rPr lang="uk-UA" sz="2400" dirty="0"/>
              <a:t> вводять слово з п’яти літер, а після запуску програми на виконання отримують результат за правилами, описаними в </a:t>
            </a:r>
            <a:r>
              <a:rPr lang="uk-UA" sz="2400" dirty="0" smtClean="0"/>
              <a:t>таблиці</a:t>
            </a:r>
            <a:endParaRPr lang="en-US" sz="2400" dirty="0" smtClean="0"/>
          </a:p>
          <a:p>
            <a:pPr algn="just"/>
            <a:endParaRPr lang="en-US" sz="2400" dirty="0"/>
          </a:p>
          <a:p>
            <a:pPr algn="just"/>
            <a:endParaRPr lang="uk-UA" sz="2400" dirty="0"/>
          </a:p>
          <a:p>
            <a:pPr lvl="1"/>
            <a:endParaRPr lang="uk-UA" sz="2400" b="1" dirty="0" smtClean="0">
              <a:solidFill>
                <a:srgbClr val="000066"/>
              </a:solidFill>
            </a:endParaRPr>
          </a:p>
          <a:p>
            <a:pPr lvl="1"/>
            <a:endParaRPr lang="uk-UA" sz="2400" b="1" dirty="0" smtClean="0">
              <a:solidFill>
                <a:srgbClr val="000066"/>
              </a:solidFill>
            </a:endParaRPr>
          </a:p>
          <a:p>
            <a:pPr lvl="1"/>
            <a:endParaRPr lang="uk-UA" sz="2400" b="1" dirty="0">
              <a:solidFill>
                <a:srgbClr val="000066"/>
              </a:solidFill>
            </a:endParaRPr>
          </a:p>
          <a:p>
            <a:endParaRPr lang="uk-UA" sz="24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 smtClean="0">
              <a:latin typeface="Calibri" pitchFamily="34" charset="0"/>
              <a:cs typeface="Calibri" pitchFamily="34" charset="0"/>
            </a:endParaRPr>
          </a:p>
          <a:p>
            <a:endParaRPr lang="uk-UA" sz="2000" dirty="0">
              <a:latin typeface="Calibri" pitchFamily="34" charset="0"/>
              <a:cs typeface="Calibri" pitchFamily="34" charset="0"/>
            </a:endParaRPr>
          </a:p>
          <a:p>
            <a:r>
              <a:rPr lang="uk-UA" sz="2000" dirty="0"/>
              <a:t>Реалізуйте відповідну програму в середовищі програмування.</a:t>
            </a:r>
          </a:p>
          <a:p>
            <a:r>
              <a:rPr lang="uk-UA" sz="2000" dirty="0"/>
              <a:t>Збережіть файл програми з іменем </a:t>
            </a:r>
            <a:r>
              <a:rPr lang="uk-UA" sz="2000" b="1" dirty="0"/>
              <a:t>Шифрувальник</a:t>
            </a:r>
            <a:r>
              <a:rPr lang="uk-UA" sz="2000" dirty="0"/>
              <a:t> у папці Програми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0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2" y="58864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34125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" y="32723"/>
            <a:ext cx="3177770" cy="5159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290791"/>
              </p:ext>
            </p:extLst>
          </p:nvPr>
        </p:nvGraphicFramePr>
        <p:xfrm>
          <a:off x="345765" y="2204864"/>
          <a:ext cx="8499938" cy="34429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693"/>
                <a:gridCol w="4258598"/>
                <a:gridCol w="936104"/>
                <a:gridCol w="2833543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№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Результат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Зведене значення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Отримане значення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2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1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Усі літери написані двічі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школа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шшккооллаа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3121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2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Змінено порядок літер у парах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книга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нкгиа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4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3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Після кожної літери додано останню літеру слова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голуб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гбоблбубб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6242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4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</a:rPr>
                        <a:t>Кожна літера замінена на відповідний код у кодовій таблиці</a:t>
                      </a:r>
                      <a:endParaRPr lang="uk-UA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зошит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10791086109610801090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  <a:tr h="5439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5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</a:rPr>
                        <a:t>Кожна літера замінена на наступну в кодовій таблиці</a:t>
                      </a:r>
                      <a:endParaRPr lang="uk-UA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аркуш</a:t>
                      </a:r>
                      <a:endParaRPr lang="uk-UA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</a:rPr>
                        <a:t>бслфщ</a:t>
                      </a:r>
                      <a:endParaRPr lang="uk-UA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 prst="coolSlan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11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89297"/>
            <a:ext cx="4734518" cy="595313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uk-UA" altLang="uk-UA" sz="3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Робота з комп'ютером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4294967295"/>
          </p:nvPr>
        </p:nvSpPr>
        <p:spPr>
          <a:xfrm>
            <a:off x="3635896" y="6308970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mtClean="0">
                <a:solidFill>
                  <a:schemeClr val="bg1">
                    <a:lumMod val="90000"/>
                  </a:schemeClr>
                </a:solidFill>
              </a:rPr>
              <a:t>Чашук О.Ф., вчитель інформатики ЗОШ№23, Луцьк</a:t>
            </a:r>
            <a:endParaRPr lang="uk-UA">
              <a:solidFill>
                <a:schemeClr val="bg1">
                  <a:lumMod val="90000"/>
                </a:schemeClr>
              </a:solidFill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251521" y="800100"/>
            <a:ext cx="8786014" cy="3158847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r>
              <a:rPr lang="uk-UA" sz="2400" b="1" dirty="0" smtClean="0">
                <a:solidFill>
                  <a:srgbClr val="0000FF"/>
                </a:solidFill>
              </a:rPr>
              <a:t>Завдання </a:t>
            </a:r>
            <a:r>
              <a:rPr lang="uk-UA" sz="2400" b="1" dirty="0">
                <a:solidFill>
                  <a:srgbClr val="0000FF"/>
                </a:solidFill>
              </a:rPr>
              <a:t>15</a:t>
            </a:r>
            <a:r>
              <a:rPr lang="uk-UA" sz="2400" b="1" dirty="0"/>
              <a:t>. Розрядні одиниці.</a:t>
            </a:r>
            <a:endParaRPr lang="uk-UA" sz="2400" dirty="0"/>
          </a:p>
          <a:p>
            <a:pPr algn="just"/>
            <a:r>
              <a:rPr lang="uk-UA" sz="2400" b="1" dirty="0">
                <a:solidFill>
                  <a:srgbClr val="A50021"/>
                </a:solidFill>
              </a:rPr>
              <a:t>Завдання</a:t>
            </a:r>
            <a:r>
              <a:rPr lang="uk-UA" sz="2400" dirty="0"/>
              <a:t>. У програмі </a:t>
            </a:r>
            <a:r>
              <a:rPr lang="uk-UA" sz="2400" b="1" dirty="0"/>
              <a:t>Розрядні одиниці</a:t>
            </a:r>
            <a:r>
              <a:rPr lang="uk-UA" sz="2400" dirty="0"/>
              <a:t> вводять чотиризначне ціле число й отримують запис числа у вигляді суми розрядних одиниць. Наприклад, для введеного числа 5843 отримують </a:t>
            </a:r>
            <a:r>
              <a:rPr lang="uk-UA" sz="2400" dirty="0" smtClean="0"/>
              <a:t>5*1000+8*100+4*10+3*1</a:t>
            </a:r>
          </a:p>
          <a:p>
            <a:endParaRPr lang="uk-UA" sz="2400" dirty="0"/>
          </a:p>
          <a:p>
            <a:r>
              <a:rPr lang="uk-UA" sz="2200" dirty="0"/>
              <a:t>Збережіть файл програми з іменем </a:t>
            </a:r>
            <a:r>
              <a:rPr lang="uk-UA" sz="2200" b="1" dirty="0"/>
              <a:t>Розрядні одиниці</a:t>
            </a:r>
            <a:r>
              <a:rPr lang="uk-UA" sz="2200" dirty="0"/>
              <a:t> у папці </a:t>
            </a:r>
            <a:r>
              <a:rPr lang="uk-UA" sz="2200" dirty="0" smtClean="0"/>
              <a:t>Програми</a:t>
            </a:r>
            <a:endParaRPr lang="uk-UA" sz="22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584412" y="510289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7" y="0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01022" y="58864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6334125"/>
            <a:ext cx="800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31" y="109142"/>
            <a:ext cx="3177770" cy="583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7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9409" y="-1"/>
            <a:ext cx="8229600" cy="8823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dirty="0" smtClean="0"/>
              <a:t>Домашнє завдання</a:t>
            </a:r>
            <a:endParaRPr lang="uk-UA" b="1" dirty="0"/>
          </a:p>
        </p:txBody>
      </p:sp>
      <p:sp>
        <p:nvSpPr>
          <p:cNvPr id="3" name="Місце для вмісту 2"/>
          <p:cNvSpPr txBox="1">
            <a:spLocks/>
          </p:cNvSpPr>
          <p:nvPr/>
        </p:nvSpPr>
        <p:spPr>
          <a:xfrm>
            <a:off x="143118" y="830619"/>
            <a:ext cx="8835891" cy="58991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2800" b="1" dirty="0" smtClean="0">
              <a:solidFill>
                <a:srgbClr val="C00000"/>
              </a:solidFill>
            </a:endParaRPr>
          </a:p>
          <a:p>
            <a:pPr marL="452438" indent="-452438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Вивчити §</a:t>
            </a:r>
            <a:r>
              <a:rPr lang="uk-UA" sz="28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10</a:t>
            </a:r>
          </a:p>
          <a:p>
            <a:pPr marL="452438" indent="-452438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Опрацювати  всі запитання </a:t>
            </a:r>
          </a:p>
          <a:p>
            <a:pPr marL="722313" indent="0">
              <a:spcBef>
                <a:spcPts val="0"/>
              </a:spcBef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з рубрик </a:t>
            </a:r>
          </a:p>
          <a:p>
            <a:pPr marL="1798638" indent="0">
              <a:buNone/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marL="1798638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>
              <a:solidFill>
                <a:srgbClr val="002060"/>
              </a:solidFill>
            </a:endParaRPr>
          </a:p>
          <a:p>
            <a:pPr marL="530225" indent="-530225">
              <a:buFont typeface="Wingdings" pitchFamily="2" charset="2"/>
              <a:buChar char="q"/>
            </a:pPr>
            <a:r>
              <a:rPr lang="uk-UA" sz="28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Заповнити </a:t>
            </a:r>
            <a:r>
              <a:rPr lang="uk-UA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словничок </a:t>
            </a:r>
            <a:endParaRPr lang="uk-UA" sz="2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uk-UA" sz="2800" b="1" dirty="0" smtClean="0">
              <a:solidFill>
                <a:srgbClr val="002060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9" y="5429290"/>
            <a:ext cx="1522128" cy="519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8" y="109635"/>
            <a:ext cx="932686" cy="102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36461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30" y="1274298"/>
            <a:ext cx="2436974" cy="33160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00391" y="85388"/>
            <a:ext cx="979876" cy="12311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08" y="2529928"/>
            <a:ext cx="1944216" cy="61103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810" y="2554684"/>
            <a:ext cx="2571187" cy="56152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52" y="3159587"/>
            <a:ext cx="2804850" cy="649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34" y="3187173"/>
            <a:ext cx="2918658" cy="5804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7" y="3851360"/>
            <a:ext cx="3177770" cy="5835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608" y="3893631"/>
            <a:ext cx="2609122" cy="5830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7" y="202368"/>
            <a:ext cx="680159" cy="604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053" y="202367"/>
            <a:ext cx="680159" cy="604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63689" y="5152494"/>
            <a:ext cx="7215320" cy="1432500"/>
          </a:xfrm>
          <a:prstGeom prst="snip2DiagRect">
            <a:avLst/>
          </a:prstGeo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tx1"/>
                </a:solidFill>
                <a:latin typeface="Segoe Print" pitchFamily="2" charset="0"/>
                <a:cs typeface="Calibri" pitchFamily="34" charset="0"/>
              </a:rPr>
              <a:t>Текстовий тип, символьний тип, рядковий тип, </a:t>
            </a:r>
            <a:r>
              <a:rPr lang="en-US" sz="2400" b="1" i="1" dirty="0">
                <a:latin typeface="Segoe Print" pitchFamily="2" charset="0"/>
              </a:rPr>
              <a:t>escape</a:t>
            </a:r>
            <a:r>
              <a:rPr lang="en-US" sz="2400" b="1" dirty="0">
                <a:latin typeface="Segoe Print" pitchFamily="2" charset="0"/>
              </a:rPr>
              <a:t>-</a:t>
            </a:r>
            <a:r>
              <a:rPr lang="uk-UA" sz="2400" b="1" dirty="0" smtClean="0">
                <a:latin typeface="Segoe Print" pitchFamily="2" charset="0"/>
              </a:rPr>
              <a:t>послідовності, операції над текстовими величинами</a:t>
            </a:r>
            <a:endParaRPr lang="uk-UA" sz="2400" b="1" dirty="0">
              <a:solidFill>
                <a:schemeClr val="tx1"/>
              </a:solidFill>
              <a:latin typeface="Segoe Print" pitchFamily="2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3491880" y="6284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2" name="Заголовок 1"/>
          <p:cNvSpPr txBox="1">
            <a:spLocks/>
          </p:cNvSpPr>
          <p:nvPr/>
        </p:nvSpPr>
        <p:spPr>
          <a:xfrm>
            <a:off x="1357681" y="188640"/>
            <a:ext cx="6200340" cy="900906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3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556792"/>
            <a:ext cx="833403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0" y="47661"/>
            <a:ext cx="1295400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6047" y="143570"/>
            <a:ext cx="1244441" cy="14419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55888" y="6172060"/>
            <a:ext cx="8767831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pic>
        <p:nvPicPr>
          <p:cNvPr id="1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755" y="336800"/>
            <a:ext cx="680159" cy="604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50" y="259970"/>
            <a:ext cx="680159" cy="604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08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65" y="585543"/>
            <a:ext cx="8995731" cy="2911523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 anchor="t">
            <a:normAutofit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63602" y="6376792"/>
            <a:ext cx="2895600" cy="476251"/>
          </a:xfrm>
        </p:spPr>
        <p:txBody>
          <a:bodyPr/>
          <a:lstStyle/>
          <a:p>
            <a:pPr>
              <a:defRPr/>
            </a:pPr>
            <a:r>
              <a:rPr lang="uk-UA" sz="800" dirty="0" smtClean="0">
                <a:solidFill>
                  <a:schemeClr val="tx2">
                    <a:lumMod val="10000"/>
                    <a:lumOff val="90000"/>
                  </a:schemeClr>
                </a:solidFill>
                <a:effectLst/>
              </a:rPr>
              <a:t>Чашук О.Ф., вчитель інформатики ЗОШ№23, Луцьк</a:t>
            </a:r>
            <a:endParaRPr lang="uk-UA" sz="800" dirty="0">
              <a:solidFill>
                <a:schemeClr val="tx2">
                  <a:lumMod val="10000"/>
                  <a:lumOff val="90000"/>
                </a:schemeClr>
              </a:solidFill>
              <a:effectLst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134417" y="224478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43643" y="18692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61048"/>
            <a:ext cx="4752528" cy="202321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353" y="3020544"/>
            <a:ext cx="2520280" cy="168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06" y="866022"/>
            <a:ext cx="8703974" cy="249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905589" cy="19115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001" y="3934469"/>
            <a:ext cx="2915285" cy="239749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Результат пошуку зображень за запитом &quot;архітектура комп’ютера&quot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55" y="3861048"/>
            <a:ext cx="5043922" cy="322934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27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1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88684"/>
            <a:ext cx="5973279" cy="13240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75" y="88684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453560" y="2369445"/>
            <a:ext cx="8423166" cy="4282591"/>
            <a:chOff x="395288" y="2602793"/>
            <a:chExt cx="8423166" cy="4282591"/>
          </a:xfrm>
        </p:grpSpPr>
        <p:sp>
          <p:nvSpPr>
            <p:cNvPr id="36" name="Полилиния 35"/>
            <p:cNvSpPr/>
            <p:nvPr/>
          </p:nvSpPr>
          <p:spPr>
            <a:xfrm>
              <a:off x="3231710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/>
              <a:r>
                <a:rPr lang="uk-UA" sz="2600" b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Як вводять й </a:t>
              </a:r>
              <a:r>
                <a:rPr lang="uk-UA" sz="2600" b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описують</a:t>
              </a:r>
              <a:r>
                <a:rPr lang="en-US" sz="2600" b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600" b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величини </a:t>
              </a:r>
              <a:r>
                <a:rPr lang="uk-UA" sz="2600" b="1" dirty="0" smtClean="0">
                  <a:solidFill>
                    <a:srgbClr val="000066"/>
                  </a:solidFill>
                  <a:latin typeface="Calibri" pitchFamily="34" charset="0"/>
                  <a:cs typeface="Calibri" pitchFamily="34" charset="0"/>
                </a:rPr>
                <a:t>мовами програмування</a:t>
              </a:r>
              <a:endParaRPr lang="uk-UA" sz="2600" b="1" kern="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Полилиния 33"/>
            <p:cNvSpPr/>
            <p:nvPr/>
          </p:nvSpPr>
          <p:spPr>
            <a:xfrm>
              <a:off x="395288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15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464" tIns="1807650" rIns="156464" bIns="982058" numCol="1" spcCol="1270" anchor="ctr" anchorCtr="0">
              <a:noAutofit/>
            </a:bodyPr>
            <a:lstStyle/>
            <a:p>
              <a:pPr algn="ctr"/>
              <a:r>
                <a:rPr lang="uk-UA" sz="2600" b="1" dirty="0" smtClean="0">
                  <a:solidFill>
                    <a:schemeClr val="tx1"/>
                  </a:solidFill>
                </a:rPr>
                <a:t>Які виникають помилки при створенні та виконанні програм</a:t>
              </a:r>
              <a:endParaRPr lang="uk-UA" sz="2600" b="1" kern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 rot="19192771">
              <a:off x="1629991" y="3329791"/>
              <a:ext cx="286221" cy="415971"/>
            </a:xfrm>
            <a:prstGeom prst="ellipse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/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Овал 36"/>
            <p:cNvSpPr/>
            <p:nvPr/>
          </p:nvSpPr>
          <p:spPr>
            <a:xfrm flipH="1" flipV="1">
              <a:off x="4407949" y="3368706"/>
              <a:ext cx="373028" cy="108553"/>
            </a:xfrm>
            <a:prstGeom prst="ellipse">
              <a:avLst/>
            </a:prstGeom>
            <a:ln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2100000" rev="0"/>
              </a:camera>
              <a:lightRig rig="flood" dir="t">
                <a:rot lat="0" lon="0" rev="13800000"/>
              </a:lightRig>
            </a:scene3d>
            <a:sp3d z="152400" extrusionH="107950" prstMaterial="plastic">
              <a:bevelT w="82550" h="63500" prst="divot"/>
              <a:bevelB/>
            </a:sp3d>
          </p:spPr>
          <p:style>
            <a:lnRef idx="0">
              <a:scrgbClr r="0" g="0" b="0"/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олилиния 37"/>
            <p:cNvSpPr/>
            <p:nvPr/>
          </p:nvSpPr>
          <p:spPr>
            <a:xfrm>
              <a:off x="6066364" y="2602793"/>
              <a:ext cx="2752090" cy="4127966"/>
            </a:xfrm>
            <a:custGeom>
              <a:avLst/>
              <a:gdLst>
                <a:gd name="connsiteX0" fmla="*/ 0 w 2752090"/>
                <a:gd name="connsiteY0" fmla="*/ 275209 h 4127966"/>
                <a:gd name="connsiteX1" fmla="*/ 275209 w 2752090"/>
                <a:gd name="connsiteY1" fmla="*/ 0 h 4127966"/>
                <a:gd name="connsiteX2" fmla="*/ 2476881 w 2752090"/>
                <a:gd name="connsiteY2" fmla="*/ 0 h 4127966"/>
                <a:gd name="connsiteX3" fmla="*/ 2752090 w 2752090"/>
                <a:gd name="connsiteY3" fmla="*/ 275209 h 4127966"/>
                <a:gd name="connsiteX4" fmla="*/ 2752090 w 2752090"/>
                <a:gd name="connsiteY4" fmla="*/ 3852757 h 4127966"/>
                <a:gd name="connsiteX5" fmla="*/ 2476881 w 2752090"/>
                <a:gd name="connsiteY5" fmla="*/ 4127966 h 4127966"/>
                <a:gd name="connsiteX6" fmla="*/ 275209 w 2752090"/>
                <a:gd name="connsiteY6" fmla="*/ 4127966 h 4127966"/>
                <a:gd name="connsiteX7" fmla="*/ 0 w 2752090"/>
                <a:gd name="connsiteY7" fmla="*/ 3852757 h 4127966"/>
                <a:gd name="connsiteX8" fmla="*/ 0 w 2752090"/>
                <a:gd name="connsiteY8" fmla="*/ 275209 h 4127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090" h="4127966">
                  <a:moveTo>
                    <a:pt x="0" y="275209"/>
                  </a:moveTo>
                  <a:cubicBezTo>
                    <a:pt x="0" y="123215"/>
                    <a:pt x="123215" y="0"/>
                    <a:pt x="275209" y="0"/>
                  </a:cubicBezTo>
                  <a:lnTo>
                    <a:pt x="2476881" y="0"/>
                  </a:lnTo>
                  <a:cubicBezTo>
                    <a:pt x="2628875" y="0"/>
                    <a:pt x="2752090" y="123215"/>
                    <a:pt x="2752090" y="275209"/>
                  </a:cubicBezTo>
                  <a:lnTo>
                    <a:pt x="2752090" y="3852757"/>
                  </a:lnTo>
                  <a:cubicBezTo>
                    <a:pt x="2752090" y="4004751"/>
                    <a:pt x="2628875" y="4127966"/>
                    <a:pt x="2476881" y="4127966"/>
                  </a:cubicBezTo>
                  <a:lnTo>
                    <a:pt x="275209" y="4127966"/>
                  </a:lnTo>
                  <a:cubicBezTo>
                    <a:pt x="123215" y="4127966"/>
                    <a:pt x="0" y="4004751"/>
                    <a:pt x="0" y="3852757"/>
                  </a:cubicBezTo>
                  <a:lnTo>
                    <a:pt x="0" y="275209"/>
                  </a:lnTo>
                  <a:close/>
                </a:path>
              </a:pathLst>
            </a:custGeom>
            <a:gradFill flip="none" rotWithShape="0">
              <a:gsLst>
                <a:gs pos="0">
                  <a:srgbClr val="99CCFF">
                    <a:shade val="30000"/>
                    <a:satMod val="115000"/>
                  </a:srgbClr>
                </a:gs>
                <a:gs pos="50000">
                  <a:srgbClr val="99CCFF">
                    <a:shade val="67500"/>
                    <a:satMod val="115000"/>
                  </a:srgbClr>
                </a:gs>
                <a:gs pos="100000">
                  <a:srgbClr val="99CCFF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0688" tIns="1821874" rIns="170688" bIns="996282" numCol="1" spcCol="1270" anchor="ctr" anchorCtr="0">
              <a:noAutofit/>
            </a:bodyPr>
            <a:lstStyle/>
            <a:p>
              <a:pPr algn="ctr"/>
              <a:r>
                <a:rPr lang="uk-UA" sz="26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Які операції виконують </a:t>
              </a:r>
              <a:r>
                <a:rPr lang="uk-UA" sz="26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над</a:t>
              </a:r>
              <a:r>
                <a:rPr lang="en-US" sz="26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 </a:t>
              </a:r>
              <a:r>
                <a:rPr lang="uk-UA" sz="2600" b="1" dirty="0" smtClean="0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величинами</a:t>
              </a:r>
              <a:endParaRPr lang="uk-UA" sz="2600" b="1" kern="0" dirty="0">
                <a:solidFill>
                  <a:srgbClr val="0033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Овал 38"/>
            <p:cNvSpPr/>
            <p:nvPr/>
          </p:nvSpPr>
          <p:spPr>
            <a:xfrm flipH="1">
              <a:off x="7272095" y="3477266"/>
              <a:ext cx="340629" cy="121020"/>
            </a:xfrm>
            <a:prstGeom prst="ellipse">
              <a:avLst/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Двойная стрелка влево/вправо 39"/>
            <p:cNvSpPr/>
            <p:nvPr/>
          </p:nvSpPr>
          <p:spPr>
            <a:xfrm>
              <a:off x="820491" y="6266190"/>
              <a:ext cx="7750941" cy="619194"/>
            </a:xfrm>
            <a:prstGeom prst="leftRightArrow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 z="152400">
              <a:bevelT w="190500" h="38100"/>
            </a:sp3d>
          </p:spPr>
          <p:style>
            <a:lnRef idx="0">
              <a:scrgbClr r="0" g="0" b="0"/>
            </a:lnRef>
            <a:fillRef idx="1">
              <a:schemeClr val="dk2">
                <a:tint val="60000"/>
                <a:hueOff val="0"/>
                <a:satOff val="0"/>
                <a:lumOff val="0"/>
                <a:alphaOff val="0"/>
              </a:schemeClr>
            </a:fillRef>
            <a:effectRef idx="2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2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64" flipH="1">
            <a:off x="1191463" y="2902714"/>
            <a:ext cx="888181" cy="80444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8264">
            <a:off x="7040951" y="3043303"/>
            <a:ext cx="838398" cy="75935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48688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949" y="2369445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141087" y="2303062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2031639" y="1503858"/>
            <a:ext cx="5152229" cy="1137191"/>
            <a:chOff x="2089912" y="1556792"/>
            <a:chExt cx="5152229" cy="1137191"/>
          </a:xfrm>
        </p:grpSpPr>
        <p:sp>
          <p:nvSpPr>
            <p:cNvPr id="10" name="Заголовок 1"/>
            <p:cNvSpPr txBox="1">
              <a:spLocks/>
            </p:cNvSpPr>
            <p:nvPr/>
          </p:nvSpPr>
          <p:spPr>
            <a:xfrm>
              <a:off x="2089912" y="1598589"/>
              <a:ext cx="5152229" cy="1095394"/>
            </a:xfrm>
            <a:prstGeom prst="downArrowCallou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 prst="rible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uk-UA" sz="3600" b="1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4309" y="1556792"/>
              <a:ext cx="4680085" cy="52387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Thonny — Википедия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709" y="2763606"/>
            <a:ext cx="792088" cy="79208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30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4106" y="1160017"/>
            <a:ext cx="8881049" cy="3346332"/>
          </a:xfrm>
          <a:prstGeom prst="snip2Diag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23000">
                <a:srgbClr val="CCFF66">
                  <a:shade val="67500"/>
                  <a:satMod val="115000"/>
                  <a:lumMod val="23000"/>
                  <a:lumOff val="77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0000" endA="300" endPos="90000" dir="5400000" sy="-100000" algn="bl" rotWithShape="0"/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1626696" y="454701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7527440" y="414463"/>
            <a:ext cx="487124" cy="51756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6" y="5964561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5" y="6592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88684"/>
            <a:ext cx="5973279" cy="936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83654"/>
            <a:ext cx="2520280" cy="16810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7" y="82103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Результат пошуку зображень за запитом &quot;Програмування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104" y="4020988"/>
            <a:ext cx="3600400" cy="240143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33" y="-55588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752" y="6008264"/>
            <a:ext cx="900113" cy="8001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1008451" y="369688"/>
            <a:ext cx="528973" cy="5620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66" y="4711757"/>
            <a:ext cx="1421262" cy="74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90" y="4685529"/>
            <a:ext cx="1421262" cy="743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96" y="1345643"/>
            <a:ext cx="8625069" cy="26495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64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2418" y="1124744"/>
            <a:ext cx="8976086" cy="5111564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620688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Помилки при створенні та виконанні програм</a:t>
            </a:r>
            <a:endParaRPr lang="uk-UA" sz="2200" b="1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5" y="-9141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23" y="5356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Блок-схема: знак завершения 31"/>
          <p:cNvSpPr/>
          <p:nvPr/>
        </p:nvSpPr>
        <p:spPr>
          <a:xfrm>
            <a:off x="2623419" y="1181085"/>
            <a:ext cx="4079971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uk-UA" sz="2800" b="1" spc="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Групи помилок</a:t>
            </a:r>
            <a:endParaRPr lang="uk-UA" sz="2800" b="1" spc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Блок-схема: знак завершения 19"/>
          <p:cNvSpPr/>
          <p:nvPr/>
        </p:nvSpPr>
        <p:spPr>
          <a:xfrm>
            <a:off x="289024" y="2120027"/>
            <a:ext cx="2334395" cy="649188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Синтаксичні </a:t>
            </a:r>
            <a:endParaRPr lang="uk-UA" sz="2400" b="1" kern="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Блок-схема: знак завершения 20"/>
          <p:cNvSpPr/>
          <p:nvPr/>
        </p:nvSpPr>
        <p:spPr>
          <a:xfrm>
            <a:off x="2843808" y="2044437"/>
            <a:ext cx="3543672" cy="1168539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Помилки під час виконання</a:t>
            </a:r>
            <a:endParaRPr lang="uk-UA" sz="2400" b="1" kern="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5588" y="2848427"/>
            <a:ext cx="2711390" cy="194095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Помилки можна виявити як у процесі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написання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програмного коду і після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запуску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програми на виконання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28551" y="3364002"/>
            <a:ext cx="2869704" cy="255389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Після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запуску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програми на виконання у вікні виконання програми відображено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місце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розташування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помилки у програмному коді та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команда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у якій допущено помилку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9" y="5061864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Блок-схема: знак завершения 32"/>
          <p:cNvSpPr/>
          <p:nvPr/>
        </p:nvSpPr>
        <p:spPr>
          <a:xfrm>
            <a:off x="6558124" y="2275756"/>
            <a:ext cx="2428605" cy="649188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Логічні</a:t>
            </a:r>
            <a:endParaRPr lang="uk-UA" sz="2400" b="1" kern="0" dirty="0">
              <a:solidFill>
                <a:schemeClr val="accent2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228184" y="2996952"/>
            <a:ext cx="2758545" cy="163449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Помилки алгоритму, який лежить в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основі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програми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Результат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uk-UA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збігається</a:t>
            </a:r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з очікуваним результатом</a:t>
            </a:r>
            <a:endParaRPr lang="uk-UA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1422" y="5091555"/>
            <a:ext cx="1024152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18108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40" y="113797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3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1" grpId="0" animBg="1"/>
      <p:bldP spid="24" grpId="0" animBg="1"/>
      <p:bldP spid="33" grpId="0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2418" y="1124744"/>
            <a:ext cx="8976086" cy="5111564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620688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Помилки при створенні та виконанні програм</a:t>
            </a:r>
            <a:endParaRPr lang="uk-UA" sz="2200" b="1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5" y="-9141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23" y="5356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Блок-схема: знак завершения 31"/>
          <p:cNvSpPr/>
          <p:nvPr/>
        </p:nvSpPr>
        <p:spPr>
          <a:xfrm>
            <a:off x="3473674" y="1181085"/>
            <a:ext cx="2379462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uk-UA" sz="2800" b="1" spc="600" dirty="0" smtClean="0">
                <a:solidFill>
                  <a:schemeClr val="tx1"/>
                </a:solidFill>
              </a:rPr>
              <a:t>Асистент</a:t>
            </a:r>
            <a:endParaRPr lang="uk-UA" sz="2800" b="1" spc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1422" y="5091555"/>
            <a:ext cx="1024152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18108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40" y="113797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2168294"/>
            <a:ext cx="4960741" cy="3386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36621" y="2361018"/>
            <a:ext cx="33972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В середовищі з’явиться  поле </a:t>
            </a:r>
            <a:r>
              <a:rPr lang="uk-UA" sz="2000" b="1" i="1" dirty="0" smtClean="0"/>
              <a:t>Асистент</a:t>
            </a:r>
            <a:r>
              <a:rPr lang="uk-UA" sz="2000" dirty="0" smtClean="0"/>
              <a:t>, у якому може бути  пояснення помилки, а й спосіб її усунення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318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2418" y="1124744"/>
            <a:ext cx="8976086" cy="5111564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620688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Помилки при створенні та виконанні програм</a:t>
            </a:r>
            <a:endParaRPr lang="uk-UA" sz="2200" b="1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5" y="-9141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23" y="5356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1422" y="5091555"/>
            <a:ext cx="1024152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18108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40" y="113797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5468" y="5003134"/>
            <a:ext cx="64125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Типовими є помилки, що позначають невідповідність типів описаних величин і значень, які їм присвоюються у процесі виконання програми</a:t>
            </a:r>
            <a:endParaRPr lang="uk-UA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7" y="2132856"/>
            <a:ext cx="8678185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Блок-схема: знак завершения 20"/>
          <p:cNvSpPr/>
          <p:nvPr/>
        </p:nvSpPr>
        <p:spPr>
          <a:xfrm>
            <a:off x="2623419" y="1181085"/>
            <a:ext cx="4079971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uk-UA" sz="2800" b="1" spc="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Групи помилок</a:t>
            </a:r>
            <a:endParaRPr lang="uk-UA" sz="2800" b="1" spc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3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07504" y="1124744"/>
            <a:ext cx="9001000" cy="5111564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620688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Помилки при створенні та виконанні програм</a:t>
            </a:r>
            <a:endParaRPr lang="uk-UA" sz="2200" b="1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5" y="-9141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23" y="5356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07904" y="5224480"/>
            <a:ext cx="1024152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18108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40" y="113797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2179715"/>
            <a:ext cx="63678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/>
              <a:t>До помилок під час виконання відносять помилки, пов’язані з неправильними числовими обчисленнями, помилки при знаходженні значень величин за формулами. Їх розпізнають тільки під час виконання програми.</a:t>
            </a:r>
            <a:endParaRPr lang="uk-UA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7" y="2179715"/>
            <a:ext cx="1903574" cy="145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76" y="4092078"/>
            <a:ext cx="8611726" cy="1425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Блок-схема: знак завершения 23"/>
          <p:cNvSpPr/>
          <p:nvPr/>
        </p:nvSpPr>
        <p:spPr>
          <a:xfrm>
            <a:off x="2623419" y="1181085"/>
            <a:ext cx="4079971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uk-UA" sz="2800" b="1" spc="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Групи помилок</a:t>
            </a:r>
            <a:endParaRPr lang="uk-UA" sz="2800" b="1" spc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132418" y="1124744"/>
            <a:ext cx="8976086" cy="5111564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  <a:tileRect/>
          </a:gra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Нижний колонтитул 1"/>
          <p:cNvSpPr txBox="1">
            <a:spLocks/>
          </p:cNvSpPr>
          <p:nvPr/>
        </p:nvSpPr>
        <p:spPr>
          <a:xfrm>
            <a:off x="3491880" y="628440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18" name="Нижний колонтитул 1"/>
          <p:cNvSpPr txBox="1">
            <a:spLocks/>
          </p:cNvSpPr>
          <p:nvPr/>
        </p:nvSpPr>
        <p:spPr>
          <a:xfrm>
            <a:off x="3707904" y="618204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050" dirty="0" smtClean="0">
                <a:solidFill>
                  <a:schemeClr val="tx2">
                    <a:lumMod val="25000"/>
                    <a:lumOff val="75000"/>
                  </a:schemeClr>
                </a:solidFill>
              </a:rPr>
              <a:t>Чашук О.Ф., вчитель інформатики ЗОШ№23, Луцьк</a:t>
            </a:r>
            <a:endParaRPr lang="uk-UA" sz="105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2439" y="130237"/>
            <a:ext cx="6507913" cy="44267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uk-UA" sz="200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Алгоритми та програми</a:t>
            </a:r>
            <a:endParaRPr lang="uk-UA" sz="200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177" y="6151722"/>
            <a:ext cx="8716453" cy="733663"/>
          </a:xfrm>
          <a:prstGeom prst="left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uk-U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4349" y="6341257"/>
            <a:ext cx="767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spc="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Програмування</a:t>
            </a:r>
            <a:endParaRPr lang="uk-UA" sz="2000" b="1" spc="72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8288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 </a:t>
            </a: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05174" y="620688"/>
            <a:ext cx="8611728" cy="707231"/>
          </a:xfrm>
          <a:prstGeom prst="downArrowCallou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uk-UA" sz="2400" b="1" smtClean="0">
                <a:solidFill>
                  <a:srgbClr val="000066"/>
                </a:solidFill>
              </a:rPr>
              <a:t>Помилки при створенні та виконанні програм</a:t>
            </a:r>
            <a:endParaRPr lang="uk-UA" sz="2200" b="1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78093">
            <a:off x="8151554" y="366764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62722">
            <a:off x="830807" y="448153"/>
            <a:ext cx="576064" cy="6120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5" y="-9141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Thonny - Python editor, který je přátelský k začátečníkům | Lovely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123" y="5356"/>
            <a:ext cx="959877" cy="502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Блок-схема: знак завершения 31"/>
          <p:cNvSpPr/>
          <p:nvPr/>
        </p:nvSpPr>
        <p:spPr>
          <a:xfrm>
            <a:off x="2623419" y="1181085"/>
            <a:ext cx="4079971" cy="735747"/>
          </a:xfrm>
          <a:prstGeom prst="flowChartTerminator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algn="ctr"/>
            <a:r>
              <a:rPr lang="uk-UA" sz="2800" b="1" spc="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Групи помилок</a:t>
            </a:r>
            <a:endParaRPr lang="uk-UA" sz="2800" b="1" spc="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8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709" y="5061864"/>
            <a:ext cx="1043148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Результат пошуку зображень за запитом &quot;python logo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31422" y="5091555"/>
            <a:ext cx="1024152" cy="92724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623" y="118108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Головні наукові помилки - Острів знан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40" y="1137975"/>
            <a:ext cx="960233" cy="821965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5177" y="2636912"/>
            <a:ext cx="8546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 smtClean="0"/>
              <a:t>Процес пошуку логічних помилок у тексті програми з використанням тестових наборів вхідних даних називають </a:t>
            </a:r>
            <a:r>
              <a:rPr lang="uk-UA" sz="2800" b="1" dirty="0" smtClean="0"/>
              <a:t>тестуванням</a:t>
            </a:r>
            <a:r>
              <a:rPr lang="en-US" sz="2800" dirty="0" smtClean="0"/>
              <a:t> </a:t>
            </a:r>
            <a:r>
              <a:rPr lang="uk-UA" sz="2800" dirty="0" smtClean="0"/>
              <a:t>програми.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27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733</Words>
  <Application>Microsoft Office PowerPoint</Application>
  <PresentationFormat>Экран (4:3)</PresentationFormat>
  <Paragraphs>160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Робота з комп'ютером</vt:lpstr>
      <vt:lpstr>Робота з комп'ютером</vt:lpstr>
      <vt:lpstr>Робота з комп'ютером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Chashuk</dc:creator>
  <cp:lastModifiedBy>Chashuk</cp:lastModifiedBy>
  <cp:revision>324</cp:revision>
  <dcterms:created xsi:type="dcterms:W3CDTF">2012-10-14T10:43:12Z</dcterms:created>
  <dcterms:modified xsi:type="dcterms:W3CDTF">2021-03-07T07:23:00Z</dcterms:modified>
</cp:coreProperties>
</file>