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37F77F-5785-EBC6-42A8-75BFAE2C5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AA16929-8358-72E8-A532-255B7A046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74F1836-7C5E-941A-CE35-D980B88D1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0C91-3711-49C1-BCF8-EE292379DFBE}" type="datetimeFigureOut">
              <a:rPr lang="uk-UA" smtClean="0"/>
              <a:t>04.12.2023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FC83B7A-3DE0-A379-8580-0CAE77D11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76702DA-C98D-D97D-5967-78595E933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D932-FD07-4AC4-BEE9-FC177A92F9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756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9F097F-6F72-DD51-36EE-96CD4B3EA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FAE4CA6-DB38-807E-E5BC-CDCD298EF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4CFB763-331C-4FA2-6BFD-2A632944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0C91-3711-49C1-BCF8-EE292379DFBE}" type="datetimeFigureOut">
              <a:rPr lang="uk-UA" smtClean="0"/>
              <a:t>04.12.2023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A7D11AD-5BA0-0C2E-5C8C-261E0F1E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3C768AB-B8C4-D2BB-46FB-B091D928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D932-FD07-4AC4-BEE9-FC177A92F9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102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4C3ECB2C-72E5-89C1-2374-B3D2F31859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988FB34-CACE-58BA-510A-2E1739E8B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BBF83A8-CFFF-9897-5272-85622270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0C91-3711-49C1-BCF8-EE292379DFBE}" type="datetimeFigureOut">
              <a:rPr lang="uk-UA" smtClean="0"/>
              <a:t>04.12.2023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11D0AE-F175-8CD4-3AD9-CF4FAD457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4198691-0CC5-1A1B-ED1E-44ACCE00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D932-FD07-4AC4-BEE9-FC177A92F9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908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C3C20-A632-2B47-7983-D5815F766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819A1E5-21B2-6D75-26AC-1968E9EE9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909E6F-18F3-B4DA-A07A-AC602F415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0C91-3711-49C1-BCF8-EE292379DFBE}" type="datetimeFigureOut">
              <a:rPr lang="uk-UA" smtClean="0"/>
              <a:t>04.12.2023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1F1B24-1E27-0786-1E5A-5C3B32EFB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EC34BF-872D-13A3-ED99-FDD1A0033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D932-FD07-4AC4-BEE9-FC177A92F9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534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26DFE5-ABE2-78CD-E58F-76067C11F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94354D9-9ADB-B4F9-D7A4-5134A3C84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B885949-D379-1340-EE5F-488F97E16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0C91-3711-49C1-BCF8-EE292379DFBE}" type="datetimeFigureOut">
              <a:rPr lang="uk-UA" smtClean="0"/>
              <a:t>04.12.2023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98FF30-11AC-1394-C429-FF137D0C1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FB4498F-4745-5788-9126-B6EA735FA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D932-FD07-4AC4-BEE9-FC177A92F9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914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A928D-4072-7419-68D0-0497C40A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84F5932-E810-5B67-44A7-8391451E95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A616F5-F184-B540-77A5-E9FF3173C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457A3A4-8B79-DB72-C1F3-7A9EC9A8F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0C91-3711-49C1-BCF8-EE292379DFBE}" type="datetimeFigureOut">
              <a:rPr lang="uk-UA" smtClean="0"/>
              <a:t>04.12.2023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B700173-2ED0-A6E8-D428-E723C79DD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E4BB45-9AD0-EB14-355E-E52EDFBF2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D932-FD07-4AC4-BEE9-FC177A92F9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511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43450A-C0E5-D697-F686-4E86583B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54902D-C8B6-B8FD-AA56-9716A4997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B970C1E-8294-ABD9-BB61-CE06F926E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7C7BDC5-891F-10FB-B444-1F8613270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B55C697-8450-3C3B-3555-9861E29DA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4665C5A-F800-DF4E-B9AD-5F4BC9923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0C91-3711-49C1-BCF8-EE292379DFBE}" type="datetimeFigureOut">
              <a:rPr lang="uk-UA" smtClean="0"/>
              <a:t>04.12.2023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28C5E4A-DF6A-8C21-F6C4-F60BB964E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C1D9A95-C312-BF7D-A233-7C1E0F7D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D932-FD07-4AC4-BEE9-FC177A92F9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433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E481F-2501-6DD1-A766-DA652222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F84913E-5AB5-479C-F045-55502209B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0C91-3711-49C1-BCF8-EE292379DFBE}" type="datetimeFigureOut">
              <a:rPr lang="uk-UA" smtClean="0"/>
              <a:t>04.12.2023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71F67C0-13A6-4DA2-D2BD-82D3C0903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B96ADFA-97C2-8436-4FDF-CC5BAD1BD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D932-FD07-4AC4-BEE9-FC177A92F9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547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1D04B5D-FF9F-1298-8CE8-4DA9DD20E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0C91-3711-49C1-BCF8-EE292379DFBE}" type="datetimeFigureOut">
              <a:rPr lang="uk-UA" smtClean="0"/>
              <a:t>04.12.2023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89D084A-D823-4DA0-3464-57EABA13A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C12C5BE-546E-7F26-5723-194525426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D932-FD07-4AC4-BEE9-FC177A92F9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367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55F2B6-A432-2B5F-2C00-2A7C4A698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848AF94-3836-0156-111E-3A2F06C90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93E6E0A-623E-5064-E516-70ED5172A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2686497-E0C3-4D18-0246-75B4C2D1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0C91-3711-49C1-BCF8-EE292379DFBE}" type="datetimeFigureOut">
              <a:rPr lang="uk-UA" smtClean="0"/>
              <a:t>04.12.2023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1BCFC5F-3038-3936-5E49-BA5D3EA06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47795EB-5007-09EF-24AE-FAEE6AE36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D932-FD07-4AC4-BEE9-FC177A92F9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808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E766C-A466-D6B7-015C-F9B06E4E1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4F363A6-A2C4-5EF3-6C79-9D18503964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B8148AC-D1C8-D42B-3B47-F654911A2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E3CFA59-F6FF-C77E-F5F7-80326E3A9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B0C91-3711-49C1-BCF8-EE292379DFBE}" type="datetimeFigureOut">
              <a:rPr lang="uk-UA" smtClean="0"/>
              <a:t>04.12.2023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8FED4DB-4073-3C48-95C2-AD3A22F0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DC55595-7C0B-C9FA-0EEE-40D162D18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2D932-FD07-4AC4-BEE9-FC177A92F9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7683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732888D-2047-E2E4-213B-D7A1A8DCC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8588F5F-91AA-B3CB-C871-D05BA997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7F465BC-77FA-EB43-39F7-DC6C2ECEF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B0C91-3711-49C1-BCF8-EE292379DFBE}" type="datetimeFigureOut">
              <a:rPr lang="uk-UA" smtClean="0"/>
              <a:t>04.12.2023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01DAE3A-36CF-897B-303A-FAE15AAB9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E94AE91-D496-FA3A-60EF-6FB4CD8A8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2D932-FD07-4AC4-BEE9-FC177A92F9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737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6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6AEE55-21FD-936F-36F4-80BD2DA83B8F}"/>
              </a:ext>
            </a:extLst>
          </p:cNvPr>
          <p:cNvSpPr txBox="1"/>
          <p:nvPr/>
        </p:nvSpPr>
        <p:spPr>
          <a:xfrm>
            <a:off x="2216360" y="467833"/>
            <a:ext cx="75168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Узагальнення й систематизація </a:t>
            </a:r>
          </a:p>
          <a:p>
            <a:pPr algn="ctr"/>
            <a:r>
              <a:rPr lang="uk-UA" sz="3200" b="1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вивченого з теми «Дієслово»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6F66F3-25E5-5253-E263-83B779390C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390" y="1556406"/>
            <a:ext cx="5231219" cy="5301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829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AEA9A4-59DE-6977-0576-15242C537482}"/>
              </a:ext>
            </a:extLst>
          </p:cNvPr>
          <p:cNvSpPr txBox="1"/>
          <p:nvPr/>
        </p:nvSpPr>
        <p:spPr>
          <a:xfrm>
            <a:off x="4029740" y="116958"/>
            <a:ext cx="2706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solidFill>
                  <a:srgbClr val="7030A0"/>
                </a:solidFill>
                <a:latin typeface="Bookman Old Style" panose="02050604050505020204" pitchFamily="18" charset="0"/>
              </a:rPr>
              <a:t>Часи дієслів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E4A27B0-B365-E772-04D8-BE7D23EB3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6162"/>
            <a:ext cx="12099026" cy="316850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5080D6-F892-E649-D6E7-8A7388072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04307"/>
            <a:ext cx="12099026" cy="487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6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3CD04E-7DFF-E986-0C09-96E5A3186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7" y="0"/>
            <a:ext cx="10536865" cy="686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5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6143F7-31CA-3592-040C-8F5FDFC575F9}"/>
              </a:ext>
            </a:extLst>
          </p:cNvPr>
          <p:cNvSpPr txBox="1"/>
          <p:nvPr/>
        </p:nvSpPr>
        <p:spPr>
          <a:xfrm>
            <a:off x="3561907" y="297711"/>
            <a:ext cx="3776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solidFill>
                  <a:srgbClr val="7030A0"/>
                </a:solidFill>
                <a:latin typeface="Bookman Old Style" panose="02050604050505020204" pitchFamily="18" charset="0"/>
              </a:rPr>
              <a:t>Способи дієслова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834426-EBE6-AEBF-2651-B759871F0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739" y="1138632"/>
            <a:ext cx="8182443" cy="37861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34A65B7-0EFC-A783-D910-B7BB09B928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739" y="5039833"/>
            <a:ext cx="8312035" cy="114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7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B4807C-F2F2-7681-4C3E-3566E72929EE}"/>
              </a:ext>
            </a:extLst>
          </p:cNvPr>
          <p:cNvSpPr txBox="1"/>
          <p:nvPr/>
        </p:nvSpPr>
        <p:spPr>
          <a:xfrm>
            <a:off x="4157330" y="372140"/>
            <a:ext cx="35269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Не </a:t>
            </a:r>
            <a:r>
              <a:rPr lang="uk-UA" sz="3200" dirty="0">
                <a:solidFill>
                  <a:srgbClr val="FF0000"/>
                </a:solidFill>
                <a:latin typeface="Bookman Old Style" panose="02050604050505020204" pitchFamily="18" charset="0"/>
              </a:rPr>
              <a:t>з дієсловами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6B74B5-AD5B-A186-F65E-BA3587C9F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" y="1233377"/>
            <a:ext cx="12125029" cy="342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21EE26-FDB1-5AD9-BBDE-91EDBD245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982" y="160872"/>
            <a:ext cx="7334604" cy="648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1B7B7D-882C-C1B4-F2C6-3F3A2806F388}"/>
              </a:ext>
            </a:extLst>
          </p:cNvPr>
          <p:cNvSpPr txBox="1"/>
          <p:nvPr/>
        </p:nvSpPr>
        <p:spPr>
          <a:xfrm>
            <a:off x="2249434" y="595423"/>
            <a:ext cx="769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solidFill>
                  <a:srgbClr val="7030A0"/>
                </a:solidFill>
                <a:latin typeface="Bookman Old Style" panose="02050604050505020204" pitchFamily="18" charset="0"/>
              </a:rPr>
              <a:t>Правопис </a:t>
            </a:r>
            <a:r>
              <a:rPr lang="uk-UA" sz="3200" b="1" dirty="0">
                <a:solidFill>
                  <a:srgbClr val="7030A0"/>
                </a:solidFill>
                <a:latin typeface="Bookman Old Style" panose="02050604050505020204" pitchFamily="18" charset="0"/>
              </a:rPr>
              <a:t>– </a:t>
            </a:r>
            <a:r>
              <a:rPr lang="uk-UA" sz="32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ться</a:t>
            </a:r>
            <a:r>
              <a:rPr lang="uk-UA" sz="3200" dirty="0">
                <a:solidFill>
                  <a:srgbClr val="7030A0"/>
                </a:solidFill>
                <a:latin typeface="Bookman Old Style" panose="02050604050505020204" pitchFamily="18" charset="0"/>
              </a:rPr>
              <a:t>, - </a:t>
            </a:r>
            <a:r>
              <a:rPr lang="uk-UA" sz="3200" b="1" dirty="0" err="1">
                <a:solidFill>
                  <a:srgbClr val="7030A0"/>
                </a:solidFill>
                <a:latin typeface="Bookman Old Style" panose="02050604050505020204" pitchFamily="18" charset="0"/>
              </a:rPr>
              <a:t>шся</a:t>
            </a:r>
            <a:r>
              <a:rPr lang="uk-UA" sz="3200" dirty="0">
                <a:solidFill>
                  <a:srgbClr val="7030A0"/>
                </a:solidFill>
                <a:latin typeface="Bookman Old Style" panose="02050604050505020204" pitchFamily="18" charset="0"/>
              </a:rPr>
              <a:t> в дієсловах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D59188-7E51-B5BB-0A64-D91CE9600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68" y="1339702"/>
            <a:ext cx="9104144" cy="343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22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946D6D9-B536-7D83-FAAE-AFACE7517D83}"/>
              </a:ext>
            </a:extLst>
          </p:cNvPr>
          <p:cNvSpPr txBox="1"/>
          <p:nvPr/>
        </p:nvSpPr>
        <p:spPr>
          <a:xfrm>
            <a:off x="404037" y="478465"/>
            <a:ext cx="1155759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uk-UA" sz="2400" b="1" i="1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1.Творче конструювання</a:t>
            </a:r>
            <a:endParaRPr lang="uk-UA" sz="2400" b="0" i="0" dirty="0">
              <a:solidFill>
                <a:srgbClr val="333333"/>
              </a:solidFill>
              <a:effectLst/>
              <a:latin typeface="Bookman Old Style" panose="02050604050505020204" pitchFamily="18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uk-UA" sz="2400" b="0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 До </a:t>
            </a:r>
            <a:r>
              <a:rPr lang="uk-UA" sz="2400" dirty="0">
                <a:solidFill>
                  <a:srgbClr val="222222"/>
                </a:solidFill>
                <a:latin typeface="Bookman Old Style" panose="02050604050505020204" pitchFamily="18" charset="0"/>
              </a:rPr>
              <a:t>цих слів</a:t>
            </a:r>
            <a:r>
              <a:rPr lang="uk-UA" sz="2400" b="0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  потрібно дібрати якнайбільше дієслів</a:t>
            </a:r>
            <a:endParaRPr lang="uk-UA" sz="2400" b="0" i="0" dirty="0">
              <a:solidFill>
                <a:srgbClr val="333333"/>
              </a:solidFill>
              <a:effectLst/>
              <a:latin typeface="Bookman Old Style" panose="02050604050505020204" pitchFamily="18" charset="0"/>
            </a:endParaRP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</a:pPr>
            <a:r>
              <a:rPr lang="uk-UA" sz="2400" b="0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    </a:t>
            </a:r>
            <a:r>
              <a:rPr lang="uk-UA" sz="24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 </a:t>
            </a:r>
            <a:r>
              <a:rPr lang="uk-UA" sz="2400" b="0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Дощ  - ..</a:t>
            </a:r>
            <a:endParaRPr lang="uk-UA" sz="2400" b="0" i="0" dirty="0">
              <a:solidFill>
                <a:srgbClr val="333333"/>
              </a:solidFill>
              <a:effectLst/>
              <a:latin typeface="Bookman Old Style" panose="02050604050505020204" pitchFamily="18" charset="0"/>
            </a:endParaRP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</a:pPr>
            <a:r>
              <a:rPr lang="uk-UA" sz="2400" b="0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    </a:t>
            </a:r>
            <a:r>
              <a:rPr lang="uk-UA" sz="24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 </a:t>
            </a:r>
            <a:r>
              <a:rPr lang="uk-UA" sz="2400" b="0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Листя – ..</a:t>
            </a:r>
            <a:endParaRPr lang="uk-UA" sz="2400" b="0" i="0" dirty="0">
              <a:solidFill>
                <a:srgbClr val="333333"/>
              </a:solidFill>
              <a:effectLst/>
              <a:latin typeface="Bookman Old Style" panose="02050604050505020204" pitchFamily="18" charset="0"/>
            </a:endParaRP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</a:pPr>
            <a:r>
              <a:rPr lang="uk-UA" sz="2400" b="0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 </a:t>
            </a:r>
            <a:r>
              <a:rPr lang="uk-UA" sz="24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 </a:t>
            </a:r>
            <a:r>
              <a:rPr lang="uk-UA" sz="2400" b="0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   Двері  -…</a:t>
            </a:r>
            <a:endParaRPr lang="uk-UA" sz="2400" b="0" i="0" dirty="0">
              <a:solidFill>
                <a:srgbClr val="333333"/>
              </a:solidFill>
              <a:effectLst/>
              <a:latin typeface="Bookman Old Style" panose="02050604050505020204" pitchFamily="18" charset="0"/>
            </a:endParaRPr>
          </a:p>
          <a:p>
            <a:pPr marL="228600" indent="-228600" algn="l">
              <a:spcBef>
                <a:spcPts val="0"/>
              </a:spcBef>
              <a:spcAft>
                <a:spcPts val="0"/>
              </a:spcAft>
            </a:pPr>
            <a:r>
              <a:rPr lang="uk-UA" sz="2400" b="0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    </a:t>
            </a:r>
            <a:r>
              <a:rPr lang="uk-UA" sz="24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 </a:t>
            </a:r>
            <a:r>
              <a:rPr lang="uk-UA" sz="2400" b="0" i="0" dirty="0">
                <a:solidFill>
                  <a:srgbClr val="222222"/>
                </a:solidFill>
                <a:effectLst/>
                <a:latin typeface="Bookman Old Style" panose="02050604050505020204" pitchFamily="18" charset="0"/>
              </a:rPr>
              <a:t>Пшениця – …</a:t>
            </a:r>
            <a:endParaRPr lang="uk-UA" sz="2400" b="0" i="0" dirty="0">
              <a:solidFill>
                <a:srgbClr val="333333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0E48E-547D-22CF-016F-AD3E3AB887AD}"/>
              </a:ext>
            </a:extLst>
          </p:cNvPr>
          <p:cNvSpPr txBox="1"/>
          <p:nvPr/>
        </p:nvSpPr>
        <p:spPr>
          <a:xfrm>
            <a:off x="180753" y="3678334"/>
            <a:ext cx="1167454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spcBef>
                <a:spcPts val="0"/>
              </a:spcBef>
              <a:spcAft>
                <a:spcPts val="0"/>
              </a:spcAft>
            </a:pPr>
            <a:r>
              <a:rPr lang="uk-UA" sz="2400" b="1" i="1" dirty="0">
                <a:solidFill>
                  <a:srgbClr val="333333"/>
                </a:solidFill>
                <a:latin typeface="Bookman Old Style" panose="02050604050505020204" pitchFamily="18" charset="0"/>
              </a:rPr>
              <a:t>2. С</a:t>
            </a:r>
            <a:r>
              <a:rPr lang="uk-UA" sz="2400" b="1" i="1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класти міні-твір на тему «Мій сьогоднішній день» який </a:t>
            </a:r>
            <a:r>
              <a:rPr lang="uk-UA" sz="2400" b="1" i="1" dirty="0" err="1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складатиметься</a:t>
            </a:r>
            <a:r>
              <a:rPr lang="uk-UA" sz="2400" b="1" i="1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 тільки з дієслів (індивідуальна робота)</a:t>
            </a:r>
            <a:endParaRPr lang="uk-UA" sz="2400" b="0" i="1" dirty="0">
              <a:solidFill>
                <a:srgbClr val="333333"/>
              </a:solidFill>
              <a:effectLst/>
              <a:latin typeface="Bookman Old Style" panose="02050604050505020204" pitchFamily="18" charset="0"/>
            </a:endParaRPr>
          </a:p>
          <a:p>
            <a:pPr marL="457200" algn="just">
              <a:spcBef>
                <a:spcPts val="0"/>
              </a:spcBef>
              <a:spcAft>
                <a:spcPts val="0"/>
              </a:spcAft>
            </a:pPr>
            <a:r>
              <a:rPr lang="uk-UA" sz="2400" b="1" i="0" dirty="0">
                <a:solidFill>
                  <a:srgbClr val="C00000"/>
                </a:solidFill>
                <a:effectLst/>
                <a:latin typeface="Bookman Old Style" panose="02050604050505020204" pitchFamily="18" charset="0"/>
              </a:rPr>
              <a:t>Приклад:</a:t>
            </a:r>
            <a:endParaRPr lang="uk-UA" sz="2400" b="0" i="0" dirty="0">
              <a:solidFill>
                <a:srgbClr val="C00000"/>
              </a:solidFill>
              <a:effectLst/>
              <a:latin typeface="Bookman Old Style" panose="02050604050505020204" pitchFamily="18" charset="0"/>
            </a:endParaRPr>
          </a:p>
          <a:p>
            <a:pPr marL="457200" algn="ctr">
              <a:spcBef>
                <a:spcPts val="0"/>
              </a:spcBef>
              <a:spcAft>
                <a:spcPts val="0"/>
              </a:spcAft>
            </a:pPr>
            <a:r>
              <a:rPr lang="uk-UA" sz="24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      Мій сьогоднішній день</a:t>
            </a:r>
          </a:p>
          <a:p>
            <a:pPr marL="457200" algn="just">
              <a:spcBef>
                <a:spcPts val="0"/>
              </a:spcBef>
              <a:spcAft>
                <a:spcPts val="0"/>
              </a:spcAft>
            </a:pPr>
            <a:r>
              <a:rPr lang="uk-UA" sz="2400" b="0" i="0" dirty="0">
                <a:solidFill>
                  <a:srgbClr val="333333"/>
                </a:solidFill>
                <a:effectLst/>
                <a:latin typeface="Bookman Old Style" panose="02050604050505020204" pitchFamily="18" charset="0"/>
              </a:rPr>
              <a:t>Задзвенів. Прокинулася. Умилася. Почистила. Розбудила. Погодувала. Поснідала. Допомогла зібратися. Одяглася. Взулася. Вийшла. Пішла. Прийшла. Проводжу. Стою. Посміхаюся.</a:t>
            </a:r>
          </a:p>
        </p:txBody>
      </p:sp>
    </p:spTree>
    <p:extLst>
      <p:ext uri="{BB962C8B-B14F-4D97-AF65-F5344CB8AC3E}">
        <p14:creationId xmlns:p14="http://schemas.microsoft.com/office/powerpoint/2010/main" val="2892429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D249E9-DC71-F85A-FA98-96B2EC342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16" y="6645"/>
            <a:ext cx="10962167" cy="685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83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65B805-53C7-2C22-DDD1-6123377B688D}"/>
              </a:ext>
            </a:extLst>
          </p:cNvPr>
          <p:cNvSpPr txBox="1"/>
          <p:nvPr/>
        </p:nvSpPr>
        <p:spPr>
          <a:xfrm>
            <a:off x="1063256" y="765543"/>
            <a:ext cx="106538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>
                <a:latin typeface="Bookman Old Style" panose="02050604050505020204" pitchFamily="18" charset="0"/>
              </a:rPr>
              <a:t>	Як ваш настрій? Упевнена, що хороший! Ви </a:t>
            </a:r>
            <a:r>
              <a:rPr lang="uk-UA" sz="2800" dirty="0" err="1">
                <a:latin typeface="Bookman Old Style" panose="02050604050505020204" pitchFamily="18" charset="0"/>
              </a:rPr>
              <a:t>молодчинки</a:t>
            </a:r>
            <a:r>
              <a:rPr lang="uk-UA" sz="2800" dirty="0">
                <a:latin typeface="Bookman Old Style" panose="02050604050505020204" pitchFamily="18" charset="0"/>
              </a:rPr>
              <a:t>! А знаєте чому? Тому що ми з вами завершили вивчення Самостійної частини мови – Дієслова.</a:t>
            </a:r>
          </a:p>
          <a:p>
            <a:pPr algn="just"/>
            <a:r>
              <a:rPr lang="ru-RU" sz="2800" b="0" i="0" dirty="0">
                <a:effectLst/>
                <a:latin typeface="Bookman Old Style" panose="02050604050505020204" pitchFamily="18" charset="0"/>
              </a:rPr>
              <a:t>	На </a:t>
            </a:r>
            <a:r>
              <a:rPr lang="ru-RU" sz="2800" b="0" i="0" dirty="0" err="1">
                <a:effectLst/>
                <a:latin typeface="Bookman Old Style" panose="02050604050505020204" pitchFamily="18" charset="0"/>
              </a:rPr>
              <a:t>цьому</a:t>
            </a:r>
            <a:r>
              <a:rPr lang="ru-RU" sz="2800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0" i="0" dirty="0" err="1">
                <a:effectLst/>
                <a:latin typeface="Bookman Old Style" panose="02050604050505020204" pitchFamily="18" charset="0"/>
              </a:rPr>
              <a:t>уроці</a:t>
            </a:r>
            <a:r>
              <a:rPr lang="ru-RU" sz="2800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0" i="0" dirty="0" err="1">
                <a:effectLst/>
                <a:latin typeface="Bookman Old Style" panose="02050604050505020204" pitchFamily="18" charset="0"/>
              </a:rPr>
              <a:t>спробуємо</a:t>
            </a:r>
            <a:r>
              <a:rPr lang="ru-RU" sz="2800" b="0" i="0" dirty="0">
                <a:effectLst/>
                <a:latin typeface="Bookman Old Style" panose="02050604050505020204" pitchFamily="18" charset="0"/>
              </a:rPr>
              <a:t> все </a:t>
            </a:r>
            <a:r>
              <a:rPr lang="ru-RU" sz="2800" b="0" i="0" dirty="0" err="1">
                <a:effectLst/>
                <a:latin typeface="Bookman Old Style" panose="02050604050505020204" pitchFamily="18" charset="0"/>
              </a:rPr>
              <a:t>узагальнити</a:t>
            </a:r>
            <a:r>
              <a:rPr lang="ru-RU" sz="2800" b="0" i="0" dirty="0">
                <a:effectLst/>
                <a:latin typeface="Bookman Old Style" panose="02050604050505020204" pitchFamily="18" charset="0"/>
              </a:rPr>
              <a:t> та </a:t>
            </a:r>
            <a:r>
              <a:rPr lang="ru-RU" sz="2800" b="0" i="0" dirty="0" err="1">
                <a:effectLst/>
                <a:latin typeface="Bookman Old Style" panose="02050604050505020204" pitchFamily="18" charset="0"/>
              </a:rPr>
              <a:t>систематизувати</a:t>
            </a:r>
            <a:r>
              <a:rPr lang="ru-RU" sz="2800" b="0" i="0" dirty="0">
                <a:effectLst/>
                <a:latin typeface="Bookman Old Style" panose="02050604050505020204" pitchFamily="18" charset="0"/>
              </a:rPr>
              <a:t>, </a:t>
            </a:r>
            <a:r>
              <a:rPr lang="ru-RU" sz="2800" b="0" i="0" dirty="0" err="1">
                <a:effectLst/>
                <a:latin typeface="Bookman Old Style" panose="02050604050505020204" pitchFamily="18" charset="0"/>
              </a:rPr>
              <a:t>щоб</a:t>
            </a:r>
            <a:r>
              <a:rPr lang="ru-RU" sz="2800" b="0" i="0" dirty="0">
                <a:effectLst/>
                <a:latin typeface="Bookman Old Style" panose="02050604050505020204" pitchFamily="18" charset="0"/>
              </a:rPr>
              <a:t> у </a:t>
            </a:r>
            <a:r>
              <a:rPr lang="ru-RU" sz="2800" b="0" i="0" dirty="0" err="1">
                <a:effectLst/>
                <a:latin typeface="Bookman Old Style" panose="02050604050505020204" pitchFamily="18" charset="0"/>
              </a:rPr>
              <a:t>повсякденному</a:t>
            </a:r>
            <a:r>
              <a:rPr lang="ru-RU" sz="2800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0" i="0" dirty="0" err="1">
                <a:effectLst/>
                <a:latin typeface="Bookman Old Style" panose="02050604050505020204" pitchFamily="18" charset="0"/>
              </a:rPr>
              <a:t>мовленні</a:t>
            </a:r>
            <a:r>
              <a:rPr lang="ru-RU" sz="2800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0" i="0" dirty="0" err="1">
                <a:effectLst/>
                <a:latin typeface="Bookman Old Style" panose="02050604050505020204" pitchFamily="18" charset="0"/>
              </a:rPr>
              <a:t>ви</a:t>
            </a:r>
            <a:r>
              <a:rPr lang="ru-RU" sz="2800" dirty="0">
                <a:latin typeface="Bookman Old Style" panose="02050604050505020204" pitchFamily="18" charset="0"/>
              </a:rPr>
              <a:t> </a:t>
            </a:r>
            <a:r>
              <a:rPr lang="ru-RU" sz="2800" b="0" i="0" dirty="0">
                <a:effectLst/>
                <a:latin typeface="Bookman Old Style" panose="02050604050505020204" pitchFamily="18" charset="0"/>
              </a:rPr>
              <a:t>правильно </a:t>
            </a:r>
            <a:r>
              <a:rPr lang="ru-RU" sz="2800" b="0" i="0" dirty="0" err="1">
                <a:effectLst/>
                <a:latin typeface="Bookman Old Style" panose="02050604050505020204" pitchFamily="18" charset="0"/>
              </a:rPr>
              <a:t>вживали</a:t>
            </a:r>
            <a:r>
              <a:rPr lang="ru-RU" sz="2800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0" i="0" dirty="0" err="1">
                <a:effectLst/>
                <a:latin typeface="Bookman Old Style" panose="02050604050505020204" pitchFamily="18" charset="0"/>
              </a:rPr>
              <a:t>дієслова</a:t>
            </a:r>
            <a:r>
              <a:rPr lang="ru-RU" sz="2800" b="0" i="0" dirty="0">
                <a:effectLst/>
                <a:latin typeface="Bookman Old Style" panose="02050604050505020204" pitchFamily="18" charset="0"/>
              </a:rPr>
              <a:t>, грамотно писали й </a:t>
            </a:r>
            <a:r>
              <a:rPr lang="ru-RU" sz="2800" b="0" i="0" dirty="0" err="1">
                <a:effectLst/>
                <a:latin typeface="Bookman Old Style" panose="02050604050505020204" pitchFamily="18" charset="0"/>
              </a:rPr>
              <a:t>успішно</a:t>
            </a:r>
            <a:r>
              <a:rPr lang="ru-RU" sz="2800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0" i="0" dirty="0" err="1">
                <a:effectLst/>
                <a:latin typeface="Bookman Old Style" panose="02050604050505020204" pitchFamily="18" charset="0"/>
              </a:rPr>
              <a:t>склали</a:t>
            </a:r>
            <a:r>
              <a:rPr lang="ru-RU" sz="2800" b="0" i="0" dirty="0"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0" i="0" dirty="0" err="1">
                <a:effectLst/>
                <a:latin typeface="Bookman Old Style" panose="02050604050505020204" pitchFamily="18" charset="0"/>
              </a:rPr>
              <a:t>підсумковий</a:t>
            </a:r>
            <a:r>
              <a:rPr lang="ru-RU" sz="2800" b="0" i="0" dirty="0">
                <a:effectLst/>
                <a:latin typeface="Bookman Old Style" panose="02050604050505020204" pitchFamily="18" charset="0"/>
              </a:rPr>
              <a:t> тест та ЗНО.</a:t>
            </a:r>
          </a:p>
          <a:p>
            <a:r>
              <a:rPr lang="uk-UA" sz="2800" dirty="0">
                <a:latin typeface="Bookman Old Style" panose="020506040505050202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64547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4660DC-BF27-DD4D-755D-398F08F3AC59}"/>
              </a:ext>
            </a:extLst>
          </p:cNvPr>
          <p:cNvSpPr txBox="1"/>
          <p:nvPr/>
        </p:nvSpPr>
        <p:spPr>
          <a:xfrm>
            <a:off x="754910" y="423078"/>
            <a:ext cx="2993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solidFill>
                  <a:srgbClr val="7030A0"/>
                </a:solidFill>
                <a:latin typeface="Bookman Old Style" panose="02050604050505020204" pitchFamily="18" charset="0"/>
              </a:rPr>
              <a:t>ДІЄСЛОВО - це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6F7EDE-AA99-52B2-3E6D-6419D336F9E5}"/>
              </a:ext>
            </a:extLst>
          </p:cNvPr>
          <p:cNvSpPr txBox="1"/>
          <p:nvPr/>
        </p:nvSpPr>
        <p:spPr>
          <a:xfrm>
            <a:off x="3631080" y="433711"/>
            <a:ext cx="82773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>
                <a:latin typeface="Bookman Old Style" panose="02050604050505020204" pitchFamily="18" charset="0"/>
              </a:rPr>
              <a:t>самостійна змінна частина мови, яка означає дію або стан особи чи предмета й відповідає на запитання  що робити? що зробити? що роблю? що зробила? Що буде робити? </a:t>
            </a:r>
            <a:r>
              <a:rPr lang="uk-UA" sz="2800" dirty="0">
                <a:solidFill>
                  <a:srgbClr val="C00000"/>
                </a:solidFill>
                <a:latin typeface="Bookman Old Style" panose="02050604050505020204" pitchFamily="18" charset="0"/>
              </a:rPr>
              <a:t>НАПРИКЛАД: читати, написати, малюю, виконала, буду планувати.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8488DE-4286-6537-71FE-663AB7F11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88" y="3428999"/>
            <a:ext cx="11775103" cy="279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3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B5FFF9-B194-F638-DF11-FED69B5525C4}"/>
              </a:ext>
            </a:extLst>
          </p:cNvPr>
          <p:cNvSpPr txBox="1"/>
          <p:nvPr/>
        </p:nvSpPr>
        <p:spPr>
          <a:xfrm>
            <a:off x="3444949" y="446568"/>
            <a:ext cx="4729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solidFill>
                  <a:srgbClr val="C00000"/>
                </a:solidFill>
                <a:latin typeface="Bookman Old Style" panose="02050604050505020204" pitchFamily="18" charset="0"/>
              </a:rPr>
              <a:t>Морфологічні ознаки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65CE11-F7CD-B6B1-5D65-A98EF34E8463}"/>
              </a:ext>
            </a:extLst>
          </p:cNvPr>
          <p:cNvSpPr txBox="1"/>
          <p:nvPr/>
        </p:nvSpPr>
        <p:spPr>
          <a:xfrm>
            <a:off x="1105786" y="1116418"/>
            <a:ext cx="107692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- </a:t>
            </a:r>
            <a:r>
              <a:rPr lang="uk-UA" sz="2400" dirty="0">
                <a:solidFill>
                  <a:srgbClr val="FF0000"/>
                </a:solidFill>
                <a:latin typeface="Bookman Old Style" panose="02050604050505020204" pitchFamily="18" charset="0"/>
              </a:rPr>
              <a:t>вид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(</a:t>
            </a:r>
            <a:r>
              <a:rPr lang="uk-UA" sz="2400" dirty="0" err="1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доконаний,недоконаний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)</a:t>
            </a:r>
          </a:p>
          <a:p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- </a:t>
            </a:r>
            <a:r>
              <a:rPr lang="uk-UA" sz="2400" dirty="0">
                <a:solidFill>
                  <a:srgbClr val="FF0000"/>
                </a:solidFill>
                <a:latin typeface="Bookman Old Style" panose="02050604050505020204" pitchFamily="18" charset="0"/>
              </a:rPr>
              <a:t>спосіб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(дійсний, умовний, наказовий)</a:t>
            </a:r>
          </a:p>
          <a:p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- </a:t>
            </a:r>
            <a:r>
              <a:rPr lang="uk-UA" sz="2400" dirty="0">
                <a:solidFill>
                  <a:srgbClr val="FF0000"/>
                </a:solidFill>
                <a:latin typeface="Bookman Old Style" panose="02050604050505020204" pitchFamily="18" charset="0"/>
              </a:rPr>
              <a:t>час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(теперішній, минулий, майбутній)</a:t>
            </a:r>
          </a:p>
          <a:p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- </a:t>
            </a:r>
            <a:r>
              <a:rPr lang="uk-UA" sz="2400" dirty="0">
                <a:solidFill>
                  <a:srgbClr val="FF0000"/>
                </a:solidFill>
                <a:latin typeface="Bookman Old Style" panose="02050604050505020204" pitchFamily="18" charset="0"/>
              </a:rPr>
              <a:t>особа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(перша – я, ми: друга – ти, ви: третя – він, вона, воно, вони)</a:t>
            </a:r>
          </a:p>
          <a:p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у теперішньому й майбутньому часах.</a:t>
            </a:r>
          </a:p>
          <a:p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-</a:t>
            </a:r>
            <a:r>
              <a:rPr lang="uk-UA" sz="2400" dirty="0">
                <a:solidFill>
                  <a:srgbClr val="FF0000"/>
                </a:solidFill>
                <a:latin typeface="Bookman Old Style" panose="02050604050505020204" pitchFamily="18" charset="0"/>
              </a:rPr>
              <a:t> рід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(чоловічій, жіночій, середній) у минулому часі</a:t>
            </a:r>
          </a:p>
          <a:p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- </a:t>
            </a:r>
            <a:r>
              <a:rPr lang="uk-UA" sz="2400" dirty="0">
                <a:solidFill>
                  <a:srgbClr val="FF0000"/>
                </a:solidFill>
                <a:latin typeface="Bookman Old Style" panose="02050604050505020204" pitchFamily="18" charset="0"/>
              </a:rPr>
              <a:t>число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(однина, множина)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50474A-E31E-978F-4F1A-9C017615E3E9}"/>
              </a:ext>
            </a:extLst>
          </p:cNvPr>
          <p:cNvSpPr txBox="1"/>
          <p:nvPr/>
        </p:nvSpPr>
        <p:spPr>
          <a:xfrm>
            <a:off x="3444949" y="3955311"/>
            <a:ext cx="40062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  <a:latin typeface="Bookman Old Style" panose="02050604050505020204" pitchFamily="18" charset="0"/>
              </a:rPr>
              <a:t>Синтаксична роль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77A3F7-C5CD-1CFD-DB23-424C574D919F}"/>
              </a:ext>
            </a:extLst>
          </p:cNvPr>
          <p:cNvSpPr txBox="1"/>
          <p:nvPr/>
        </p:nvSpPr>
        <p:spPr>
          <a:xfrm>
            <a:off x="1392864" y="4577874"/>
            <a:ext cx="5322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У реченні дієслово найчастіше є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89E64E-AC65-48FD-0DD4-47C3039D3491}"/>
              </a:ext>
            </a:extLst>
          </p:cNvPr>
          <p:cNvSpPr txBox="1"/>
          <p:nvPr/>
        </p:nvSpPr>
        <p:spPr>
          <a:xfrm>
            <a:off x="6715155" y="4577874"/>
            <a:ext cx="1885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присудком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1D22C7-FEDC-EE4A-AFE1-9AE33BB55851}"/>
              </a:ext>
            </a:extLst>
          </p:cNvPr>
          <p:cNvSpPr txBox="1"/>
          <p:nvPr/>
        </p:nvSpPr>
        <p:spPr>
          <a:xfrm>
            <a:off x="1392864" y="5093053"/>
            <a:ext cx="8313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>
                <a:solidFill>
                  <a:srgbClr val="C00000"/>
                </a:solidFill>
                <a:latin typeface="Bookman Old Style" panose="02050604050505020204" pitchFamily="18" charset="0"/>
              </a:rPr>
              <a:t>НАПРИКЛАД: 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Учні </a:t>
            </a:r>
            <a:r>
              <a:rPr lang="uk-UA" sz="2400" b="1" u="sng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розмірковують</a:t>
            </a:r>
            <a:r>
              <a:rPr lang="uk-UA" sz="2400" dirty="0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 над завданням.</a:t>
            </a:r>
            <a:endParaRPr lang="uk-UA" sz="2400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7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1A6701-D0D2-C871-ED93-A22DC814926A}"/>
              </a:ext>
            </a:extLst>
          </p:cNvPr>
          <p:cNvSpPr txBox="1"/>
          <p:nvPr/>
        </p:nvSpPr>
        <p:spPr>
          <a:xfrm>
            <a:off x="1063255" y="202018"/>
            <a:ext cx="103454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>
                <a:solidFill>
                  <a:srgbClr val="C00000"/>
                </a:solidFill>
                <a:latin typeface="Bookman Old Style" panose="02050604050505020204" pitchFamily="18" charset="0"/>
              </a:rPr>
              <a:t>Інфінітив, або неозначена форма дієслова</a:t>
            </a:r>
            <a:r>
              <a:rPr lang="uk-UA" sz="2400" dirty="0">
                <a:latin typeface="Bookman Old Style" panose="02050604050505020204" pitchFamily="18" charset="0"/>
              </a:rPr>
              <a:t>, - </a:t>
            </a:r>
            <a:r>
              <a:rPr lang="uk-UA" sz="24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це початкова форма</a:t>
            </a:r>
          </a:p>
          <a:p>
            <a:r>
              <a:rPr lang="uk-UA" sz="24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дієслова,</a:t>
            </a:r>
            <a:r>
              <a:rPr lang="uk-UA" sz="2400" dirty="0">
                <a:latin typeface="Bookman Old Style" panose="02050604050505020204" pitchFamily="18" charset="0"/>
              </a:rPr>
              <a:t> яка означає дію, але не виражає способу, часу, особи, числа, роду, відповідає на запитання </a:t>
            </a:r>
            <a:r>
              <a:rPr lang="uk-UA" sz="24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що робити? що зробити? </a:t>
            </a:r>
            <a:r>
              <a:rPr lang="uk-UA" sz="2400" dirty="0">
                <a:latin typeface="Bookman Old Style" panose="02050604050505020204" pitchFamily="18" charset="0"/>
              </a:rPr>
              <a:t>та закінчується на суфікси </a:t>
            </a:r>
            <a:r>
              <a:rPr lang="uk-UA" sz="24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– ти, - </a:t>
            </a:r>
            <a:r>
              <a:rPr lang="uk-UA" sz="2400" b="1" dirty="0" err="1">
                <a:solidFill>
                  <a:schemeClr val="accent1"/>
                </a:solidFill>
                <a:latin typeface="Bookman Old Style" panose="02050604050505020204" pitchFamily="18" charset="0"/>
              </a:rPr>
              <a:t>ть</a:t>
            </a:r>
            <a:r>
              <a:rPr lang="uk-UA" sz="24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.</a:t>
            </a:r>
          </a:p>
          <a:p>
            <a:endParaRPr lang="uk-UA" sz="2400" b="1" dirty="0">
              <a:solidFill>
                <a:schemeClr val="accent1"/>
              </a:solidFill>
              <a:latin typeface="Bookman Old Style" panose="02050604050505020204" pitchFamily="18" charset="0"/>
            </a:endParaRPr>
          </a:p>
          <a:p>
            <a:r>
              <a:rPr lang="uk-UA" sz="24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НАПРИКЛАД: </a:t>
            </a:r>
            <a:r>
              <a:rPr lang="uk-UA" sz="24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фотографува</a:t>
            </a:r>
            <a:r>
              <a:rPr lang="uk-UA" sz="24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ти,</a:t>
            </a:r>
            <a:r>
              <a:rPr lang="uk-UA" sz="24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 міркува</a:t>
            </a:r>
            <a:r>
              <a:rPr lang="uk-UA" sz="24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ти,</a:t>
            </a:r>
            <a:r>
              <a:rPr lang="uk-UA" sz="24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 стриба</a:t>
            </a:r>
            <a:r>
              <a:rPr lang="uk-UA" sz="24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ти, </a:t>
            </a:r>
            <a:r>
              <a:rPr lang="uk-UA" sz="2400" dirty="0" err="1">
                <a:solidFill>
                  <a:schemeClr val="accent1"/>
                </a:solidFill>
                <a:latin typeface="Bookman Old Style" panose="02050604050505020204" pitchFamily="18" charset="0"/>
              </a:rPr>
              <a:t>фотографува</a:t>
            </a:r>
            <a:r>
              <a:rPr lang="uk-UA" sz="2400" b="1" dirty="0" err="1">
                <a:solidFill>
                  <a:schemeClr val="accent1"/>
                </a:solidFill>
                <a:latin typeface="Bookman Old Style" panose="02050604050505020204" pitchFamily="18" charset="0"/>
              </a:rPr>
              <a:t>ть</a:t>
            </a:r>
            <a:r>
              <a:rPr lang="uk-UA" sz="24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, </a:t>
            </a:r>
            <a:r>
              <a:rPr lang="uk-UA" sz="2400" dirty="0" err="1">
                <a:solidFill>
                  <a:schemeClr val="accent1"/>
                </a:solidFill>
                <a:latin typeface="Bookman Old Style" panose="02050604050505020204" pitchFamily="18" charset="0"/>
              </a:rPr>
              <a:t>міркува</a:t>
            </a:r>
            <a:r>
              <a:rPr lang="uk-UA" sz="2400" b="1" dirty="0" err="1">
                <a:solidFill>
                  <a:schemeClr val="accent1"/>
                </a:solidFill>
                <a:latin typeface="Bookman Old Style" panose="02050604050505020204" pitchFamily="18" charset="0"/>
              </a:rPr>
              <a:t>ть</a:t>
            </a:r>
            <a:r>
              <a:rPr lang="uk-UA" sz="24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, </a:t>
            </a:r>
            <a:r>
              <a:rPr lang="uk-UA" sz="2400" dirty="0" err="1">
                <a:solidFill>
                  <a:schemeClr val="accent1"/>
                </a:solidFill>
                <a:latin typeface="Bookman Old Style" panose="02050604050505020204" pitchFamily="18" charset="0"/>
              </a:rPr>
              <a:t>стриба</a:t>
            </a:r>
            <a:r>
              <a:rPr lang="uk-UA" sz="2400" b="1" dirty="0" err="1">
                <a:solidFill>
                  <a:schemeClr val="accent1"/>
                </a:solidFill>
                <a:latin typeface="Bookman Old Style" panose="02050604050505020204" pitchFamily="18" charset="0"/>
              </a:rPr>
              <a:t>ть</a:t>
            </a:r>
            <a:r>
              <a:rPr lang="uk-UA" sz="24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.</a:t>
            </a:r>
            <a:endParaRPr lang="uk-UA" sz="2400" b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E4241B-ABD1-8385-866B-8E3E31AAE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901" y="2830068"/>
            <a:ext cx="7870417" cy="402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8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58FC0D-FFB2-33B3-15C8-D89C7DCB3ED6}"/>
              </a:ext>
            </a:extLst>
          </p:cNvPr>
          <p:cNvSpPr txBox="1"/>
          <p:nvPr/>
        </p:nvSpPr>
        <p:spPr>
          <a:xfrm>
            <a:off x="1977656" y="244548"/>
            <a:ext cx="86741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solidFill>
                  <a:srgbClr val="7030A0"/>
                </a:solidFill>
                <a:latin typeface="Bookman Old Style" panose="02050604050505020204" pitchFamily="18" charset="0"/>
              </a:rPr>
              <a:t>У дієслова є 5 форм, як і пальців на руці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8F9DB9-1DF4-BBF7-F46A-5EA6194D4F76}"/>
              </a:ext>
            </a:extLst>
          </p:cNvPr>
          <p:cNvSpPr txBox="1"/>
          <p:nvPr/>
        </p:nvSpPr>
        <p:spPr>
          <a:xfrm>
            <a:off x="4381428" y="829323"/>
            <a:ext cx="3429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solidFill>
                  <a:srgbClr val="FF0000"/>
                </a:solidFill>
                <a:latin typeface="Bookman Old Style" panose="02050604050505020204" pitchFamily="18" charset="0"/>
              </a:rPr>
              <a:t>Форми дієслова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434C9E-C2C6-566E-98AA-7F44E2201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57" y="1311526"/>
            <a:ext cx="7522641" cy="49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7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67874A-06A1-888C-1D46-819E4B05B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466"/>
            <a:ext cx="11981942" cy="558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9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875D6C-E4BE-B109-4D6F-DA212C93B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5921"/>
            <a:ext cx="12178021" cy="514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3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F43F73-B480-7352-F662-E52738CB9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3" y="141510"/>
            <a:ext cx="10409274" cy="653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87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Фіолетова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387</Words>
  <Application>Microsoft Office PowerPoint</Application>
  <PresentationFormat>Широкий екран</PresentationFormat>
  <Paragraphs>39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2" baseType="lpstr">
      <vt:lpstr>Arial</vt:lpstr>
      <vt:lpstr>Bookman Old Style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User</cp:lastModifiedBy>
  <cp:revision>3</cp:revision>
  <dcterms:created xsi:type="dcterms:W3CDTF">2023-12-04T03:15:14Z</dcterms:created>
  <dcterms:modified xsi:type="dcterms:W3CDTF">2023-12-04T09:41:28Z</dcterms:modified>
</cp:coreProperties>
</file>