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1" r:id="rId4"/>
    <p:sldId id="260" r:id="rId5"/>
    <p:sldId id="259" r:id="rId6"/>
    <p:sldId id="276" r:id="rId7"/>
    <p:sldId id="258" r:id="rId8"/>
    <p:sldId id="268" r:id="rId9"/>
    <p:sldId id="261" r:id="rId10"/>
    <p:sldId id="262" r:id="rId11"/>
    <p:sldId id="274" r:id="rId12"/>
    <p:sldId id="282" r:id="rId13"/>
    <p:sldId id="264" r:id="rId14"/>
    <p:sldId id="286" r:id="rId15"/>
    <p:sldId id="289" r:id="rId16"/>
    <p:sldId id="290" r:id="rId17"/>
    <p:sldId id="291" r:id="rId18"/>
    <p:sldId id="273" r:id="rId19"/>
    <p:sldId id="278" r:id="rId20"/>
    <p:sldId id="288" r:id="rId21"/>
    <p:sldId id="280" r:id="rId22"/>
    <p:sldId id="272" r:id="rId23"/>
    <p:sldId id="285" r:id="rId24"/>
    <p:sldId id="292" r:id="rId25"/>
    <p:sldId id="284" r:id="rId26"/>
    <p:sldId id="293" r:id="rId27"/>
    <p:sldId id="294" r:id="rId28"/>
    <p:sldId id="296" r:id="rId29"/>
    <p:sldId id="29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FF99"/>
    <a:srgbClr val="FFCC99"/>
    <a:srgbClr val="CCFF66"/>
    <a:srgbClr val="3399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12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024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26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1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268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7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5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10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991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03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17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5C038-7B5A-4B4A-A5E8-C516B279A67C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DFE9D-B592-4410-8611-202DCE54B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02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ертикальный свиток 3"/>
          <p:cNvSpPr/>
          <p:nvPr/>
        </p:nvSpPr>
        <p:spPr>
          <a:xfrm>
            <a:off x="539552" y="260648"/>
            <a:ext cx="8136904" cy="2746534"/>
          </a:xfrm>
          <a:prstGeom prst="verticalScroll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C3300"/>
                </a:solidFill>
                <a:latin typeface="Arial Black" pitchFamily="34" charset="0"/>
              </a:rPr>
              <a:t>Марко Вовчок. «Інститутка». </a:t>
            </a:r>
            <a:r>
              <a:rPr lang="ru-RU" sz="2800" dirty="0" err="1" smtClean="0">
                <a:solidFill>
                  <a:srgbClr val="CC3300"/>
                </a:solidFill>
                <a:latin typeface="Arial Black" pitchFamily="34" charset="0"/>
              </a:rPr>
              <a:t>Антилюдяна</a:t>
            </a:r>
            <a:r>
              <a:rPr lang="ru-RU" sz="2800" dirty="0" smtClean="0">
                <a:solidFill>
                  <a:srgbClr val="CC3300"/>
                </a:solidFill>
                <a:latin typeface="Arial Black" pitchFamily="34" charset="0"/>
              </a:rPr>
              <a:t> суть </a:t>
            </a:r>
            <a:r>
              <a:rPr lang="ru-RU" sz="2800" dirty="0" err="1" smtClean="0">
                <a:solidFill>
                  <a:srgbClr val="CC3300"/>
                </a:solidFill>
                <a:latin typeface="Arial Black" pitchFamily="34" charset="0"/>
              </a:rPr>
              <a:t>кріпосництва</a:t>
            </a:r>
            <a:r>
              <a:rPr lang="ru-RU" sz="2800" dirty="0" smtClean="0">
                <a:solidFill>
                  <a:srgbClr val="CC3300"/>
                </a:solidFill>
                <a:latin typeface="Arial Black" pitchFamily="34" charset="0"/>
              </a:rPr>
              <a:t> та </a:t>
            </a:r>
            <a:r>
              <a:rPr lang="ru-RU" sz="2800" dirty="0" err="1" smtClean="0">
                <a:solidFill>
                  <a:srgbClr val="CC3300"/>
                </a:solidFill>
                <a:latin typeface="Arial Black" pitchFamily="34" charset="0"/>
              </a:rPr>
              <a:t>солдатчини</a:t>
            </a:r>
            <a:r>
              <a:rPr lang="ru-RU" sz="2800" dirty="0" smtClean="0">
                <a:solidFill>
                  <a:srgbClr val="CC3300"/>
                </a:solidFill>
                <a:latin typeface="Arial Black" pitchFamily="34" charset="0"/>
              </a:rPr>
              <a:t>. Образи персонажів — людей із народу та панночки. Авторська позиція у творі</a:t>
            </a:r>
            <a:endParaRPr lang="ru-RU" sz="2800" dirty="0">
              <a:solidFill>
                <a:srgbClr val="CC330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0967"/>
            <a:ext cx="3071891" cy="3410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706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231470"/>
            <a:ext cx="34980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Елементи сюжету повісті</a:t>
            </a:r>
            <a:endParaRPr lang="ru-RU" dirty="0">
              <a:latin typeface="Arial Black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911796"/>
              </p:ext>
            </p:extLst>
          </p:nvPr>
        </p:nvGraphicFramePr>
        <p:xfrm>
          <a:off x="1187624" y="908720"/>
          <a:ext cx="7848872" cy="55665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97301"/>
                <a:gridCol w="4851571"/>
              </a:tblGrid>
              <a:tr h="42132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Елемент</a:t>
                      </a:r>
                      <a:r>
                        <a:rPr lang="ru-RU" sz="2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 сюжету</a:t>
                      </a:r>
                      <a:endParaRPr lang="ru-RU" sz="2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Події</a:t>
                      </a:r>
                      <a:endParaRPr lang="ru-RU" sz="2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727223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Arial Black" pitchFamily="34" charset="0"/>
                        </a:rPr>
                        <a:t>Експозиція 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err="1" smtClean="0">
                          <a:latin typeface="Arial Black" pitchFamily="34" charset="0"/>
                        </a:rPr>
                        <a:t>знайомство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 з героями,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вдача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 Устини</a:t>
                      </a:r>
                    </a:p>
                    <a:p>
                      <a:pPr algn="just"/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21328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Arial Black" pitchFamily="34" charset="0"/>
                        </a:rPr>
                        <a:t>Зав’язка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err="1" smtClean="0">
                          <a:latin typeface="Arial Black" pitchFamily="34" charset="0"/>
                        </a:rPr>
                        <a:t>приїзд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 панночки з міста, Устину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обрали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покоївкою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238433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Arial Black" pitchFamily="34" charset="0"/>
                        </a:rPr>
                        <a:t>Розвиток дії 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Arial Black" pitchFamily="34" charset="0"/>
                        </a:rPr>
                        <a:t>стосунки панночки з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кріпаками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, деспотизм молодої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пані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, одруження інститутки,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переїзд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подружжя</a:t>
                      </a:r>
                      <a:r>
                        <a:rPr lang="ru-RU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на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хутір</a:t>
                      </a:r>
                      <a:endParaRPr lang="ru-RU" dirty="0" smtClean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21328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Arial Black" pitchFamily="34" charset="0"/>
                        </a:rPr>
                        <a:t>Кульмінація 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Arial Black" pitchFamily="34" charset="0"/>
                        </a:rPr>
                        <a:t>панночка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намагається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побити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 Устину, за неї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заступається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 Прокіп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1328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Arial Black" pitchFamily="34" charset="0"/>
                        </a:rPr>
                        <a:t>Розв’язка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Arial Black" pitchFamily="34" charset="0"/>
                        </a:rPr>
                        <a:t>Прокопа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віддають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 у </a:t>
                      </a:r>
                      <a:r>
                        <a:rPr lang="ru-RU" dirty="0" err="1" smtClean="0">
                          <a:latin typeface="Arial Black" pitchFamily="34" charset="0"/>
                        </a:rPr>
                        <a:t>рекрути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, Устина переходить</a:t>
                      </a:r>
                    </a:p>
                    <a:p>
                      <a:pPr algn="just"/>
                      <a:r>
                        <a:rPr lang="ru-RU" dirty="0" smtClean="0">
                          <a:latin typeface="Arial Black" pitchFamily="34" charset="0"/>
                        </a:rPr>
                        <a:t>у місто наймичкою</a:t>
                      </a:r>
                    </a:p>
                    <a:p>
                      <a:pPr algn="just"/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388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4336" y="185027"/>
            <a:ext cx="457200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Паспорт  твору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908720"/>
            <a:ext cx="7776864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latin typeface="Arial Black" pitchFamily="34" charset="0"/>
              </a:rPr>
              <a:t>Автор – Марко </a:t>
            </a:r>
            <a:r>
              <a:rPr lang="ru-RU" b="1" dirty="0" smtClean="0">
                <a:latin typeface="Arial Black" pitchFamily="34" charset="0"/>
              </a:rPr>
              <a:t>Вовчок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Arial Black" pitchFamily="34" charset="0"/>
              </a:rPr>
              <a:t>Рік </a:t>
            </a:r>
            <a:r>
              <a:rPr lang="ru-RU" b="1" dirty="0">
                <a:latin typeface="Arial Black" pitchFamily="34" charset="0"/>
              </a:rPr>
              <a:t>написання – </a:t>
            </a:r>
            <a:r>
              <a:rPr lang="ru-RU" b="1" dirty="0" smtClean="0">
                <a:latin typeface="Arial Black" pitchFamily="34" charset="0"/>
              </a:rPr>
              <a:t>1858-1859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Arial Black" pitchFamily="34" charset="0"/>
              </a:rPr>
              <a:t>Напрям </a:t>
            </a:r>
            <a:r>
              <a:rPr lang="ru-RU" b="1" dirty="0">
                <a:latin typeface="Arial Black" pitchFamily="34" charset="0"/>
              </a:rPr>
              <a:t>– </a:t>
            </a:r>
            <a:r>
              <a:rPr lang="ru-RU" b="1" dirty="0" smtClean="0">
                <a:latin typeface="Arial Black" pitchFamily="34" charset="0"/>
              </a:rPr>
              <a:t>реалізм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Arial Black" pitchFamily="34" charset="0"/>
              </a:rPr>
              <a:t>Літературний рід – </a:t>
            </a:r>
            <a:r>
              <a:rPr lang="ru-RU" b="1" dirty="0" err="1" smtClean="0">
                <a:latin typeface="Arial Black" pitchFamily="34" charset="0"/>
              </a:rPr>
              <a:t>епос</a:t>
            </a:r>
            <a:endParaRPr lang="ru-RU" b="1" dirty="0" smtClean="0"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Arial Black" pitchFamily="34" charset="0"/>
              </a:rPr>
              <a:t>Жанр</a:t>
            </a:r>
            <a:r>
              <a:rPr lang="ru-RU" b="1" dirty="0">
                <a:latin typeface="Arial Black" pitchFamily="34" charset="0"/>
              </a:rPr>
              <a:t> твору “Інститутка”  – </a:t>
            </a:r>
            <a:r>
              <a:rPr lang="ru-RU" b="1" dirty="0" err="1">
                <a:latin typeface="Arial Black" pitchFamily="34" charset="0"/>
              </a:rPr>
              <a:t>соціальна</a:t>
            </a:r>
            <a:r>
              <a:rPr lang="ru-RU" b="1" dirty="0">
                <a:latin typeface="Arial Black" pitchFamily="34" charset="0"/>
              </a:rPr>
              <a:t> </a:t>
            </a:r>
            <a:r>
              <a:rPr lang="ru-RU" b="1" dirty="0" smtClean="0">
                <a:latin typeface="Arial Black" pitchFamily="34" charset="0"/>
              </a:rPr>
              <a:t>повість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Arial Black" pitchFamily="34" charset="0"/>
              </a:rPr>
              <a:t>Повість </a:t>
            </a:r>
            <a:r>
              <a:rPr lang="ru-RU" b="1" dirty="0">
                <a:latin typeface="Arial Black" pitchFamily="34" charset="0"/>
              </a:rPr>
              <a:t>“</a:t>
            </a:r>
            <a:r>
              <a:rPr lang="ru-RU" b="1" dirty="0" err="1">
                <a:latin typeface="Arial Black" pitchFamily="34" charset="0"/>
              </a:rPr>
              <a:t>інститутка</a:t>
            </a:r>
            <a:r>
              <a:rPr lang="ru-RU" b="1" dirty="0">
                <a:latin typeface="Arial Black" pitchFamily="34" charset="0"/>
              </a:rPr>
              <a:t>” Марко Вовчок </a:t>
            </a:r>
            <a:r>
              <a:rPr lang="ru-RU" b="1" dirty="0" err="1">
                <a:latin typeface="Arial Black" pitchFamily="34" charset="0"/>
              </a:rPr>
              <a:t>присвятила</a:t>
            </a:r>
            <a:r>
              <a:rPr lang="ru-RU" b="1" dirty="0">
                <a:latin typeface="Arial Black" pitchFamily="34" charset="0"/>
              </a:rPr>
              <a:t> </a:t>
            </a:r>
            <a:endParaRPr lang="ru-RU" b="1" dirty="0" smtClean="0">
              <a:latin typeface="Arial Black" pitchFamily="34" charset="0"/>
            </a:endParaRPr>
          </a:p>
          <a:p>
            <a:r>
              <a:rPr lang="ru-RU" b="1" dirty="0" err="1" smtClean="0">
                <a:latin typeface="Arial Black" pitchFamily="34" charset="0"/>
              </a:rPr>
              <a:t>Тарасові</a:t>
            </a:r>
            <a:r>
              <a:rPr lang="ru-RU" b="1" dirty="0" smtClean="0">
                <a:latin typeface="Arial Black" pitchFamily="34" charset="0"/>
              </a:rPr>
              <a:t> </a:t>
            </a:r>
            <a:r>
              <a:rPr lang="ru-RU" b="1" dirty="0" err="1" smtClean="0">
                <a:latin typeface="Arial Black" pitchFamily="34" charset="0"/>
              </a:rPr>
              <a:t>Шевченку</a:t>
            </a:r>
            <a:endParaRPr lang="ru-RU" b="1" dirty="0" smtClean="0">
              <a:latin typeface="Arial Black" pitchFamily="34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1187624" y="3068960"/>
            <a:ext cx="3672408" cy="1805940"/>
          </a:xfrm>
          <a:prstGeom prst="verticalScroll">
            <a:avLst/>
          </a:prstGeom>
          <a:solidFill>
            <a:srgbClr val="CCFF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Тема “Інститутка”: </a:t>
            </a:r>
            <a:r>
              <a:rPr lang="ru-RU" b="1" dirty="0" smtClean="0"/>
              <a:t>Зображення </a:t>
            </a:r>
            <a:r>
              <a:rPr lang="ru-RU" b="1" dirty="0"/>
              <a:t>тяжкого становища </a:t>
            </a:r>
            <a:r>
              <a:rPr lang="ru-RU" b="1" dirty="0" err="1"/>
              <a:t>кріпаків</a:t>
            </a:r>
            <a:r>
              <a:rPr lang="ru-RU" b="1" dirty="0"/>
              <a:t> та </a:t>
            </a:r>
            <a:r>
              <a:rPr lang="ru-RU" b="1" dirty="0" err="1"/>
              <a:t>наростання</a:t>
            </a:r>
            <a:r>
              <a:rPr lang="ru-RU" b="1" dirty="0"/>
              <a:t> </a:t>
            </a:r>
            <a:r>
              <a:rPr lang="ru-RU" b="1" dirty="0" err="1"/>
              <a:t>стихійного</a:t>
            </a:r>
            <a:r>
              <a:rPr lang="ru-RU" b="1" dirty="0"/>
              <a:t> протесту проти несправедливості та </a:t>
            </a:r>
            <a:r>
              <a:rPr lang="ru-RU" b="1" dirty="0" err="1"/>
              <a:t>неволі</a:t>
            </a:r>
            <a:r>
              <a:rPr lang="ru-RU" b="1" dirty="0" smtClean="0"/>
              <a:t>.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4429184" y="4110208"/>
            <a:ext cx="3384376" cy="1467326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Ідея – </a:t>
            </a:r>
            <a:r>
              <a:rPr lang="ru-RU" b="1" dirty="0" err="1"/>
              <a:t>непереборне</a:t>
            </a:r>
            <a:r>
              <a:rPr lang="ru-RU" b="1" dirty="0"/>
              <a:t> </a:t>
            </a:r>
            <a:r>
              <a:rPr lang="ru-RU" b="1" dirty="0" err="1"/>
              <a:t>прагнення</a:t>
            </a:r>
            <a:r>
              <a:rPr lang="ru-RU" b="1" dirty="0"/>
              <a:t> людини до волі, </a:t>
            </a:r>
            <a:r>
              <a:rPr lang="ru-RU" b="1" dirty="0" err="1"/>
              <a:t>мрія</a:t>
            </a:r>
            <a:r>
              <a:rPr lang="ru-RU" b="1" dirty="0"/>
              <a:t> </a:t>
            </a:r>
            <a:r>
              <a:rPr lang="ru-RU" b="1" dirty="0" err="1"/>
              <a:t>кріпаків</a:t>
            </a:r>
            <a:r>
              <a:rPr lang="ru-RU" b="1" dirty="0"/>
              <a:t> вирватися </a:t>
            </a:r>
            <a:endParaRPr lang="ru-RU" b="1" dirty="0" smtClean="0"/>
          </a:p>
          <a:p>
            <a:pPr algn="ctr"/>
            <a:r>
              <a:rPr lang="ru-RU" b="1" dirty="0" smtClean="0"/>
              <a:t>з-під </a:t>
            </a:r>
            <a:r>
              <a:rPr lang="ru-RU" b="1" dirty="0"/>
              <a:t>влади </a:t>
            </a:r>
            <a:r>
              <a:rPr lang="ru-RU" b="1" dirty="0" err="1"/>
              <a:t>поміщиків</a:t>
            </a:r>
            <a:r>
              <a:rPr lang="ru-RU" b="1" dirty="0" smtClean="0"/>
              <a:t>.</a:t>
            </a: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6832776" y="5373216"/>
            <a:ext cx="2160240" cy="1128713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Провідний мотив: “Любо на волі </a:t>
            </a:r>
            <a:r>
              <a:rPr lang="ru-RU" b="1" dirty="0" err="1"/>
              <a:t>дихнути</a:t>
            </a:r>
            <a:r>
              <a:rPr lang="ru-RU" b="1" dirty="0" smtClean="0"/>
              <a:t>”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5815338" y="5661248"/>
            <a:ext cx="612068" cy="100811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41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5141783" cy="2652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24-конечная звезда 3"/>
          <p:cNvSpPr/>
          <p:nvPr/>
        </p:nvSpPr>
        <p:spPr>
          <a:xfrm>
            <a:off x="2699792" y="393248"/>
            <a:ext cx="6264696" cy="4835604"/>
          </a:xfrm>
          <a:prstGeom prst="star24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 Уже майже </a:t>
            </a:r>
            <a:r>
              <a:rPr lang="ru-RU" b="1" dirty="0" err="1">
                <a:solidFill>
                  <a:prstClr val="black"/>
                </a:solidFill>
              </a:rPr>
              <a:t>півтора</a:t>
            </a:r>
            <a:r>
              <a:rPr lang="ru-RU" b="1" dirty="0">
                <a:solidFill>
                  <a:prstClr val="black"/>
                </a:solidFill>
              </a:rPr>
              <a:t> століття, як </a:t>
            </a:r>
            <a:r>
              <a:rPr lang="ru-RU" b="1" dirty="0" err="1">
                <a:solidFill>
                  <a:prstClr val="black"/>
                </a:solidFill>
              </a:rPr>
              <a:t>скасовано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кріпосне</a:t>
            </a:r>
            <a:r>
              <a:rPr lang="ru-RU" b="1" dirty="0">
                <a:solidFill>
                  <a:prstClr val="black"/>
                </a:solidFill>
              </a:rPr>
              <a:t> право, а «Інститутка» залишається </a:t>
            </a:r>
            <a:r>
              <a:rPr lang="ru-RU" b="1" dirty="0" err="1">
                <a:solidFill>
                  <a:prstClr val="black"/>
                </a:solidFill>
              </a:rPr>
              <a:t>гострозлободенною</a:t>
            </a:r>
            <a:r>
              <a:rPr lang="ru-RU" b="1" dirty="0">
                <a:solidFill>
                  <a:prstClr val="black"/>
                </a:solidFill>
              </a:rPr>
              <a:t> та, мабуть, ніколи не </a:t>
            </a:r>
            <a:r>
              <a:rPr lang="ru-RU" b="1" dirty="0" err="1">
                <a:solidFill>
                  <a:prstClr val="black"/>
                </a:solidFill>
              </a:rPr>
              <a:t>застаріє</a:t>
            </a:r>
            <a:r>
              <a:rPr lang="ru-RU" b="1" dirty="0">
                <a:solidFill>
                  <a:prstClr val="black"/>
                </a:solidFill>
              </a:rPr>
              <a:t>. Чому? Бо має другу, </a:t>
            </a:r>
            <a:r>
              <a:rPr lang="ru-RU" b="1" dirty="0" err="1">
                <a:solidFill>
                  <a:prstClr val="black"/>
                </a:solidFill>
              </a:rPr>
              <a:t>внутрішню</a:t>
            </a:r>
            <a:r>
              <a:rPr lang="ru-RU" b="1" dirty="0">
                <a:solidFill>
                  <a:prstClr val="black"/>
                </a:solidFill>
              </a:rPr>
              <a:t>, грань ідеї — засудження </a:t>
            </a:r>
            <a:r>
              <a:rPr lang="ru-RU" b="1" dirty="0" err="1">
                <a:solidFill>
                  <a:prstClr val="black"/>
                </a:solidFill>
              </a:rPr>
              <a:t>егоїзму</a:t>
            </a:r>
            <a:r>
              <a:rPr lang="ru-RU" b="1" dirty="0">
                <a:solidFill>
                  <a:prstClr val="black"/>
                </a:solidFill>
              </a:rPr>
              <a:t> й жорстокості як основи людського зла.</a:t>
            </a:r>
          </a:p>
        </p:txBody>
      </p:sp>
      <p:sp>
        <p:nvSpPr>
          <p:cNvPr id="3" name="24-конечная звезда 2"/>
          <p:cNvSpPr/>
          <p:nvPr/>
        </p:nvSpPr>
        <p:spPr>
          <a:xfrm>
            <a:off x="35464" y="393248"/>
            <a:ext cx="4572000" cy="3799403"/>
          </a:xfrm>
          <a:prstGeom prst="star24">
            <a:avLst/>
          </a:prstGeom>
          <a:solidFill>
            <a:srgbClr val="FFCC99"/>
          </a:solidFill>
          <a:ln w="381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Перша, </a:t>
            </a:r>
            <a:r>
              <a:rPr lang="ru-RU" b="1" dirty="0" err="1">
                <a:solidFill>
                  <a:prstClr val="black"/>
                </a:solidFill>
              </a:rPr>
              <a:t>зовнішня</a:t>
            </a:r>
            <a:r>
              <a:rPr lang="ru-RU" b="1" dirty="0">
                <a:solidFill>
                  <a:prstClr val="black"/>
                </a:solidFill>
              </a:rPr>
              <a:t>, грань — </a:t>
            </a:r>
            <a:r>
              <a:rPr lang="ru-RU" b="1" dirty="0" err="1">
                <a:solidFill>
                  <a:prstClr val="black"/>
                </a:solidFill>
              </a:rPr>
              <a:t>заперечення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кріпосницького</a:t>
            </a:r>
            <a:r>
              <a:rPr lang="ru-RU" b="1" dirty="0">
                <a:solidFill>
                  <a:prstClr val="black"/>
                </a:solidFill>
              </a:rPr>
              <a:t> ладу як </a:t>
            </a:r>
            <a:r>
              <a:rPr lang="ru-RU" b="1" dirty="0" err="1">
                <a:solidFill>
                  <a:prstClr val="black"/>
                </a:solidFill>
              </a:rPr>
              <a:t>украй</a:t>
            </a:r>
            <a:r>
              <a:rPr lang="ru-RU" b="1" dirty="0">
                <a:solidFill>
                  <a:prstClr val="black"/>
                </a:solidFill>
              </a:rPr>
              <a:t> антигуманного, жахливого суспільно-</a:t>
            </a:r>
            <a:r>
              <a:rPr lang="ru-RU" b="1" dirty="0" err="1">
                <a:solidFill>
                  <a:prstClr val="black"/>
                </a:solidFill>
              </a:rPr>
              <a:t>політичного</a:t>
            </a:r>
            <a:r>
              <a:rPr lang="ru-RU" b="1" dirty="0">
                <a:solidFill>
                  <a:prstClr val="black"/>
                </a:solidFill>
              </a:rPr>
              <a:t> устрою.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67128" y="188640"/>
            <a:ext cx="5195653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Arial Black" pitchFamily="34" charset="0"/>
              </a:rPr>
              <a:t>Ідея  </a:t>
            </a:r>
            <a:r>
              <a:rPr lang="ru-RU" sz="2800" dirty="0">
                <a:solidFill>
                  <a:prstClr val="black"/>
                </a:solidFill>
                <a:latin typeface="Arial Black" pitchFamily="34" charset="0"/>
              </a:rPr>
              <a:t>твору — </a:t>
            </a:r>
            <a:r>
              <a:rPr lang="ru-RU" sz="2800" dirty="0" err="1">
                <a:solidFill>
                  <a:prstClr val="black"/>
                </a:solidFill>
                <a:latin typeface="Arial Black" pitchFamily="34" charset="0"/>
              </a:rPr>
              <a:t>двогранна</a:t>
            </a:r>
            <a:r>
              <a:rPr lang="ru-RU" sz="2800" dirty="0">
                <a:solidFill>
                  <a:prstClr val="black"/>
                </a:solidFill>
                <a:latin typeface="Arial Black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649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2323736"/>
            <a:ext cx="5364596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u="sng" dirty="0" smtClean="0">
                <a:solidFill>
                  <a:srgbClr val="C00000"/>
                </a:solidFill>
                <a:latin typeface="Arial Black" pitchFamily="34" charset="0"/>
              </a:rPr>
              <a:t>    Реалізм </a:t>
            </a:r>
            <a:r>
              <a:rPr lang="ru-RU" dirty="0" smtClean="0">
                <a:latin typeface="Arial Black" pitchFamily="34" charset="0"/>
              </a:rPr>
              <a:t>— літературний напрям, який </a:t>
            </a:r>
            <a:r>
              <a:rPr lang="ru-RU" dirty="0" err="1" smtClean="0">
                <a:latin typeface="Arial Black" pitchFamily="34" charset="0"/>
              </a:rPr>
              <a:t>характеризується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правдивим</a:t>
            </a:r>
            <a:r>
              <a:rPr lang="ru-RU" dirty="0" smtClean="0">
                <a:latin typeface="Arial Black" pitchFamily="34" charset="0"/>
              </a:rPr>
              <a:t> і </a:t>
            </a:r>
            <a:r>
              <a:rPr lang="ru-RU" dirty="0" err="1" smtClean="0">
                <a:latin typeface="Arial Black" pitchFamily="34" charset="0"/>
              </a:rPr>
              <a:t>всебічним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відображенням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дійсності</a:t>
            </a:r>
            <a:r>
              <a:rPr lang="ru-RU" dirty="0" smtClean="0">
                <a:latin typeface="Arial Black" pitchFamily="34" charset="0"/>
              </a:rPr>
              <a:t> на основі </a:t>
            </a:r>
            <a:r>
              <a:rPr lang="ru-RU" dirty="0" err="1" smtClean="0">
                <a:latin typeface="Arial Black" pitchFamily="34" charset="0"/>
              </a:rPr>
              <a:t>типізації</a:t>
            </a:r>
            <a:r>
              <a:rPr lang="ru-RU" dirty="0" smtClean="0">
                <a:latin typeface="Arial Black" pitchFamily="34" charset="0"/>
              </a:rPr>
              <a:t> життєвих явищ.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645024"/>
            <a:ext cx="8388932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u="sng" dirty="0" smtClean="0">
                <a:solidFill>
                  <a:srgbClr val="C00000"/>
                </a:solidFill>
                <a:latin typeface="Arial Black" pitchFamily="34" charset="0"/>
              </a:rPr>
              <a:t>Ознаки реалізму:</a:t>
            </a:r>
          </a:p>
          <a:p>
            <a:endParaRPr lang="ru-RU" dirty="0" smtClean="0"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latin typeface="Arial Black" pitchFamily="34" charset="0"/>
              </a:rPr>
              <a:t>прагнення</a:t>
            </a:r>
            <a:r>
              <a:rPr lang="ru-RU" dirty="0" smtClean="0">
                <a:latin typeface="Arial Black" pitchFamily="34" charset="0"/>
              </a:rPr>
              <a:t> до широкого охвату </a:t>
            </a:r>
            <a:r>
              <a:rPr lang="ru-RU" dirty="0" err="1" smtClean="0">
                <a:latin typeface="Arial Black" pitchFamily="34" charset="0"/>
              </a:rPr>
              <a:t>дійсності</a:t>
            </a:r>
            <a:r>
              <a:rPr lang="ru-RU" dirty="0" smtClean="0">
                <a:latin typeface="Arial Black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зображення людини в її взаємодії із </a:t>
            </a:r>
            <a:r>
              <a:rPr lang="ru-RU" dirty="0" err="1" smtClean="0">
                <a:latin typeface="Arial Black" pitchFamily="34" charset="0"/>
              </a:rPr>
              <a:t>середовищем</a:t>
            </a:r>
            <a:r>
              <a:rPr lang="ru-RU" dirty="0" smtClean="0">
                <a:latin typeface="Arial Black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внутрішній світ персонажів, їх поведінка </a:t>
            </a:r>
            <a:r>
              <a:rPr lang="ru-RU" dirty="0" err="1" smtClean="0">
                <a:latin typeface="Arial Black" pitchFamily="34" charset="0"/>
              </a:rPr>
              <a:t>несуть</a:t>
            </a:r>
            <a:r>
              <a:rPr lang="ru-RU" dirty="0" smtClean="0">
                <a:latin typeface="Arial Black" pitchFamily="34" charset="0"/>
              </a:rPr>
              <a:t> на собі прикмети часу;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велика увага </a:t>
            </a:r>
            <a:r>
              <a:rPr lang="ru-RU" dirty="0" err="1" smtClean="0">
                <a:latin typeface="Arial Black" pitchFamily="34" charset="0"/>
              </a:rPr>
              <a:t>приділяється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соціально-побутовому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фонові</a:t>
            </a:r>
            <a:r>
              <a:rPr lang="ru-RU" dirty="0" smtClean="0">
                <a:latin typeface="Arial Black" pitchFamily="34" charset="0"/>
              </a:rPr>
              <a:t> часу;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вірність </a:t>
            </a:r>
            <a:r>
              <a:rPr lang="ru-RU" dirty="0" err="1" smtClean="0">
                <a:latin typeface="Arial Black" pitchFamily="34" charset="0"/>
              </a:rPr>
              <a:t>дійсності</a:t>
            </a:r>
            <a:r>
              <a:rPr lang="ru-RU" dirty="0" smtClean="0">
                <a:latin typeface="Arial Black" pitchFamily="34" charset="0"/>
              </a:rPr>
              <a:t>, </a:t>
            </a:r>
            <a:r>
              <a:rPr lang="ru-RU" dirty="0" err="1" smtClean="0">
                <a:latin typeface="Arial Black" pitchFamily="34" charset="0"/>
              </a:rPr>
              <a:t>прагнення</a:t>
            </a:r>
            <a:r>
              <a:rPr lang="ru-RU" dirty="0" smtClean="0">
                <a:latin typeface="Arial Black" pitchFamily="34" charset="0"/>
              </a:rPr>
              <a:t> до </a:t>
            </a:r>
            <a:r>
              <a:rPr lang="ru-RU" dirty="0" err="1" smtClean="0">
                <a:latin typeface="Arial Black" pitchFamily="34" charset="0"/>
              </a:rPr>
              <a:t>безпосередньої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достовірності</a:t>
            </a:r>
            <a:r>
              <a:rPr lang="ru-RU" dirty="0" smtClean="0">
                <a:latin typeface="Arial Black" pitchFamily="34" charset="0"/>
              </a:rPr>
              <a:t> зображення;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«відтворення життя» у формах самого життя»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899592" y="157824"/>
            <a:ext cx="8244408" cy="2144554"/>
          </a:xfrm>
          <a:prstGeom prst="verticalScroll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     Її твори </a:t>
            </a:r>
            <a:r>
              <a:rPr lang="ru-RU" dirty="0" err="1" smtClean="0">
                <a:latin typeface="Arial Black" pitchFamily="34" charset="0"/>
              </a:rPr>
              <a:t>відзначаються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реалістичною</a:t>
            </a:r>
            <a:r>
              <a:rPr lang="ru-RU" dirty="0" smtClean="0">
                <a:latin typeface="Arial Black" pitchFamily="34" charset="0"/>
              </a:rPr>
              <a:t> правдою, глибоко </a:t>
            </a:r>
            <a:r>
              <a:rPr lang="ru-RU" dirty="0" err="1" smtClean="0">
                <a:latin typeface="Arial Black" pitchFamily="34" charset="0"/>
              </a:rPr>
              <a:t>захоплюючим</a:t>
            </a:r>
            <a:r>
              <a:rPr lang="ru-RU" dirty="0" smtClean="0">
                <a:latin typeface="Arial Black" pitchFamily="34" charset="0"/>
              </a:rPr>
              <a:t> способом зображення, силою почуття і </a:t>
            </a:r>
            <a:r>
              <a:rPr lang="ru-RU" dirty="0" err="1" smtClean="0">
                <a:latin typeface="Arial Black" pitchFamily="34" charset="0"/>
              </a:rPr>
              <a:t>мистецькою</a:t>
            </a:r>
            <a:r>
              <a:rPr lang="ru-RU" dirty="0" smtClean="0">
                <a:latin typeface="Arial Black" pitchFamily="34" charset="0"/>
              </a:rPr>
              <a:t> красою форми і мови; вони з повним правом стали в ряд з </a:t>
            </a:r>
            <a:r>
              <a:rPr lang="ru-RU" dirty="0" err="1" smtClean="0">
                <a:latin typeface="Arial Black" pitchFamily="34" charset="0"/>
              </a:rPr>
              <a:t>найкращими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творами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світової</a:t>
            </a:r>
            <a:r>
              <a:rPr lang="ru-RU" dirty="0" smtClean="0">
                <a:latin typeface="Arial Black" pitchFamily="34" charset="0"/>
              </a:rPr>
              <a:t> літератури.</a:t>
            </a:r>
          </a:p>
          <a:p>
            <a:pPr algn="r"/>
            <a:r>
              <a:rPr lang="ru-RU" dirty="0" smtClean="0">
                <a:latin typeface="Arial Black" pitchFamily="34" charset="0"/>
              </a:rPr>
              <a:t>О. </a:t>
            </a:r>
            <a:r>
              <a:rPr lang="ru-RU" dirty="0" err="1" smtClean="0">
                <a:latin typeface="Arial Black" pitchFamily="34" charset="0"/>
              </a:rPr>
              <a:t>Кобилянська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0" y="2291158"/>
            <a:ext cx="2736304" cy="1375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71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08287"/>
            <a:ext cx="2664296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287"/>
            <a:ext cx="3378632" cy="3104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852936"/>
            <a:ext cx="8136904" cy="3785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/>
              <a:t>Устина мала </a:t>
            </a:r>
            <a:r>
              <a:rPr lang="ru-RU" sz="2000" b="1" dirty="0" err="1"/>
              <a:t>важке</a:t>
            </a:r>
            <a:r>
              <a:rPr lang="ru-RU" sz="2000" b="1" dirty="0"/>
              <a:t> дитинство: «Батька-матері не </a:t>
            </a:r>
            <a:r>
              <a:rPr lang="ru-RU" sz="2000" b="1" dirty="0" err="1"/>
              <a:t>зазнаю</a:t>
            </a:r>
            <a:r>
              <a:rPr lang="ru-RU" sz="2000" b="1" dirty="0"/>
              <a:t>: сиротою </a:t>
            </a:r>
            <a:r>
              <a:rPr lang="ru-RU" sz="2000" b="1" dirty="0" err="1"/>
              <a:t>зросла</a:t>
            </a:r>
            <a:r>
              <a:rPr lang="ru-RU" sz="2000" b="1" dirty="0"/>
              <a:t> я при чужині, у людях». </a:t>
            </a:r>
            <a:r>
              <a:rPr lang="ru-RU" sz="2000" b="1" dirty="0" err="1"/>
              <a:t>Відколи</a:t>
            </a:r>
            <a:r>
              <a:rPr lang="ru-RU" sz="2000" b="1" dirty="0"/>
              <a:t> у </a:t>
            </a:r>
            <a:r>
              <a:rPr lang="ru-RU" sz="2000" b="1" dirty="0" err="1"/>
              <a:t>десятирічному</a:t>
            </a:r>
            <a:r>
              <a:rPr lang="ru-RU" sz="2000" b="1" dirty="0"/>
              <a:t> віці її взяли до панського двору, вона нічого окрім </a:t>
            </a:r>
            <a:r>
              <a:rPr lang="ru-RU" sz="2000" b="1" dirty="0" err="1"/>
              <a:t>цілоденної</a:t>
            </a:r>
            <a:r>
              <a:rPr lang="ru-RU" sz="2000" b="1" dirty="0"/>
              <a:t> праці й не </a:t>
            </a:r>
            <a:r>
              <a:rPr lang="ru-RU" sz="2000" b="1" dirty="0" err="1"/>
              <a:t>бачила</a:t>
            </a:r>
            <a:r>
              <a:rPr lang="ru-RU" sz="2000" b="1" dirty="0"/>
              <a:t>. Особливо </a:t>
            </a:r>
            <a:r>
              <a:rPr lang="ru-RU" sz="2000" b="1" dirty="0" err="1"/>
              <a:t>нестерпним</a:t>
            </a:r>
            <a:r>
              <a:rPr lang="ru-RU" sz="2000" b="1" dirty="0"/>
              <a:t> життя Устини стало після </a:t>
            </a:r>
            <a:r>
              <a:rPr lang="ru-RU" sz="2000" b="1" dirty="0" err="1"/>
              <a:t>приїзду</a:t>
            </a:r>
            <a:r>
              <a:rPr lang="ru-RU" sz="2000" b="1" dirty="0"/>
              <a:t> панночки-інститутки, до якої її приставили </a:t>
            </a:r>
            <a:r>
              <a:rPr lang="ru-RU" sz="2000" b="1" dirty="0" err="1"/>
              <a:t>покоївкою</a:t>
            </a:r>
            <a:r>
              <a:rPr lang="ru-RU" sz="2000" b="1" dirty="0"/>
              <a:t>. Устина </a:t>
            </a:r>
            <a:r>
              <a:rPr lang="ru-RU" sz="2000" b="1" dirty="0" err="1"/>
              <a:t>зазнала</a:t>
            </a:r>
            <a:r>
              <a:rPr lang="ru-RU" sz="2000" b="1" dirty="0"/>
              <a:t> багатьох </a:t>
            </a:r>
            <a:r>
              <a:rPr lang="ru-RU" sz="2000" b="1" dirty="0" err="1"/>
              <a:t>знущань</a:t>
            </a:r>
            <a:r>
              <a:rPr lang="ru-RU" sz="2000" b="1" dirty="0"/>
              <a:t> і від старої </a:t>
            </a:r>
            <a:r>
              <a:rPr lang="ru-RU" sz="2000" b="1" dirty="0" err="1"/>
              <a:t>поміщиці</a:t>
            </a:r>
            <a:r>
              <a:rPr lang="ru-RU" sz="2000" b="1" dirty="0"/>
              <a:t>, і від молодої, але це не </a:t>
            </a:r>
            <a:r>
              <a:rPr lang="ru-RU" sz="2000" b="1" dirty="0" err="1"/>
              <a:t>зломило</a:t>
            </a:r>
            <a:r>
              <a:rPr lang="ru-RU" sz="2000" b="1" dirty="0"/>
              <a:t> її </a:t>
            </a:r>
            <a:r>
              <a:rPr lang="ru-RU" sz="2000" b="1" dirty="0" err="1"/>
              <a:t>життєлюбності</a:t>
            </a:r>
            <a:r>
              <a:rPr lang="ru-RU" sz="2000" b="1" dirty="0"/>
              <a:t> і </a:t>
            </a:r>
            <a:r>
              <a:rPr lang="ru-RU" sz="2000" b="1" dirty="0" err="1"/>
              <a:t>веселої</a:t>
            </a:r>
            <a:r>
              <a:rPr lang="ru-RU" sz="2000" b="1" dirty="0"/>
              <a:t> </a:t>
            </a:r>
            <a:r>
              <a:rPr lang="ru-RU" sz="2000" b="1" dirty="0" err="1"/>
              <a:t>вдачі</a:t>
            </a:r>
            <a:r>
              <a:rPr lang="ru-RU" sz="2000" b="1" dirty="0"/>
              <a:t>. Вона добре розуміє </a:t>
            </a:r>
            <a:r>
              <a:rPr lang="ru-RU" sz="2000" b="1" dirty="0" err="1"/>
              <a:t>чуже</a:t>
            </a:r>
            <a:r>
              <a:rPr lang="ru-RU" sz="2000" b="1" dirty="0"/>
              <a:t> горе, </a:t>
            </a:r>
            <a:r>
              <a:rPr lang="ru-RU" sz="2000" b="1" dirty="0" err="1"/>
              <a:t>співчуває</a:t>
            </a:r>
            <a:r>
              <a:rPr lang="ru-RU" sz="2000" b="1" dirty="0"/>
              <a:t> своїм подругам. Устина — </a:t>
            </a:r>
            <a:r>
              <a:rPr lang="ru-RU" sz="2000" b="1" dirty="0" err="1"/>
              <a:t>віддана</a:t>
            </a:r>
            <a:r>
              <a:rPr lang="ru-RU" sz="2000" b="1" dirty="0"/>
              <a:t> дружина. Марко Вовчок через Устину </a:t>
            </a:r>
            <a:r>
              <a:rPr lang="ru-RU" sz="2000" b="1" dirty="0" err="1"/>
              <a:t>висловила</a:t>
            </a:r>
            <a:r>
              <a:rPr lang="ru-RU" sz="2000" b="1" dirty="0"/>
              <a:t> власне ставлення до </a:t>
            </a:r>
            <a:r>
              <a:rPr lang="ru-RU" sz="2000" b="1" dirty="0" err="1"/>
              <a:t>гнобителів</a:t>
            </a:r>
            <a:r>
              <a:rPr lang="ru-RU" sz="2000" b="1" dirty="0"/>
              <a:t> і цим кинула </a:t>
            </a:r>
            <a:r>
              <a:rPr lang="ru-RU" sz="2000" b="1" dirty="0" err="1"/>
              <a:t>докір</a:t>
            </a:r>
            <a:r>
              <a:rPr lang="ru-RU" sz="2000" b="1" dirty="0"/>
              <a:t> </a:t>
            </a:r>
            <a:r>
              <a:rPr lang="ru-RU" sz="2000" b="1" dirty="0" err="1"/>
              <a:t>інституту</a:t>
            </a:r>
            <a:r>
              <a:rPr lang="ru-RU" sz="2000" b="1" dirty="0"/>
              <a:t> «</a:t>
            </a:r>
            <a:r>
              <a:rPr lang="ru-RU" sz="2000" b="1" dirty="0" err="1"/>
              <a:t>благородних</a:t>
            </a:r>
            <a:r>
              <a:rPr lang="ru-RU" sz="2000" b="1" dirty="0"/>
              <a:t> </a:t>
            </a:r>
            <a:r>
              <a:rPr lang="ru-RU" sz="2000" b="1" dirty="0" err="1"/>
              <a:t>дівиць</a:t>
            </a:r>
            <a:r>
              <a:rPr lang="ru-RU" sz="2000" b="1" dirty="0"/>
              <a:t>», який не давав своїм </a:t>
            </a:r>
            <a:r>
              <a:rPr lang="ru-RU" sz="2000" b="1" dirty="0" err="1"/>
              <a:t>вихованкам</a:t>
            </a:r>
            <a:r>
              <a:rPr lang="ru-RU" sz="2000" b="1" dirty="0"/>
              <a:t> </a:t>
            </a:r>
            <a:r>
              <a:rPr lang="ru-RU" sz="2000" b="1" dirty="0" err="1"/>
              <a:t>справжніх</a:t>
            </a:r>
            <a:r>
              <a:rPr lang="ru-RU" sz="2000" b="1" dirty="0"/>
              <a:t> знань, </a:t>
            </a:r>
            <a:r>
              <a:rPr lang="ru-RU" sz="2000" b="1" dirty="0" err="1"/>
              <a:t>освіти</a:t>
            </a:r>
            <a:r>
              <a:rPr lang="ru-RU" sz="2000" b="1" dirty="0"/>
              <a:t>, не </a:t>
            </a:r>
            <a:r>
              <a:rPr lang="ru-RU" sz="2000" b="1" dirty="0" err="1"/>
              <a:t>виховував</a:t>
            </a:r>
            <a:r>
              <a:rPr lang="ru-RU" sz="2000" b="1" dirty="0"/>
              <a:t> рис благородства. Устина не </a:t>
            </a:r>
            <a:r>
              <a:rPr lang="ru-RU" sz="2000" b="1" dirty="0" err="1"/>
              <a:t>протестує</a:t>
            </a:r>
            <a:r>
              <a:rPr lang="ru-RU" sz="2000" b="1" dirty="0"/>
              <a:t> проти </a:t>
            </a:r>
            <a:r>
              <a:rPr lang="ru-RU" sz="2000" b="1" dirty="0" err="1"/>
              <a:t>панів</a:t>
            </a:r>
            <a:r>
              <a:rPr lang="ru-RU" sz="2000" b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69624" y="911325"/>
            <a:ext cx="2376264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Устини</a:t>
            </a: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2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60" y="149731"/>
            <a:ext cx="3718582" cy="646331"/>
          </a:xfrm>
          <a:prstGeom prst="rect">
            <a:avLst/>
          </a:prstGeom>
          <a:solidFill>
            <a:srgbClr val="FFFF99"/>
          </a:solidFill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панночки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517" y="908720"/>
            <a:ext cx="6121370" cy="56323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При першій зустрічі з панночкою дівчат-</a:t>
            </a:r>
            <a:r>
              <a:rPr lang="ru-RU" b="1" dirty="0" err="1"/>
              <a:t>кріпачок</a:t>
            </a:r>
            <a:r>
              <a:rPr lang="ru-RU" b="1" dirty="0"/>
              <a:t> дуже </a:t>
            </a:r>
            <a:r>
              <a:rPr lang="ru-RU" b="1" dirty="0" err="1"/>
              <a:t>вразила</a:t>
            </a:r>
            <a:r>
              <a:rPr lang="ru-RU" b="1" dirty="0"/>
              <a:t> її краса: «І що ж то за хороша з </a:t>
            </a:r>
            <a:r>
              <a:rPr lang="ru-RU" b="1" dirty="0" err="1"/>
              <a:t>лиця</a:t>
            </a:r>
            <a:r>
              <a:rPr lang="ru-RU" b="1" dirty="0"/>
              <a:t> була! І в кого вона така </a:t>
            </a:r>
            <a:r>
              <a:rPr lang="ru-RU" b="1" dirty="0" err="1"/>
              <a:t>вродилася</a:t>
            </a:r>
            <a:r>
              <a:rPr lang="ru-RU" b="1" dirty="0"/>
              <a:t>! Здається, і не </a:t>
            </a:r>
            <a:r>
              <a:rPr lang="ru-RU" b="1" dirty="0" err="1"/>
              <a:t>змалювати</a:t>
            </a:r>
            <a:r>
              <a:rPr lang="ru-RU" b="1" dirty="0"/>
              <a:t> такої </a:t>
            </a:r>
            <a:r>
              <a:rPr lang="ru-RU" b="1" dirty="0" err="1"/>
              <a:t>кралі</a:t>
            </a:r>
            <a:r>
              <a:rPr lang="ru-RU" b="1" dirty="0"/>
              <a:t>!..» Але зовнішність </a:t>
            </a:r>
            <a:r>
              <a:rPr lang="ru-RU" b="1" dirty="0" err="1"/>
              <a:t>разюче</a:t>
            </a:r>
            <a:r>
              <a:rPr lang="ru-RU" b="1" dirty="0"/>
              <a:t> </a:t>
            </a:r>
            <a:r>
              <a:rPr lang="ru-RU" b="1" dirty="0" err="1"/>
              <a:t>відрізнялася</a:t>
            </a:r>
            <a:r>
              <a:rPr lang="ru-RU" b="1" dirty="0"/>
              <a:t> від людського </a:t>
            </a:r>
            <a:r>
              <a:rPr lang="ru-RU" b="1" dirty="0" err="1"/>
              <a:t>єства</a:t>
            </a:r>
            <a:r>
              <a:rPr lang="ru-RU" b="1" dirty="0"/>
              <a:t> інститутки і трохи згодом Устина </a:t>
            </a:r>
            <a:r>
              <a:rPr lang="ru-RU" b="1" dirty="0" err="1"/>
              <a:t>відчула</a:t>
            </a:r>
            <a:r>
              <a:rPr lang="ru-RU" b="1" dirty="0"/>
              <a:t> це на собі. Назар </a:t>
            </a:r>
            <a:r>
              <a:rPr lang="ru-RU" b="1" dirty="0" err="1"/>
              <a:t>влучно</a:t>
            </a:r>
            <a:r>
              <a:rPr lang="ru-RU" b="1" dirty="0"/>
              <a:t> </a:t>
            </a:r>
            <a:r>
              <a:rPr lang="ru-RU" b="1" dirty="0" err="1"/>
              <a:t>охарактеризував</a:t>
            </a:r>
            <a:r>
              <a:rPr lang="ru-RU" b="1" dirty="0"/>
              <a:t> </a:t>
            </a:r>
            <a:r>
              <a:rPr lang="ru-RU" b="1" dirty="0" err="1"/>
              <a:t>інститутку</a:t>
            </a:r>
            <a:r>
              <a:rPr lang="ru-RU" b="1" dirty="0"/>
              <a:t> однією фразою: «Дивиться так, що аж молоко </a:t>
            </a:r>
            <a:r>
              <a:rPr lang="ru-RU" b="1" dirty="0" err="1"/>
              <a:t>кисне</a:t>
            </a:r>
            <a:r>
              <a:rPr lang="ru-RU" b="1" dirty="0"/>
              <a:t>» . </a:t>
            </a:r>
            <a:r>
              <a:rPr lang="ru-RU" b="1" dirty="0" err="1"/>
              <a:t>Інститут</a:t>
            </a:r>
            <a:r>
              <a:rPr lang="ru-RU" b="1" dirty="0"/>
              <a:t> «</a:t>
            </a:r>
            <a:r>
              <a:rPr lang="ru-RU" b="1" dirty="0" err="1"/>
              <a:t>благородних</a:t>
            </a:r>
            <a:r>
              <a:rPr lang="ru-RU" b="1" dirty="0"/>
              <a:t> </a:t>
            </a:r>
            <a:r>
              <a:rPr lang="ru-RU" b="1" dirty="0" err="1"/>
              <a:t>дівиць</a:t>
            </a:r>
            <a:r>
              <a:rPr lang="ru-RU" b="1" dirty="0"/>
              <a:t>» не </a:t>
            </a:r>
            <a:r>
              <a:rPr lang="ru-RU" b="1" dirty="0" err="1"/>
              <a:t>виховав</a:t>
            </a:r>
            <a:r>
              <a:rPr lang="ru-RU" b="1" dirty="0"/>
              <a:t> у панночки жодної </a:t>
            </a:r>
            <a:r>
              <a:rPr lang="ru-RU" b="1" dirty="0" err="1"/>
              <a:t>благородної</a:t>
            </a:r>
            <a:r>
              <a:rPr lang="ru-RU" b="1" dirty="0"/>
              <a:t> риси характеру. </a:t>
            </a:r>
            <a:r>
              <a:rPr lang="ru-RU" b="1" dirty="0" err="1"/>
              <a:t>Найвищим</a:t>
            </a:r>
            <a:r>
              <a:rPr lang="ru-RU" b="1" dirty="0"/>
              <a:t> «</a:t>
            </a:r>
            <a:r>
              <a:rPr lang="ru-RU" b="1" dirty="0" err="1"/>
              <a:t>ідеалом</a:t>
            </a:r>
            <a:r>
              <a:rPr lang="ru-RU" b="1" dirty="0"/>
              <a:t>» таких «</a:t>
            </a:r>
            <a:r>
              <a:rPr lang="ru-RU" b="1" dirty="0" err="1"/>
              <a:t>дівиць</a:t>
            </a:r>
            <a:r>
              <a:rPr lang="ru-RU" b="1" dirty="0"/>
              <a:t>» було </a:t>
            </a:r>
            <a:r>
              <a:rPr lang="ru-RU" b="1" dirty="0" err="1"/>
              <a:t>пристрасне</a:t>
            </a:r>
            <a:r>
              <a:rPr lang="ru-RU" b="1" dirty="0"/>
              <a:t> бажання </a:t>
            </a:r>
            <a:r>
              <a:rPr lang="ru-RU" b="1" dirty="0" err="1"/>
              <a:t>вийти</a:t>
            </a:r>
            <a:r>
              <a:rPr lang="ru-RU" b="1" dirty="0"/>
              <a:t> заміж за </a:t>
            </a:r>
            <a:r>
              <a:rPr lang="ru-RU" b="1" dirty="0" err="1"/>
              <a:t>багатого</a:t>
            </a:r>
            <a:r>
              <a:rPr lang="ru-RU" b="1" dirty="0"/>
              <a:t> пана і стати </a:t>
            </a:r>
            <a:r>
              <a:rPr lang="ru-RU" b="1" dirty="0" err="1"/>
              <a:t>повновладними</a:t>
            </a:r>
            <a:r>
              <a:rPr lang="ru-RU" b="1" dirty="0"/>
              <a:t> </a:t>
            </a:r>
            <a:r>
              <a:rPr lang="ru-RU" b="1" dirty="0" err="1"/>
              <a:t>поміщицями</a:t>
            </a:r>
            <a:r>
              <a:rPr lang="ru-RU" b="1" dirty="0"/>
              <a:t> в своїх «</a:t>
            </a:r>
            <a:r>
              <a:rPr lang="ru-RU" b="1" dirty="0" err="1"/>
              <a:t>маєтках</a:t>
            </a:r>
            <a:r>
              <a:rPr lang="ru-RU" b="1" dirty="0"/>
              <a:t>-державах». У момент своєї </a:t>
            </a:r>
            <a:r>
              <a:rPr lang="ru-RU" b="1" dirty="0" err="1"/>
              <a:t>господарської</a:t>
            </a:r>
            <a:r>
              <a:rPr lang="ru-RU" b="1" dirty="0"/>
              <a:t> «діяльності» </a:t>
            </a:r>
            <a:r>
              <a:rPr lang="ru-RU" b="1" dirty="0" err="1"/>
              <a:t>поміщиця</a:t>
            </a:r>
            <a:r>
              <a:rPr lang="ru-RU" b="1" dirty="0"/>
              <a:t>-красуня </a:t>
            </a:r>
            <a:r>
              <a:rPr lang="ru-RU" b="1" dirty="0" err="1"/>
              <a:t>перетворювалась</a:t>
            </a:r>
            <a:r>
              <a:rPr lang="ru-RU" b="1" dirty="0"/>
              <a:t> на </a:t>
            </a:r>
            <a:r>
              <a:rPr lang="ru-RU" b="1" dirty="0" err="1"/>
              <a:t>потвору</a:t>
            </a:r>
            <a:r>
              <a:rPr lang="ru-RU" b="1" dirty="0"/>
              <a:t>: « </a:t>
            </a:r>
            <a:r>
              <a:rPr lang="ru-RU" b="1" dirty="0" err="1"/>
              <a:t>Стоока</a:t>
            </a:r>
            <a:r>
              <a:rPr lang="ru-RU" b="1" dirty="0"/>
              <a:t> наче вона була, все </a:t>
            </a:r>
            <a:r>
              <a:rPr lang="ru-RU" b="1" dirty="0" err="1"/>
              <a:t>бачила</a:t>
            </a:r>
            <a:r>
              <a:rPr lang="ru-RU" b="1" dirty="0"/>
              <a:t>, </a:t>
            </a:r>
            <a:r>
              <a:rPr lang="ru-RU" b="1" dirty="0" err="1"/>
              <a:t>всюди</a:t>
            </a:r>
            <a:r>
              <a:rPr lang="ru-RU" b="1" dirty="0"/>
              <a:t>, як та </a:t>
            </a:r>
            <a:r>
              <a:rPr lang="ru-RU" b="1" dirty="0" err="1"/>
              <a:t>ящірка</a:t>
            </a:r>
            <a:r>
              <a:rPr lang="ru-RU" b="1" dirty="0"/>
              <a:t>, по хутору </a:t>
            </a:r>
            <a:r>
              <a:rPr lang="ru-RU" b="1" dirty="0" err="1"/>
              <a:t>звивалась</a:t>
            </a:r>
            <a:r>
              <a:rPr lang="ru-RU" b="1" dirty="0"/>
              <a:t>, і бог її знає, що в їй таке було: тільки </a:t>
            </a:r>
            <a:r>
              <a:rPr lang="ru-RU" b="1" dirty="0" err="1"/>
              <a:t>погляне</a:t>
            </a:r>
            <a:r>
              <a:rPr lang="ru-RU" b="1" dirty="0"/>
              <a:t>, то наче за серце тебе рукою </a:t>
            </a:r>
            <a:r>
              <a:rPr lang="ru-RU" b="1" dirty="0" err="1"/>
              <a:t>здавить</a:t>
            </a:r>
            <a:r>
              <a:rPr lang="ru-RU" b="1" dirty="0"/>
              <a:t>». </a:t>
            </a:r>
            <a:r>
              <a:rPr lang="ru-RU" b="1" dirty="0" err="1"/>
              <a:t>Необмежена</a:t>
            </a:r>
            <a:r>
              <a:rPr lang="ru-RU" b="1" dirty="0"/>
              <a:t> </a:t>
            </a:r>
            <a:r>
              <a:rPr lang="ru-RU" b="1" dirty="0" err="1"/>
              <a:t>влада</a:t>
            </a:r>
            <a:r>
              <a:rPr lang="ru-RU" b="1" dirty="0"/>
              <a:t> над </a:t>
            </a:r>
            <a:r>
              <a:rPr lang="ru-RU" b="1" dirty="0" err="1"/>
              <a:t>кріпаками</a:t>
            </a:r>
            <a:r>
              <a:rPr lang="ru-RU" b="1" dirty="0"/>
              <a:t> </a:t>
            </a:r>
            <a:r>
              <a:rPr lang="ru-RU" b="1" dirty="0" err="1"/>
              <a:t>робить</a:t>
            </a:r>
            <a:r>
              <a:rPr lang="ru-RU" b="1" dirty="0"/>
              <a:t> </a:t>
            </a:r>
            <a:r>
              <a:rPr lang="ru-RU" b="1" dirty="0" err="1"/>
              <a:t>інститутку</a:t>
            </a:r>
            <a:r>
              <a:rPr lang="ru-RU" b="1" dirty="0"/>
              <a:t> ще </a:t>
            </a:r>
            <a:r>
              <a:rPr lang="ru-RU" b="1" dirty="0" err="1"/>
              <a:t>жорстокішою</a:t>
            </a:r>
            <a:r>
              <a:rPr lang="ru-RU" b="1" dirty="0"/>
              <a:t>, </a:t>
            </a:r>
            <a:r>
              <a:rPr lang="ru-RU" b="1" dirty="0" err="1"/>
              <a:t>черствішою</a:t>
            </a:r>
            <a:r>
              <a:rPr lang="ru-RU" b="1" dirty="0"/>
              <a:t>, </a:t>
            </a:r>
            <a:r>
              <a:rPr lang="ru-RU" b="1" dirty="0" err="1"/>
              <a:t>бездушнішою</a:t>
            </a:r>
            <a:r>
              <a:rPr lang="ru-RU" b="1" dirty="0"/>
              <a:t>. Інститутка — це </a:t>
            </a:r>
            <a:r>
              <a:rPr lang="ru-RU" b="1" dirty="0" err="1"/>
              <a:t>егоїстична</a:t>
            </a:r>
            <a:r>
              <a:rPr lang="ru-RU" b="1" dirty="0"/>
              <a:t>, бездушна і деспотична, </a:t>
            </a:r>
            <a:r>
              <a:rPr lang="ru-RU" b="1" dirty="0" err="1"/>
              <a:t>ледача</a:t>
            </a:r>
            <a:r>
              <a:rPr lang="ru-RU" b="1" dirty="0"/>
              <a:t>, тупа, </a:t>
            </a:r>
            <a:r>
              <a:rPr lang="ru-RU" b="1" dirty="0" err="1"/>
              <a:t>примхлива</a:t>
            </a:r>
            <a:r>
              <a:rPr lang="ru-RU" b="1" dirty="0"/>
              <a:t> і </a:t>
            </a:r>
            <a:r>
              <a:rPr lang="ru-RU" b="1" dirty="0" err="1"/>
              <a:t>невгамовна</a:t>
            </a:r>
            <a:r>
              <a:rPr lang="ru-RU" b="1" dirty="0"/>
              <a:t> </a:t>
            </a:r>
            <a:r>
              <a:rPr lang="ru-RU" b="1" dirty="0" err="1"/>
              <a:t>людиноненависниця</a:t>
            </a:r>
            <a:r>
              <a:rPr lang="ru-RU" b="1" dirty="0"/>
              <a:t>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87" y="908720"/>
            <a:ext cx="2617885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51" y="4005062"/>
            <a:ext cx="2701507" cy="2088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68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150754"/>
            <a:ext cx="597666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</a:rPr>
              <a:t>«Люди </a:t>
            </a:r>
            <a:r>
              <a:rPr lang="ru-RU" b="1" dirty="0" err="1">
                <a:solidFill>
                  <a:prstClr val="black"/>
                </a:solidFill>
              </a:rPr>
              <a:t>дивуються</a:t>
            </a:r>
            <a:r>
              <a:rPr lang="ru-RU" b="1" dirty="0">
                <a:solidFill>
                  <a:prstClr val="black"/>
                </a:solidFill>
              </a:rPr>
              <a:t>, що я весела: </a:t>
            </a:r>
            <a:r>
              <a:rPr lang="ru-RU" b="1" dirty="0" err="1">
                <a:solidFill>
                  <a:prstClr val="black"/>
                </a:solidFill>
              </a:rPr>
              <a:t>надійсь</a:t>
            </a:r>
            <a:r>
              <a:rPr lang="ru-RU" b="1" dirty="0">
                <a:solidFill>
                  <a:prstClr val="black"/>
                </a:solidFill>
              </a:rPr>
              <a:t>, горя-</a:t>
            </a:r>
            <a:r>
              <a:rPr lang="ru-RU" b="1" dirty="0" err="1">
                <a:solidFill>
                  <a:prstClr val="black"/>
                </a:solidFill>
              </a:rPr>
              <a:t>біди</a:t>
            </a:r>
            <a:r>
              <a:rPr lang="ru-RU" b="1" dirty="0">
                <a:solidFill>
                  <a:prstClr val="black"/>
                </a:solidFill>
              </a:rPr>
              <a:t> не знала. А я </a:t>
            </a:r>
            <a:r>
              <a:rPr lang="ru-RU" b="1" dirty="0" err="1">
                <a:solidFill>
                  <a:prstClr val="black"/>
                </a:solidFill>
              </a:rPr>
              <a:t>зроду</a:t>
            </a:r>
            <a:r>
              <a:rPr lang="ru-RU" b="1" dirty="0">
                <a:solidFill>
                  <a:prstClr val="black"/>
                </a:solidFill>
              </a:rPr>
              <a:t> така </a:t>
            </a:r>
            <a:r>
              <a:rPr lang="ru-RU" b="1" dirty="0" err="1">
                <a:solidFill>
                  <a:prstClr val="black"/>
                </a:solidFill>
              </a:rPr>
              <a:t>вдалася</a:t>
            </a:r>
            <a:r>
              <a:rPr lang="ru-RU" b="1" dirty="0">
                <a:solidFill>
                  <a:prstClr val="black"/>
                </a:solidFill>
              </a:rPr>
              <a:t>… Якби мені за кожною бідою моєю плакати, </a:t>
            </a:r>
            <a:r>
              <a:rPr lang="ru-RU" b="1" dirty="0" err="1">
                <a:solidFill>
                  <a:prstClr val="black"/>
                </a:solidFill>
              </a:rPr>
              <a:t>досі</a:t>
            </a:r>
            <a:r>
              <a:rPr lang="ru-RU" b="1" dirty="0">
                <a:solidFill>
                  <a:prstClr val="black"/>
                </a:solidFill>
              </a:rPr>
              <a:t> б і очі я </a:t>
            </a:r>
            <a:r>
              <a:rPr lang="ru-RU" b="1" dirty="0" err="1">
                <a:solidFill>
                  <a:prstClr val="black"/>
                </a:solidFill>
              </a:rPr>
              <a:t>виплакала</a:t>
            </a:r>
            <a:r>
              <a:rPr lang="ru-RU" b="1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230237" y="2936948"/>
            <a:ext cx="1720464" cy="523220"/>
          </a:xfrm>
          <a:prstGeom prst="homePlate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Устина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2198764"/>
            <a:ext cx="5976664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</a:rPr>
              <a:t>«</a:t>
            </a:r>
            <a:r>
              <a:rPr lang="ru-RU" b="1" dirty="0" err="1">
                <a:solidFill>
                  <a:prstClr val="black"/>
                </a:solidFill>
              </a:rPr>
              <a:t>Перво</a:t>
            </a:r>
            <a:r>
              <a:rPr lang="ru-RU" b="1" dirty="0">
                <a:solidFill>
                  <a:prstClr val="black"/>
                </a:solidFill>
              </a:rPr>
              <a:t> тугою тужила я тяжко, а там усе мені стало не </a:t>
            </a:r>
            <a:r>
              <a:rPr lang="ru-RU" b="1" dirty="0" err="1">
                <a:solidFill>
                  <a:prstClr val="black"/>
                </a:solidFill>
              </a:rPr>
              <a:t>вдивовижу</a:t>
            </a:r>
            <a:r>
              <a:rPr lang="ru-RU" b="1" dirty="0">
                <a:solidFill>
                  <a:prstClr val="black"/>
                </a:solidFill>
              </a:rPr>
              <a:t>, усяка </a:t>
            </a:r>
            <a:r>
              <a:rPr lang="ru-RU" b="1" dirty="0" err="1">
                <a:solidFill>
                  <a:prstClr val="black"/>
                </a:solidFill>
              </a:rPr>
              <a:t>ганьба</a:t>
            </a:r>
            <a:r>
              <a:rPr lang="ru-RU" b="1" dirty="0">
                <a:solidFill>
                  <a:prstClr val="black"/>
                </a:solidFill>
              </a:rPr>
              <a:t> байдуже І коса заплетена </a:t>
            </a:r>
            <a:r>
              <a:rPr lang="ru-RU" b="1" dirty="0" err="1">
                <a:solidFill>
                  <a:prstClr val="black"/>
                </a:solidFill>
              </a:rPr>
              <a:t>дрібненько</a:t>
            </a:r>
            <a:r>
              <a:rPr lang="ru-RU" b="1" dirty="0">
                <a:solidFill>
                  <a:prstClr val="black"/>
                </a:solidFill>
              </a:rPr>
              <a:t>, і сорочка на мені біла, — нікому, було, й не </a:t>
            </a:r>
            <a:r>
              <a:rPr lang="ru-RU" b="1" dirty="0" err="1">
                <a:solidFill>
                  <a:prstClr val="black"/>
                </a:solidFill>
              </a:rPr>
              <a:t>хвалюся</a:t>
            </a:r>
            <a:r>
              <a:rPr lang="ru-RU" b="1" dirty="0">
                <a:solidFill>
                  <a:prstClr val="black"/>
                </a:solidFill>
              </a:rPr>
              <a:t>, про своє життя.."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3501008"/>
            <a:ext cx="5976664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«…що </a:t>
            </a:r>
            <a:r>
              <a:rPr lang="ru-RU" b="1" dirty="0" err="1">
                <a:solidFill>
                  <a:prstClr val="black"/>
                </a:solidFill>
              </a:rPr>
              <a:t>зароблю</a:t>
            </a:r>
            <a:r>
              <a:rPr lang="ru-RU" b="1" dirty="0">
                <a:solidFill>
                  <a:prstClr val="black"/>
                </a:solidFill>
              </a:rPr>
              <a:t>, то все на себе; що й </a:t>
            </a:r>
            <a:r>
              <a:rPr lang="ru-RU" b="1" dirty="0" err="1">
                <a:solidFill>
                  <a:prstClr val="black"/>
                </a:solidFill>
              </a:rPr>
              <a:t>посиджу</a:t>
            </a:r>
            <a:r>
              <a:rPr lang="ru-RU" b="1" dirty="0">
                <a:solidFill>
                  <a:prstClr val="black"/>
                </a:solidFill>
              </a:rPr>
              <a:t> і поговорю, — нікого не боюся; </a:t>
            </a:r>
            <a:r>
              <a:rPr lang="ru-RU" b="1" dirty="0" err="1">
                <a:solidFill>
                  <a:prstClr val="black"/>
                </a:solidFill>
              </a:rPr>
              <a:t>робитиму</a:t>
            </a:r>
            <a:r>
              <a:rPr lang="ru-RU" b="1" dirty="0">
                <a:solidFill>
                  <a:prstClr val="black"/>
                </a:solidFill>
              </a:rPr>
              <a:t> чи ні, — ніхто мене не </a:t>
            </a:r>
            <a:r>
              <a:rPr lang="ru-RU" b="1" dirty="0" err="1">
                <a:solidFill>
                  <a:prstClr val="black"/>
                </a:solidFill>
              </a:rPr>
              <a:t>присилує</a:t>
            </a:r>
            <a:r>
              <a:rPr lang="ru-RU" b="1" dirty="0">
                <a:solidFill>
                  <a:prstClr val="black"/>
                </a:solidFill>
              </a:rPr>
              <a:t>, ніхто не займе»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4564708"/>
            <a:ext cx="597666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</a:rPr>
              <a:t>«Що наша </a:t>
            </a:r>
            <a:r>
              <a:rPr lang="ru-RU" b="1" dirty="0" err="1">
                <a:solidFill>
                  <a:prstClr val="black"/>
                </a:solidFill>
              </a:rPr>
              <a:t>копійка</a:t>
            </a:r>
            <a:r>
              <a:rPr lang="ru-RU" b="1" dirty="0">
                <a:solidFill>
                  <a:prstClr val="black"/>
                </a:solidFill>
              </a:rPr>
              <a:t>? </a:t>
            </a:r>
            <a:r>
              <a:rPr lang="ru-RU" b="1" dirty="0" err="1">
                <a:solidFill>
                  <a:prstClr val="black"/>
                </a:solidFill>
              </a:rPr>
              <a:t>Кров'ю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обкипіла</a:t>
            </a:r>
            <a:r>
              <a:rPr lang="ru-RU" b="1" dirty="0">
                <a:solidFill>
                  <a:prstClr val="black"/>
                </a:solidFill>
              </a:rPr>
              <a:t>! Та інколи й мені так легко, так-то вже весело стане, як подумаю, що аби </a:t>
            </a:r>
            <a:r>
              <a:rPr lang="ru-RU" b="1" dirty="0" err="1">
                <a:solidFill>
                  <a:prstClr val="black"/>
                </a:solidFill>
              </a:rPr>
              <a:t>схотіла</a:t>
            </a:r>
            <a:r>
              <a:rPr lang="ru-RU" b="1" dirty="0">
                <a:solidFill>
                  <a:prstClr val="black"/>
                </a:solidFill>
              </a:rPr>
              <a:t>, — зараз і </a:t>
            </a:r>
            <a:r>
              <a:rPr lang="ru-RU" b="1" dirty="0" err="1">
                <a:solidFill>
                  <a:prstClr val="black"/>
                </a:solidFill>
              </a:rPr>
              <a:t>покинути</a:t>
            </a:r>
            <a:r>
              <a:rPr lang="ru-RU" b="1" dirty="0">
                <a:solidFill>
                  <a:prstClr val="black"/>
                </a:solidFill>
              </a:rPr>
              <a:t> ту службу </a:t>
            </a:r>
            <a:r>
              <a:rPr lang="ru-RU" b="1" dirty="0" err="1">
                <a:solidFill>
                  <a:prstClr val="black"/>
                </a:solidFill>
              </a:rPr>
              <a:t>вільно</a:t>
            </a:r>
            <a:r>
              <a:rPr lang="ru-RU" b="1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1268760"/>
            <a:ext cx="597666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 Було, мене й </a:t>
            </a:r>
            <a:r>
              <a:rPr lang="ru-RU" b="1" dirty="0" err="1">
                <a:solidFill>
                  <a:prstClr val="black"/>
                </a:solidFill>
              </a:rPr>
              <a:t>б'ють</a:t>
            </a:r>
            <a:r>
              <a:rPr lang="ru-RU" b="1" dirty="0">
                <a:solidFill>
                  <a:prstClr val="black"/>
                </a:solidFill>
              </a:rPr>
              <a:t> — не </a:t>
            </a:r>
            <a:r>
              <a:rPr lang="ru-RU" b="1" dirty="0" err="1">
                <a:solidFill>
                  <a:prstClr val="black"/>
                </a:solidFill>
              </a:rPr>
              <a:t>здержу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серця</a:t>
            </a:r>
            <a:r>
              <a:rPr lang="ru-RU" b="1" dirty="0">
                <a:solidFill>
                  <a:prstClr val="black"/>
                </a:solidFill>
              </a:rPr>
              <a:t>, заплачу; а </a:t>
            </a:r>
            <a:r>
              <a:rPr lang="ru-RU" b="1" dirty="0" err="1">
                <a:solidFill>
                  <a:prstClr val="black"/>
                </a:solidFill>
              </a:rPr>
              <a:t>роздумаюсь</a:t>
            </a:r>
            <a:r>
              <a:rPr lang="ru-RU" b="1" dirty="0">
                <a:solidFill>
                  <a:prstClr val="black"/>
                </a:solidFill>
              </a:rPr>
              <a:t> трохи — i </a:t>
            </a:r>
            <a:r>
              <a:rPr lang="ru-RU" b="1" dirty="0" err="1">
                <a:solidFill>
                  <a:prstClr val="black"/>
                </a:solidFill>
              </a:rPr>
              <a:t>смiюся</a:t>
            </a:r>
            <a:r>
              <a:rPr lang="ru-RU" b="1" dirty="0">
                <a:solidFill>
                  <a:prstClr val="black"/>
                </a:solidFill>
              </a:rPr>
              <a:t> 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5589240"/>
            <a:ext cx="5976664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«Та на </a:t>
            </a:r>
            <a:r>
              <a:rPr lang="ru-RU" b="1" dirty="0" err="1">
                <a:solidFill>
                  <a:prstClr val="black"/>
                </a:solidFill>
              </a:rPr>
              <a:t>волi</a:t>
            </a:r>
            <a:r>
              <a:rPr lang="ru-RU" b="1" dirty="0">
                <a:solidFill>
                  <a:prstClr val="black"/>
                </a:solidFill>
              </a:rPr>
              <a:t> i лихо i напасть — </a:t>
            </a:r>
            <a:r>
              <a:rPr lang="ru-RU" b="1" dirty="0" err="1">
                <a:solidFill>
                  <a:prstClr val="black"/>
                </a:solidFill>
              </a:rPr>
              <a:t>нiщо</a:t>
            </a:r>
            <a:r>
              <a:rPr lang="ru-RU" b="1" dirty="0">
                <a:solidFill>
                  <a:prstClr val="black"/>
                </a:solidFill>
              </a:rPr>
              <a:t> не </a:t>
            </a:r>
            <a:r>
              <a:rPr lang="ru-RU" b="1" dirty="0" err="1">
                <a:solidFill>
                  <a:prstClr val="black"/>
                </a:solidFill>
              </a:rPr>
              <a:t>страшне</a:t>
            </a:r>
            <a:r>
              <a:rPr lang="ru-RU" b="1" dirty="0">
                <a:solidFill>
                  <a:prstClr val="black"/>
                </a:solidFill>
              </a:rPr>
              <a:t>. На </a:t>
            </a:r>
            <a:r>
              <a:rPr lang="ru-RU" b="1" dirty="0" err="1">
                <a:solidFill>
                  <a:prstClr val="black"/>
                </a:solidFill>
              </a:rPr>
              <a:t>волi</a:t>
            </a:r>
            <a:r>
              <a:rPr lang="ru-RU" b="1" dirty="0">
                <a:solidFill>
                  <a:prstClr val="black"/>
                </a:solidFill>
              </a:rPr>
              <a:t> я гори потоплю! А </a:t>
            </a:r>
            <a:r>
              <a:rPr lang="ru-RU" b="1" dirty="0" err="1">
                <a:solidFill>
                  <a:prstClr val="black"/>
                </a:solidFill>
              </a:rPr>
              <a:t>крiпаку</a:t>
            </a:r>
            <a:r>
              <a:rPr lang="ru-RU" b="1" dirty="0">
                <a:solidFill>
                  <a:prstClr val="black"/>
                </a:solidFill>
              </a:rPr>
              <a:t> хоч як </a:t>
            </a:r>
            <a:r>
              <a:rPr lang="ru-RU" b="1" dirty="0" err="1">
                <a:solidFill>
                  <a:prstClr val="black"/>
                </a:solidFill>
              </a:rPr>
              <a:t>щаститься</a:t>
            </a:r>
            <a:r>
              <a:rPr lang="ru-RU" b="1" dirty="0">
                <a:solidFill>
                  <a:prstClr val="black"/>
                </a:solidFill>
              </a:rPr>
              <a:t>, усе добро на лихо стане 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7239"/>
            <a:ext cx="2117222" cy="2744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29" y="3622152"/>
            <a:ext cx="2149086" cy="2939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548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144238" y="2895076"/>
            <a:ext cx="2006731" cy="461665"/>
          </a:xfrm>
          <a:prstGeom prst="homePlate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Панночка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22596" y="260648"/>
            <a:ext cx="669900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«І що ж то за хороша з </a:t>
            </a:r>
            <a:r>
              <a:rPr lang="ru-RU" b="1" dirty="0" err="1">
                <a:solidFill>
                  <a:prstClr val="black"/>
                </a:solidFill>
              </a:rPr>
              <a:t>лиця</a:t>
            </a:r>
            <a:r>
              <a:rPr lang="ru-RU" b="1" dirty="0">
                <a:solidFill>
                  <a:prstClr val="black"/>
                </a:solidFill>
              </a:rPr>
              <a:t> була! І в кого вона така </a:t>
            </a:r>
            <a:r>
              <a:rPr lang="ru-RU" b="1" dirty="0" err="1">
                <a:solidFill>
                  <a:prstClr val="black"/>
                </a:solidFill>
              </a:rPr>
              <a:t>вродилася</a:t>
            </a:r>
            <a:r>
              <a:rPr lang="ru-RU" b="1" dirty="0">
                <a:solidFill>
                  <a:prstClr val="black"/>
                </a:solidFill>
              </a:rPr>
              <a:t>!»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25992" y="764704"/>
            <a:ext cx="669561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«…що я </a:t>
            </a:r>
            <a:r>
              <a:rPr lang="ru-RU" b="1" dirty="0" err="1">
                <a:solidFill>
                  <a:prstClr val="black"/>
                </a:solidFill>
              </a:rPr>
              <a:t>витерпіла</a:t>
            </a:r>
            <a:r>
              <a:rPr lang="ru-RU" b="1" dirty="0">
                <a:solidFill>
                  <a:prstClr val="black"/>
                </a:solidFill>
              </a:rPr>
              <a:t> за тим </a:t>
            </a:r>
            <a:r>
              <a:rPr lang="ru-RU" b="1" dirty="0" err="1">
                <a:solidFill>
                  <a:prstClr val="black"/>
                </a:solidFill>
              </a:rPr>
              <a:t>ученням</a:t>
            </a:r>
            <a:r>
              <a:rPr lang="ru-RU" b="1" dirty="0">
                <a:solidFill>
                  <a:prstClr val="black"/>
                </a:solidFill>
              </a:rPr>
              <a:t>!.. І не </a:t>
            </a:r>
            <a:r>
              <a:rPr lang="ru-RU" b="1" dirty="0" err="1">
                <a:solidFill>
                  <a:prstClr val="black"/>
                </a:solidFill>
              </a:rPr>
              <a:t>нагадуйте</a:t>
            </a:r>
            <a:r>
              <a:rPr lang="ru-RU" b="1" dirty="0">
                <a:solidFill>
                  <a:prstClr val="black"/>
                </a:solidFill>
              </a:rPr>
              <a:t> мені його ніколи!»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25992" y="1556792"/>
            <a:ext cx="6695612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«І морено, й мучено нас — та все </a:t>
            </a:r>
            <a:r>
              <a:rPr lang="ru-RU" b="1" dirty="0" err="1">
                <a:solidFill>
                  <a:prstClr val="black"/>
                </a:solidFill>
              </a:rPr>
              <a:t>дурницею</a:t>
            </a:r>
            <a:r>
              <a:rPr lang="ru-RU" b="1" dirty="0">
                <a:solidFill>
                  <a:prstClr val="black"/>
                </a:solidFill>
              </a:rPr>
              <a:t>. І те </a:t>
            </a:r>
            <a:r>
              <a:rPr lang="ru-RU" b="1" dirty="0" err="1">
                <a:solidFill>
                  <a:prstClr val="black"/>
                </a:solidFill>
              </a:rPr>
              <a:t>вчи</a:t>
            </a:r>
            <a:r>
              <a:rPr lang="ru-RU" b="1" dirty="0">
                <a:solidFill>
                  <a:prstClr val="black"/>
                </a:solidFill>
              </a:rPr>
              <a:t>, і друге, й </a:t>
            </a:r>
            <a:r>
              <a:rPr lang="ru-RU" b="1" dirty="0" err="1">
                <a:solidFill>
                  <a:prstClr val="black"/>
                </a:solidFill>
              </a:rPr>
              <a:t>десяте</a:t>
            </a:r>
            <a:r>
              <a:rPr lang="ru-RU" b="1" dirty="0">
                <a:solidFill>
                  <a:prstClr val="black"/>
                </a:solidFill>
              </a:rPr>
              <a:t>, й </a:t>
            </a:r>
            <a:r>
              <a:rPr lang="ru-RU" b="1" dirty="0" err="1">
                <a:solidFill>
                  <a:prstClr val="black"/>
                </a:solidFill>
              </a:rPr>
              <a:t>п'яте</a:t>
            </a:r>
            <a:r>
              <a:rPr lang="ru-RU" b="1" dirty="0">
                <a:solidFill>
                  <a:prstClr val="black"/>
                </a:solidFill>
              </a:rPr>
              <a:t>... </a:t>
            </a:r>
            <a:r>
              <a:rPr lang="ru-RU" b="1" dirty="0" err="1">
                <a:solidFill>
                  <a:prstClr val="black"/>
                </a:solidFill>
              </a:rPr>
              <a:t>товчи</a:t>
            </a:r>
            <a:r>
              <a:rPr lang="ru-RU" b="1" dirty="0">
                <a:solidFill>
                  <a:prstClr val="black"/>
                </a:solidFill>
              </a:rPr>
              <a:t> та </a:t>
            </a:r>
            <a:r>
              <a:rPr lang="ru-RU" b="1" dirty="0" err="1">
                <a:solidFill>
                  <a:prstClr val="black"/>
                </a:solidFill>
              </a:rPr>
              <a:t>товчи</a:t>
            </a:r>
            <a:r>
              <a:rPr lang="ru-RU" b="1" dirty="0">
                <a:solidFill>
                  <a:prstClr val="black"/>
                </a:solidFill>
              </a:rPr>
              <a:t>, та й </a:t>
            </a:r>
            <a:r>
              <a:rPr lang="ru-RU" b="1" dirty="0" err="1">
                <a:solidFill>
                  <a:prstClr val="black"/>
                </a:solidFill>
              </a:rPr>
              <a:t>товчи</a:t>
            </a:r>
            <a:r>
              <a:rPr lang="ru-RU" b="1" dirty="0">
                <a:solidFill>
                  <a:prstClr val="black"/>
                </a:solidFill>
              </a:rPr>
              <a:t>!.. </a:t>
            </a:r>
            <a:r>
              <a:rPr lang="ru-RU" b="1" dirty="0" err="1">
                <a:solidFill>
                  <a:prstClr val="black"/>
                </a:solidFill>
              </a:rPr>
              <a:t>Нащо</a:t>
            </a:r>
            <a:r>
              <a:rPr lang="ru-RU" b="1" dirty="0">
                <a:solidFill>
                  <a:prstClr val="black"/>
                </a:solidFill>
              </a:rPr>
              <a:t> мені те знати, як по небу зорі ходять або як люди живуть поза морями та чи в їх добре там, та чи в їх недобре там? Аби я знала, чим мені себе між людьми </a:t>
            </a:r>
            <a:r>
              <a:rPr lang="ru-RU" b="1" dirty="0" err="1">
                <a:solidFill>
                  <a:prstClr val="black"/>
                </a:solidFill>
              </a:rPr>
              <a:t>показати</a:t>
            </a:r>
            <a:r>
              <a:rPr lang="ru-RU" b="1" dirty="0">
                <a:solidFill>
                  <a:prstClr val="black"/>
                </a:solidFill>
              </a:rPr>
              <a:t>...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218028"/>
            <a:ext cx="669787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«.. чого там панночки нашої не </a:t>
            </a:r>
            <a:r>
              <a:rPr lang="ru-RU" b="1" dirty="0" err="1">
                <a:solidFill>
                  <a:prstClr val="black"/>
                </a:solidFill>
              </a:rPr>
              <a:t>навчено</a:t>
            </a:r>
            <a:r>
              <a:rPr lang="ru-RU" b="1" dirty="0">
                <a:solidFill>
                  <a:prstClr val="black"/>
                </a:solidFill>
              </a:rPr>
              <a:t>! А найбільш, </a:t>
            </a:r>
            <a:r>
              <a:rPr lang="ru-RU" b="1" dirty="0" err="1">
                <a:solidFill>
                  <a:prstClr val="black"/>
                </a:solidFill>
              </a:rPr>
              <a:t>бачця</a:t>
            </a:r>
            <a:r>
              <a:rPr lang="ru-RU" b="1" dirty="0">
                <a:solidFill>
                  <a:prstClr val="black"/>
                </a:solidFill>
              </a:rPr>
              <a:t>, людей </a:t>
            </a:r>
            <a:r>
              <a:rPr lang="ru-RU" b="1" dirty="0" err="1">
                <a:solidFill>
                  <a:prstClr val="black"/>
                </a:solidFill>
              </a:rPr>
              <a:t>туманити</a:t>
            </a:r>
            <a:r>
              <a:rPr lang="ru-RU" b="1" dirty="0">
                <a:solidFill>
                  <a:prstClr val="black"/>
                </a:solidFill>
              </a:rPr>
              <a:t>!»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22596" y="4005064"/>
            <a:ext cx="6699008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«І </a:t>
            </a:r>
            <a:r>
              <a:rPr lang="ru-RU" b="1" dirty="0" err="1">
                <a:solidFill>
                  <a:prstClr val="black"/>
                </a:solidFill>
              </a:rPr>
              <a:t>обідати</a:t>
            </a:r>
            <a:r>
              <a:rPr lang="ru-RU" b="1" dirty="0">
                <a:solidFill>
                  <a:prstClr val="black"/>
                </a:solidFill>
              </a:rPr>
              <a:t> йдемо, то вона хмуриться і свариться. Далі вже що день, то вона </a:t>
            </a:r>
            <a:r>
              <a:rPr lang="ru-RU" b="1" dirty="0" err="1">
                <a:solidFill>
                  <a:prstClr val="black"/>
                </a:solidFill>
              </a:rPr>
              <a:t>сердитіша</a:t>
            </a:r>
            <a:r>
              <a:rPr lang="ru-RU" b="1" dirty="0">
                <a:solidFill>
                  <a:prstClr val="black"/>
                </a:solidFill>
              </a:rPr>
              <a:t>; вже й </a:t>
            </a:r>
            <a:r>
              <a:rPr lang="ru-RU" b="1" dirty="0" err="1">
                <a:solidFill>
                  <a:prstClr val="black"/>
                </a:solidFill>
              </a:rPr>
              <a:t>лає</a:t>
            </a:r>
            <a:r>
              <a:rPr lang="ru-RU" b="1" dirty="0">
                <a:solidFill>
                  <a:prstClr val="black"/>
                </a:solidFill>
              </a:rPr>
              <a:t>; часом </a:t>
            </a:r>
            <a:r>
              <a:rPr lang="ru-RU" b="1" dirty="0" err="1">
                <a:solidFill>
                  <a:prstClr val="black"/>
                </a:solidFill>
              </a:rPr>
              <a:t>щипне</a:t>
            </a:r>
            <a:r>
              <a:rPr lang="ru-RU" b="1" dirty="0">
                <a:solidFill>
                  <a:prstClr val="black"/>
                </a:solidFill>
              </a:rPr>
              <a:t> або </a:t>
            </a:r>
            <a:r>
              <a:rPr lang="ru-RU" b="1" dirty="0" err="1">
                <a:solidFill>
                  <a:prstClr val="black"/>
                </a:solidFill>
              </a:rPr>
              <a:t>штовхне</a:t>
            </a:r>
            <a:r>
              <a:rPr lang="ru-RU" b="1" dirty="0">
                <a:solidFill>
                  <a:prstClr val="black"/>
                </a:solidFill>
              </a:rPr>
              <a:t> стиха... та й сама </a:t>
            </a:r>
            <a:r>
              <a:rPr lang="ru-RU" b="1" dirty="0" err="1">
                <a:solidFill>
                  <a:prstClr val="black"/>
                </a:solidFill>
              </a:rPr>
              <a:t>почервоніє</a:t>
            </a:r>
            <a:r>
              <a:rPr lang="ru-RU" b="1" dirty="0">
                <a:solidFill>
                  <a:prstClr val="black"/>
                </a:solidFill>
              </a:rPr>
              <a:t> як жар, — </a:t>
            </a:r>
            <a:r>
              <a:rPr lang="ru-RU" b="1" dirty="0" err="1">
                <a:solidFill>
                  <a:prstClr val="black"/>
                </a:solidFill>
              </a:rPr>
              <a:t>засоромиться</a:t>
            </a:r>
            <a:r>
              <a:rPr lang="ru-RU" b="1" dirty="0">
                <a:solidFill>
                  <a:prstClr val="black"/>
                </a:solidFill>
              </a:rPr>
              <a:t>. Поки ж тільки не </a:t>
            </a:r>
            <a:r>
              <a:rPr lang="ru-RU" b="1" dirty="0" err="1">
                <a:solidFill>
                  <a:prstClr val="black"/>
                </a:solidFill>
              </a:rPr>
              <a:t>звичилася</a:t>
            </a:r>
            <a:r>
              <a:rPr lang="ru-RU" b="1" dirty="0">
                <a:solidFill>
                  <a:prstClr val="black"/>
                </a:solidFill>
              </a:rPr>
              <a:t>; а як </a:t>
            </a:r>
            <a:r>
              <a:rPr lang="ru-RU" b="1" dirty="0" err="1">
                <a:solidFill>
                  <a:prstClr val="black"/>
                </a:solidFill>
              </a:rPr>
              <a:t>оговталась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 err="1">
                <a:solidFill>
                  <a:prstClr val="black"/>
                </a:solidFill>
              </a:rPr>
              <a:t>обжилася</a:t>
            </a:r>
            <a:r>
              <a:rPr lang="ru-RU" b="1" dirty="0">
                <a:solidFill>
                  <a:prstClr val="black"/>
                </a:solidFill>
              </a:rPr>
              <a:t>, то </a:t>
            </a:r>
            <a:r>
              <a:rPr lang="ru-RU" b="1" dirty="0" err="1">
                <a:solidFill>
                  <a:prstClr val="black"/>
                </a:solidFill>
              </a:rPr>
              <a:t>пізнали</a:t>
            </a:r>
            <a:r>
              <a:rPr lang="ru-RU" b="1" dirty="0">
                <a:solidFill>
                  <a:prstClr val="black"/>
                </a:solidFill>
              </a:rPr>
              <a:t> ми тоді, де воно в світі лихо живе»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25992" y="5661248"/>
            <a:ext cx="6695612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</a:rPr>
              <a:t>«Ти, </a:t>
            </a:r>
            <a:r>
              <a:rPr lang="ru-RU" b="1" dirty="0" err="1">
                <a:solidFill>
                  <a:prstClr val="black"/>
                </a:solidFill>
              </a:rPr>
              <a:t>мужичко</a:t>
            </a:r>
            <a:r>
              <a:rPr lang="ru-RU" b="1" dirty="0">
                <a:solidFill>
                  <a:prstClr val="black"/>
                </a:solidFill>
              </a:rPr>
              <a:t>, моє добро </a:t>
            </a:r>
            <a:r>
              <a:rPr lang="ru-RU" b="1" dirty="0" err="1">
                <a:solidFill>
                  <a:prstClr val="black"/>
                </a:solidFill>
              </a:rPr>
              <a:t>крадеш</a:t>
            </a:r>
            <a:r>
              <a:rPr lang="ru-RU" b="1" dirty="0">
                <a:solidFill>
                  <a:prstClr val="black"/>
                </a:solidFill>
              </a:rPr>
              <a:t>!.. </a:t>
            </a:r>
            <a:r>
              <a:rPr lang="ru-RU" b="1" dirty="0" err="1">
                <a:solidFill>
                  <a:prstClr val="black"/>
                </a:solidFill>
              </a:rPr>
              <a:t>Злодійко</a:t>
            </a:r>
            <a:r>
              <a:rPr lang="ru-RU" b="1" dirty="0">
                <a:solidFill>
                  <a:prstClr val="black"/>
                </a:solidFill>
              </a:rPr>
              <a:t>!», «…</a:t>
            </a:r>
            <a:r>
              <a:rPr lang="ru-RU" b="1" dirty="0" err="1">
                <a:solidFill>
                  <a:prstClr val="black"/>
                </a:solidFill>
              </a:rPr>
              <a:t>картає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пані</a:t>
            </a:r>
            <a:r>
              <a:rPr lang="ru-RU" b="1" dirty="0">
                <a:solidFill>
                  <a:prstClr val="black"/>
                </a:solidFill>
              </a:rPr>
              <a:t> бабусю, вкогтившись їй у плече, і </a:t>
            </a:r>
            <a:r>
              <a:rPr lang="ru-RU" b="1" dirty="0" err="1">
                <a:solidFill>
                  <a:prstClr val="black"/>
                </a:solidFill>
              </a:rPr>
              <a:t>соває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стару</a:t>
            </a:r>
            <a:r>
              <a:rPr lang="ru-RU" b="1" dirty="0">
                <a:solidFill>
                  <a:prstClr val="black"/>
                </a:solidFill>
              </a:rPr>
              <a:t>, і </a:t>
            </a:r>
            <a:r>
              <a:rPr lang="ru-RU" b="1" dirty="0" err="1">
                <a:solidFill>
                  <a:prstClr val="black"/>
                </a:solidFill>
              </a:rPr>
              <a:t>штовхає</a:t>
            </a:r>
            <a:r>
              <a:rPr lang="ru-RU" b="1" dirty="0">
                <a:solidFill>
                  <a:prstClr val="black"/>
                </a:solidFill>
              </a:rPr>
              <a:t>..», «Та зо всього маху, як </a:t>
            </a:r>
            <a:r>
              <a:rPr lang="ru-RU" b="1" dirty="0" err="1">
                <a:solidFill>
                  <a:prstClr val="black"/>
                </a:solidFill>
              </a:rPr>
              <a:t>сокирою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 err="1">
                <a:solidFill>
                  <a:prstClr val="black"/>
                </a:solidFill>
              </a:rPr>
              <a:t>стару</a:t>
            </a:r>
            <a:r>
              <a:rPr lang="ru-RU" b="1" dirty="0">
                <a:solidFill>
                  <a:prstClr val="black"/>
                </a:solidFill>
              </a:rPr>
              <a:t> по </a:t>
            </a:r>
            <a:r>
              <a:rPr lang="ru-RU" b="1" dirty="0" err="1">
                <a:solidFill>
                  <a:prstClr val="black"/>
                </a:solidFill>
              </a:rPr>
              <a:t>обличчю</a:t>
            </a:r>
            <a:r>
              <a:rPr lang="ru-RU" b="1" dirty="0">
                <a:solidFill>
                  <a:prstClr val="black"/>
                </a:solidFill>
              </a:rPr>
              <a:t>!»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" b="-1"/>
          <a:stretch/>
        </p:blipFill>
        <p:spPr bwMode="auto">
          <a:xfrm>
            <a:off x="242750" y="183621"/>
            <a:ext cx="1809706" cy="2700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45" y="3521728"/>
            <a:ext cx="1902116" cy="3043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539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64178"/>
            <a:ext cx="8712968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atin typeface="Arial Black" pitchFamily="34" charset="0"/>
              </a:rPr>
              <a:t>Порівняльна характеристика головних героїнь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154668"/>
              </p:ext>
            </p:extLst>
          </p:nvPr>
        </p:nvGraphicFramePr>
        <p:xfrm>
          <a:off x="251520" y="764704"/>
          <a:ext cx="8712968" cy="59184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56484"/>
                <a:gridCol w="4356484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Інститутка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Устина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 smtClean="0"/>
                        <a:t>Закінчила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інститут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шляхетних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панянок</a:t>
                      </a:r>
                      <a:r>
                        <a:rPr lang="ru-RU" b="1" dirty="0" smtClean="0"/>
                        <a:t>, але </a:t>
                      </a:r>
                      <a:r>
                        <a:rPr lang="ru-RU" b="1" dirty="0" err="1" smtClean="0"/>
                        <a:t>головні</a:t>
                      </a:r>
                      <a:r>
                        <a:rPr lang="ru-RU" b="1" dirty="0" smtClean="0"/>
                        <a:t> предмети </a:t>
                      </a:r>
                      <a:r>
                        <a:rPr lang="ru-RU" b="1" dirty="0" err="1" smtClean="0"/>
                        <a:t>вважає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непотрібною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дурницею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/>
                        <a:t>Неграмотна, </a:t>
                      </a:r>
                      <a:r>
                        <a:rPr lang="ru-RU" b="1" dirty="0" err="1" smtClean="0"/>
                        <a:t>проте</a:t>
                      </a:r>
                      <a:r>
                        <a:rPr lang="ru-RU" b="1" dirty="0" smtClean="0"/>
                        <a:t> знає народну</a:t>
                      </a:r>
                      <a:r>
                        <a:rPr lang="ru-RU" b="1" baseline="0" dirty="0" smtClean="0"/>
                        <a:t> м</a:t>
                      </a:r>
                      <a:r>
                        <a:rPr lang="ru-RU" b="1" dirty="0" smtClean="0"/>
                        <a:t>удрість, має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err="1" smtClean="0"/>
                        <a:t>природний</a:t>
                      </a:r>
                      <a:r>
                        <a:rPr lang="ru-RU" b="1" dirty="0" smtClean="0"/>
                        <a:t> розум.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 smtClean="0"/>
                        <a:t>Вродлива</a:t>
                      </a:r>
                      <a:r>
                        <a:rPr lang="ru-RU" b="1" dirty="0" smtClean="0"/>
                        <a:t>, </a:t>
                      </a:r>
                      <a:r>
                        <a:rPr lang="ru-RU" b="1" dirty="0" err="1" smtClean="0"/>
                        <a:t>проте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зовнішня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краса не відповідає внутрішній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суті; </a:t>
                      </a:r>
                      <a:r>
                        <a:rPr lang="ru-RU" b="1" dirty="0" err="1" smtClean="0"/>
                        <a:t>духовне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убозтво</a:t>
                      </a:r>
                      <a:r>
                        <a:rPr lang="ru-RU" b="1" dirty="0" smtClean="0"/>
                        <a:t> інститутки.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/>
                        <a:t>Душа </a:t>
                      </a:r>
                      <a:r>
                        <a:rPr lang="ru-RU" b="1" dirty="0" err="1" smtClean="0"/>
                        <a:t>відкрита</a:t>
                      </a:r>
                      <a:r>
                        <a:rPr lang="ru-RU" b="1" dirty="0" smtClean="0"/>
                        <a:t> до всього </a:t>
                      </a:r>
                      <a:r>
                        <a:rPr lang="ru-RU" b="1" dirty="0" err="1" smtClean="0"/>
                        <a:t>прекрасного</a:t>
                      </a:r>
                      <a:r>
                        <a:rPr lang="ru-RU" b="1" dirty="0" smtClean="0"/>
                        <a:t>, лагідна, </a:t>
                      </a:r>
                      <a:r>
                        <a:rPr lang="ru-RU" b="1" dirty="0" err="1" smtClean="0"/>
                        <a:t>життєрадісна</a:t>
                      </a:r>
                      <a:r>
                        <a:rPr lang="ru-RU" b="1" dirty="0" smtClean="0"/>
                        <a:t>, </a:t>
                      </a:r>
                      <a:r>
                        <a:rPr lang="ru-RU" b="1" dirty="0" err="1" smtClean="0"/>
                        <a:t>поетична</a:t>
                      </a:r>
                      <a:r>
                        <a:rPr lang="ru-RU" b="1" dirty="0" smtClean="0"/>
                        <a:t> натура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63488"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 smtClean="0"/>
                        <a:t>Фальш</a:t>
                      </a:r>
                      <a:r>
                        <a:rPr lang="ru-RU" b="1" dirty="0" smtClean="0"/>
                        <a:t>, </a:t>
                      </a:r>
                      <a:r>
                        <a:rPr lang="ru-RU" b="1" dirty="0" err="1" smtClean="0"/>
                        <a:t>дволикість</a:t>
                      </a:r>
                      <a:r>
                        <a:rPr lang="ru-RU" b="1" dirty="0" smtClean="0"/>
                        <a:t> натури, </a:t>
                      </a:r>
                      <a:r>
                        <a:rPr lang="ru-RU" b="1" dirty="0" err="1" smtClean="0"/>
                        <a:t>сповідує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подвійні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стандарти</a:t>
                      </a:r>
                      <a:r>
                        <a:rPr lang="ru-RU" b="1" dirty="0" smtClean="0"/>
                        <a:t>, уміє </a:t>
                      </a:r>
                      <a:r>
                        <a:rPr lang="ru-RU" b="1" dirty="0" err="1" smtClean="0"/>
                        <a:t>викрутитися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 smtClean="0"/>
                        <a:t>Відверта</a:t>
                      </a:r>
                      <a:r>
                        <a:rPr lang="ru-RU" b="1" dirty="0" smtClean="0"/>
                        <a:t>, проста, </a:t>
                      </a:r>
                      <a:r>
                        <a:rPr lang="ru-RU" b="1" dirty="0" err="1" smtClean="0"/>
                        <a:t>покірна</a:t>
                      </a:r>
                      <a:r>
                        <a:rPr lang="ru-RU" b="1" dirty="0" smtClean="0"/>
                        <a:t> панам,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err="1" smtClean="0"/>
                        <a:t>терпляче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зносить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знущання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вередливої</a:t>
                      </a:r>
                      <a:r>
                        <a:rPr lang="ru-RU" b="1" dirty="0" smtClean="0"/>
                        <a:t> панночки.</a:t>
                      </a:r>
                    </a:p>
                    <a:p>
                      <a:pPr algn="just"/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 smtClean="0"/>
                        <a:t>Обмеженість</a:t>
                      </a:r>
                      <a:r>
                        <a:rPr lang="ru-RU" b="1" dirty="0" smtClean="0"/>
                        <a:t> інтересів, має </a:t>
                      </a:r>
                      <a:r>
                        <a:rPr lang="ru-RU" b="1" dirty="0" err="1" smtClean="0"/>
                        <a:t>панські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потреби: </a:t>
                      </a:r>
                      <a:r>
                        <a:rPr lang="ru-RU" b="1" dirty="0" err="1" smtClean="0"/>
                        <a:t>бенкети</a:t>
                      </a:r>
                      <a:r>
                        <a:rPr lang="ru-RU" b="1" dirty="0" smtClean="0"/>
                        <a:t>, «по новій </a:t>
                      </a:r>
                      <a:r>
                        <a:rPr lang="ru-RU" b="1" dirty="0" err="1" smtClean="0"/>
                        <a:t>моді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err="1" smtClean="0"/>
                        <a:t>убратись</a:t>
                      </a:r>
                      <a:r>
                        <a:rPr lang="ru-RU" b="1" dirty="0" smtClean="0"/>
                        <a:t>»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 smtClean="0"/>
                        <a:t>Невибаглива</a:t>
                      </a:r>
                      <a:r>
                        <a:rPr lang="ru-RU" b="1" dirty="0" smtClean="0"/>
                        <a:t> до </a:t>
                      </a:r>
                      <a:r>
                        <a:rPr lang="ru-RU" b="1" dirty="0" err="1" smtClean="0"/>
                        <a:t>побуту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 smtClean="0"/>
                        <a:t>Примхлива</a:t>
                      </a:r>
                      <a:r>
                        <a:rPr lang="ru-RU" b="1" dirty="0" smtClean="0"/>
                        <a:t>, до </a:t>
                      </a:r>
                      <a:r>
                        <a:rPr lang="ru-RU" b="1" dirty="0" err="1" smtClean="0"/>
                        <a:t>сільських</a:t>
                      </a:r>
                      <a:r>
                        <a:rPr lang="ru-RU" b="1" dirty="0" smtClean="0"/>
                        <a:t> дівчат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ставиться з </a:t>
                      </a:r>
                      <a:r>
                        <a:rPr lang="ru-RU" b="1" dirty="0" err="1" smtClean="0"/>
                        <a:t>презирством</a:t>
                      </a:r>
                      <a:r>
                        <a:rPr lang="ru-RU" b="1" dirty="0" smtClean="0"/>
                        <a:t>, як до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худоби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/>
                        <a:t>Має добре серце, </a:t>
                      </a:r>
                      <a:r>
                        <a:rPr lang="ru-RU" b="1" dirty="0" err="1" smtClean="0"/>
                        <a:t>прощає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обрàзи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 smtClean="0"/>
                        <a:t>Жорстока</a:t>
                      </a:r>
                      <a:r>
                        <a:rPr lang="ru-RU" b="1" dirty="0" smtClean="0"/>
                        <a:t>, </a:t>
                      </a:r>
                      <a:r>
                        <a:rPr lang="ru-RU" b="1" dirty="0" err="1" smtClean="0"/>
                        <a:t>свавільна</a:t>
                      </a:r>
                      <a:r>
                        <a:rPr lang="ru-RU" b="1" dirty="0" smtClean="0"/>
                        <a:t>, люта (не дає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err="1" smtClean="0"/>
                        <a:t>дозволу</a:t>
                      </a:r>
                      <a:r>
                        <a:rPr lang="ru-RU" b="1" dirty="0" smtClean="0"/>
                        <a:t> на одруження Устини й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Прокопа).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 smtClean="0"/>
                        <a:t>Спостережлива</a:t>
                      </a:r>
                      <a:r>
                        <a:rPr lang="ru-RU" b="1" dirty="0" smtClean="0"/>
                        <a:t>, близько бере до</a:t>
                      </a:r>
                    </a:p>
                    <a:p>
                      <a:pPr algn="just"/>
                      <a:r>
                        <a:rPr lang="ru-RU" b="1" dirty="0" err="1" smtClean="0"/>
                        <a:t>серця</a:t>
                      </a:r>
                      <a:r>
                        <a:rPr lang="ru-RU" b="1" dirty="0" smtClean="0"/>
                        <a:t> страждання інших </a:t>
                      </a:r>
                      <a:r>
                        <a:rPr lang="ru-RU" b="1" dirty="0" err="1" smtClean="0"/>
                        <a:t>кріпаків</a:t>
                      </a:r>
                      <a:r>
                        <a:rPr lang="ru-RU" b="1" dirty="0" smtClean="0"/>
                        <a:t>.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98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4096" y="191189"/>
            <a:ext cx="3992440" cy="20621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 Black" pitchFamily="34" charset="0"/>
              </a:rPr>
              <a:t>Порівняльна характеристика </a:t>
            </a:r>
            <a:endParaRPr lang="ru-RU" sz="3200" b="1" dirty="0" smtClean="0"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latin typeface="Arial Black" pitchFamily="34" charset="0"/>
              </a:rPr>
              <a:t>головних </a:t>
            </a:r>
            <a:r>
              <a:rPr lang="ru-RU" sz="3200" b="1" dirty="0">
                <a:latin typeface="Arial Black" pitchFamily="34" charset="0"/>
              </a:rPr>
              <a:t>героїнь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760820"/>
              </p:ext>
            </p:extLst>
          </p:nvPr>
        </p:nvGraphicFramePr>
        <p:xfrm>
          <a:off x="251520" y="2420888"/>
          <a:ext cx="8712968" cy="40896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56484"/>
                <a:gridCol w="4356484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Інститутка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Устина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 smtClean="0"/>
                        <a:t>Кохає</a:t>
                      </a:r>
                      <a:r>
                        <a:rPr lang="ru-RU" b="1" dirty="0" smtClean="0"/>
                        <a:t> з </a:t>
                      </a:r>
                      <a:r>
                        <a:rPr lang="ru-RU" b="1" dirty="0" err="1" smtClean="0"/>
                        <a:t>розрахунку</a:t>
                      </a:r>
                      <a:r>
                        <a:rPr lang="ru-RU" b="1" dirty="0" smtClean="0"/>
                        <a:t>: над бідним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err="1" smtClean="0"/>
                        <a:t>лікарем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знущалася</a:t>
                      </a:r>
                      <a:r>
                        <a:rPr lang="ru-RU" b="1" dirty="0" smtClean="0"/>
                        <a:t>, а коли </a:t>
                      </a:r>
                      <a:r>
                        <a:rPr lang="ru-RU" b="1" dirty="0" err="1" smtClean="0"/>
                        <a:t>дізналася</a:t>
                      </a:r>
                      <a:r>
                        <a:rPr lang="ru-RU" b="1" dirty="0" smtClean="0"/>
                        <a:t>, що він має </a:t>
                      </a:r>
                      <a:r>
                        <a:rPr lang="ru-RU" b="1" dirty="0" err="1" smtClean="0"/>
                        <a:t>маєток</a:t>
                      </a:r>
                      <a:r>
                        <a:rPr lang="ru-RU" b="1" dirty="0" smtClean="0"/>
                        <a:t>, ставиться </a:t>
                      </a:r>
                      <a:r>
                        <a:rPr lang="ru-RU" b="1" dirty="0" err="1" smtClean="0"/>
                        <a:t>привітно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/>
                        <a:t>Глибина й </a:t>
                      </a:r>
                      <a:r>
                        <a:rPr lang="ru-RU" b="1" dirty="0" err="1" smtClean="0"/>
                        <a:t>щирість</a:t>
                      </a:r>
                      <a:r>
                        <a:rPr lang="ru-RU" b="1" dirty="0" smtClean="0"/>
                        <a:t> почуття кохання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/>
                        <a:t>У </a:t>
                      </a:r>
                      <a:r>
                        <a:rPr lang="ru-RU" b="1" dirty="0" err="1" smtClean="0"/>
                        <a:t>маєтку</a:t>
                      </a:r>
                      <a:r>
                        <a:rPr lang="ru-RU" b="1" dirty="0" smtClean="0"/>
                        <a:t> все перевернула на свій</a:t>
                      </a:r>
                    </a:p>
                    <a:p>
                      <a:pPr algn="just"/>
                      <a:r>
                        <a:rPr lang="ru-RU" b="1" dirty="0" smtClean="0"/>
                        <a:t>лад (</a:t>
                      </a:r>
                      <a:r>
                        <a:rPr lang="ru-RU" b="1" dirty="0" err="1" smtClean="0"/>
                        <a:t>відлучила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стару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пані</a:t>
                      </a:r>
                      <a:r>
                        <a:rPr lang="ru-RU" b="1" dirty="0" smtClean="0"/>
                        <a:t> від роботи; змусила всіх дівчат </a:t>
                      </a:r>
                      <a:r>
                        <a:rPr lang="ru-RU" b="1" dirty="0" err="1" smtClean="0"/>
                        <a:t>працювати</a:t>
                      </a:r>
                      <a:r>
                        <a:rPr lang="ru-RU" b="1" dirty="0" smtClean="0"/>
                        <a:t>; </a:t>
                      </a:r>
                      <a:r>
                        <a:rPr lang="ru-RU" b="1" dirty="0" err="1" smtClean="0"/>
                        <a:t>лає</a:t>
                      </a:r>
                      <a:r>
                        <a:rPr lang="ru-RU" b="1" dirty="0" smtClean="0"/>
                        <a:t>, </a:t>
                      </a:r>
                      <a:r>
                        <a:rPr lang="ru-RU" b="1" dirty="0" err="1" smtClean="0"/>
                        <a:t>штовхає</a:t>
                      </a:r>
                      <a:r>
                        <a:rPr lang="ru-RU" b="1" dirty="0" smtClean="0"/>
                        <a:t>, б’є прислугу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/>
                        <a:t>Працьовита, любить дітей.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/>
                        <a:t>Мова </a:t>
                      </a:r>
                      <a:r>
                        <a:rPr lang="ru-RU" b="1" dirty="0" err="1" smtClean="0"/>
                        <a:t>поміщиці</a:t>
                      </a:r>
                      <a:r>
                        <a:rPr lang="ru-RU" b="1" dirty="0" smtClean="0"/>
                        <a:t> груба, </a:t>
                      </a:r>
                      <a:r>
                        <a:rPr lang="ru-RU" b="1" dirty="0" err="1" smtClean="0"/>
                        <a:t>лайлива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(вона </a:t>
                      </a:r>
                      <a:r>
                        <a:rPr lang="ru-RU" b="1" dirty="0" err="1" smtClean="0"/>
                        <a:t>лепече</a:t>
                      </a:r>
                      <a:r>
                        <a:rPr lang="ru-RU" b="1" dirty="0" smtClean="0"/>
                        <a:t>, </a:t>
                      </a:r>
                      <a:r>
                        <a:rPr lang="ru-RU" b="1" dirty="0" err="1" smtClean="0"/>
                        <a:t>дзвякотить</a:t>
                      </a:r>
                      <a:r>
                        <a:rPr lang="ru-RU" b="1" dirty="0" smtClean="0"/>
                        <a:t>, «</a:t>
                      </a:r>
                      <a:r>
                        <a:rPr lang="ru-RU" b="1" dirty="0" err="1" smtClean="0"/>
                        <a:t>ляскотить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по-пташиному</a:t>
                      </a:r>
                      <a:r>
                        <a:rPr lang="ru-RU" b="1" dirty="0" smtClean="0"/>
                        <a:t>»)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err="1" smtClean="0"/>
                        <a:t>Неписьменна</a:t>
                      </a:r>
                      <a:r>
                        <a:rPr lang="ru-RU" b="1" dirty="0" smtClean="0"/>
                        <a:t> селянка тонко відчуває, </a:t>
                      </a:r>
                      <a:r>
                        <a:rPr lang="ru-RU" b="1" dirty="0" err="1" smtClean="0"/>
                        <a:t>сприймає</a:t>
                      </a:r>
                      <a:r>
                        <a:rPr lang="ru-RU" b="1" dirty="0" smtClean="0"/>
                        <a:t>, </a:t>
                      </a:r>
                      <a:r>
                        <a:rPr lang="ru-RU" b="1" dirty="0" err="1" smtClean="0"/>
                        <a:t>опоетизовує</a:t>
                      </a:r>
                      <a:r>
                        <a:rPr lang="ru-RU" b="1" dirty="0" smtClean="0"/>
                        <a:t> природу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/>
                        <a:t>Аристократка за походженням,</a:t>
                      </a:r>
                    </a:p>
                    <a:p>
                      <a:pPr algn="just"/>
                      <a:r>
                        <a:rPr lang="ru-RU" b="1" dirty="0" smtClean="0"/>
                        <a:t>але залишається </a:t>
                      </a:r>
                      <a:r>
                        <a:rPr lang="ru-RU" b="1" dirty="0" err="1" smtClean="0"/>
                        <a:t>експлуататоркою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/>
                        <a:t>Внутрішній аристократизм духу</a:t>
                      </a:r>
                    </a:p>
                    <a:p>
                      <a:pPr algn="just"/>
                      <a:r>
                        <a:rPr lang="ru-RU" b="1" dirty="0" err="1" smtClean="0"/>
                        <a:t>кріпачки</a:t>
                      </a:r>
                      <a:r>
                        <a:rPr lang="ru-RU" b="1" dirty="0" smtClean="0"/>
                        <a:t>.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34" y="172036"/>
            <a:ext cx="2496277" cy="2100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7542"/>
            <a:ext cx="1776441" cy="2229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865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64096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prstClr val="black"/>
                </a:solidFill>
              </a:rPr>
              <a:t>   Ясна </a:t>
            </a:r>
            <a:r>
              <a:rPr lang="ru-RU" sz="2800" b="1" dirty="0">
                <a:solidFill>
                  <a:prstClr val="black"/>
                </a:solidFill>
              </a:rPr>
              <a:t>зоря нашого українського </a:t>
            </a:r>
            <a:r>
              <a:rPr lang="ru-RU" sz="2800" b="1" dirty="0" err="1" smtClean="0">
                <a:solidFill>
                  <a:prstClr val="black"/>
                </a:solidFill>
              </a:rPr>
              <a:t>письменства</a:t>
            </a:r>
            <a:r>
              <a:rPr lang="ru-RU" sz="2800" b="1" dirty="0" smtClean="0">
                <a:solidFill>
                  <a:prstClr val="black"/>
                </a:solidFill>
              </a:rPr>
              <a:t>, що </a:t>
            </a:r>
            <a:r>
              <a:rPr lang="ru-RU" sz="2800" b="1" dirty="0">
                <a:solidFill>
                  <a:prstClr val="black"/>
                </a:solidFill>
              </a:rPr>
              <a:t>запалила серце українського та </a:t>
            </a:r>
            <a:r>
              <a:rPr lang="ru-RU" sz="2800" b="1" dirty="0" err="1" smtClean="0">
                <a:solidFill>
                  <a:prstClr val="black"/>
                </a:solidFill>
              </a:rPr>
              <a:t>неукраїнського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</a:rPr>
              <a:t>читача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своїми </a:t>
            </a:r>
            <a:r>
              <a:rPr lang="ru-RU" sz="2800" b="1" dirty="0" err="1" smtClean="0">
                <a:solidFill>
                  <a:prstClr val="black"/>
                </a:solidFill>
              </a:rPr>
              <a:t>гуманними</a:t>
            </a:r>
            <a:r>
              <a:rPr lang="ru-RU" sz="2800" b="1" dirty="0" smtClean="0">
                <a:solidFill>
                  <a:prstClr val="black"/>
                </a:solidFill>
              </a:rPr>
              <a:t>, </a:t>
            </a:r>
            <a:r>
              <a:rPr lang="ru-RU" sz="2800" b="1" dirty="0" err="1" smtClean="0">
                <a:solidFill>
                  <a:prstClr val="black"/>
                </a:solidFill>
              </a:rPr>
              <a:t>проймаючими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до </a:t>
            </a:r>
            <a:r>
              <a:rPr lang="ru-RU" sz="2800" b="1" dirty="0" err="1">
                <a:solidFill>
                  <a:prstClr val="black"/>
                </a:solidFill>
              </a:rPr>
              <a:t>мозку</a:t>
            </a: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</a:rPr>
              <a:t>кісток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</a:rPr>
              <a:t>оповіданнями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з кріпацького життя України.</a:t>
            </a:r>
          </a:p>
          <a:p>
            <a:pPr algn="r"/>
            <a:r>
              <a:rPr lang="ru-RU" sz="2800" b="1" dirty="0">
                <a:solidFill>
                  <a:prstClr val="black"/>
                </a:solidFill>
              </a:rPr>
              <a:t>Іван Франко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7" y="5181264"/>
            <a:ext cx="5328591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      У всесвіті мені відомі лише дві прекрасні речі: зоряне небо над нашими головами і почуття обов’язку в наших серцях. </a:t>
            </a:r>
          </a:p>
          <a:p>
            <a:pPr algn="r"/>
            <a:r>
              <a:rPr lang="uk-UA" dirty="0" smtClean="0">
                <a:latin typeface="Arial Black" pitchFamily="34" charset="0"/>
              </a:rPr>
              <a:t>Марко  Вовчок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58567"/>
            <a:ext cx="2657400" cy="4104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27" y="4262817"/>
            <a:ext cx="2108217" cy="2538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086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52" y="250869"/>
            <a:ext cx="2160240" cy="27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24" y="1409816"/>
            <a:ext cx="3340544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29000"/>
            <a:ext cx="2442528" cy="3314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24-конечная звезда 1"/>
          <p:cNvSpPr/>
          <p:nvPr/>
        </p:nvSpPr>
        <p:spPr>
          <a:xfrm>
            <a:off x="1835696" y="1844824"/>
            <a:ext cx="5382344" cy="4317504"/>
          </a:xfrm>
          <a:prstGeom prst="star24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Обидві героїні — Устина й панночка —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прагнуть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щастя. Чи досягає хтось із них,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зрештою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, щастя? Чому? Хто з них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щасливіший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, чому?</a:t>
            </a: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1691680" y="404664"/>
            <a:ext cx="5616624" cy="1224136"/>
          </a:xfrm>
          <a:prstGeom prst="downArrowCallou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</a:rPr>
              <a:t>Поміркуйте! 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334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11556" y="3645024"/>
            <a:ext cx="4968552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latin typeface="Arial Black" pitchFamily="34" charset="0"/>
              </a:rPr>
              <a:t>Прийом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зіставлення </a:t>
            </a:r>
            <a:r>
              <a:rPr lang="ru-RU" dirty="0" err="1">
                <a:latin typeface="Arial Black" pitchFamily="34" charset="0"/>
              </a:rPr>
              <a:t>авторка</a:t>
            </a:r>
            <a:r>
              <a:rPr lang="ru-RU" dirty="0">
                <a:latin typeface="Arial Black" pitchFamily="34" charset="0"/>
              </a:rPr>
              <a:t> використовує для того, щоб ще </a:t>
            </a:r>
            <a:r>
              <a:rPr lang="ru-RU" dirty="0" err="1">
                <a:latin typeface="Arial Black" pitchFamily="34" charset="0"/>
              </a:rPr>
              <a:t>яскравіше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підкреслити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непримиренність</a:t>
            </a:r>
            <a:r>
              <a:rPr lang="ru-RU" dirty="0">
                <a:latin typeface="Arial Black" pitchFamily="34" charset="0"/>
              </a:rPr>
              <a:t> двох </a:t>
            </a:r>
            <a:r>
              <a:rPr lang="ru-RU" dirty="0" err="1">
                <a:latin typeface="Arial Black" pitchFamily="34" charset="0"/>
              </a:rPr>
              <a:t>протилежних</a:t>
            </a:r>
            <a:r>
              <a:rPr lang="ru-RU" dirty="0">
                <a:latin typeface="Arial Black" pitchFamily="34" charset="0"/>
              </a:rPr>
              <a:t> соціальних </a:t>
            </a:r>
            <a:r>
              <a:rPr lang="ru-RU" dirty="0" err="1">
                <a:latin typeface="Arial Black" pitchFamily="34" charset="0"/>
              </a:rPr>
              <a:t>груп</a:t>
            </a:r>
            <a:r>
              <a:rPr lang="ru-RU" dirty="0">
                <a:latin typeface="Arial Black" pitchFamily="34" charset="0"/>
              </a:rPr>
              <a:t>, </a:t>
            </a:r>
            <a:r>
              <a:rPr lang="ru-RU" dirty="0" err="1">
                <a:latin typeface="Arial Black" pitchFamily="34" charset="0"/>
              </a:rPr>
              <a:t>неминучу</a:t>
            </a:r>
            <a:r>
              <a:rPr lang="ru-RU" dirty="0">
                <a:latin typeface="Arial Black" pitchFamily="34" charset="0"/>
              </a:rPr>
              <a:t> боротьбу між </a:t>
            </a:r>
            <a:r>
              <a:rPr lang="ru-RU" dirty="0" smtClean="0">
                <a:latin typeface="Arial Black" pitchFamily="34" charset="0"/>
              </a:rPr>
              <a:t>ними,  в </a:t>
            </a:r>
            <a:r>
              <a:rPr lang="ru-RU" dirty="0" err="1">
                <a:latin typeface="Arial Black" pitchFamily="34" charset="0"/>
              </a:rPr>
              <a:t>результаті</a:t>
            </a:r>
            <a:r>
              <a:rPr lang="ru-RU" dirty="0">
                <a:latin typeface="Arial Black" pitchFamily="34" charset="0"/>
              </a:rPr>
              <a:t> якої </a:t>
            </a:r>
            <a:r>
              <a:rPr lang="ru-RU" dirty="0" err="1">
                <a:latin typeface="Arial Black" pitchFamily="34" charset="0"/>
              </a:rPr>
              <a:t>перемагають</a:t>
            </a:r>
            <a:r>
              <a:rPr lang="ru-RU" dirty="0">
                <a:latin typeface="Arial Black" pitchFamily="34" charset="0"/>
              </a:rPr>
              <a:t> герої з високими </a:t>
            </a:r>
            <a:r>
              <a:rPr lang="ru-RU" dirty="0" err="1">
                <a:latin typeface="Arial Black" pitchFamily="34" charset="0"/>
              </a:rPr>
              <a:t>моральними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якостями</a:t>
            </a:r>
            <a:r>
              <a:rPr lang="ru-RU" dirty="0">
                <a:latin typeface="Arial Black" pitchFamily="34" charset="0"/>
              </a:rPr>
              <a:t>.</a:t>
            </a: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323528" y="204754"/>
            <a:ext cx="4053004" cy="2746534"/>
          </a:xfrm>
          <a:prstGeom prst="verticalScroll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 Black" pitchFamily="34" charset="0"/>
              </a:rPr>
              <a:t>Основний </a:t>
            </a:r>
            <a:r>
              <a:rPr lang="ru-RU" sz="2800" b="1" dirty="0" err="1">
                <a:latin typeface="Arial Black" pitchFamily="34" charset="0"/>
              </a:rPr>
              <a:t>прийом</a:t>
            </a:r>
            <a:r>
              <a:rPr lang="ru-RU" sz="2800" b="1" dirty="0">
                <a:latin typeface="Arial Black" pitchFamily="34" charset="0"/>
              </a:rPr>
              <a:t> композиції: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прийом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антитези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3704468" y="2613221"/>
            <a:ext cx="707496" cy="100811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77642"/>
            <a:ext cx="3209464" cy="2275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6" y="706509"/>
            <a:ext cx="4305428" cy="241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983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 со стрелкой вниз 1"/>
          <p:cNvSpPr/>
          <p:nvPr/>
        </p:nvSpPr>
        <p:spPr>
          <a:xfrm>
            <a:off x="1115616" y="260648"/>
            <a:ext cx="2610010" cy="801529"/>
          </a:xfrm>
          <a:prstGeom prst="downArrowCallou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Хто з героїв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96752"/>
            <a:ext cx="4896544" cy="53553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Arial Black" pitchFamily="34" charset="0"/>
              </a:rPr>
              <a:t>… </a:t>
            </a:r>
            <a:r>
              <a:rPr lang="ru-RU" dirty="0" err="1">
                <a:latin typeface="Arial Black" pitchFamily="34" charset="0"/>
              </a:rPr>
              <a:t>зустрічає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коханого</a:t>
            </a:r>
            <a:r>
              <a:rPr lang="ru-RU" dirty="0">
                <a:latin typeface="Arial Black" pitchFamily="34" charset="0"/>
              </a:rPr>
              <a:t> з радістю після </a:t>
            </a:r>
            <a:r>
              <a:rPr lang="ru-RU" dirty="0" err="1">
                <a:latin typeface="Arial Black" pitchFamily="34" charset="0"/>
              </a:rPr>
              <a:t>звістки</a:t>
            </a:r>
            <a:r>
              <a:rPr lang="ru-RU" dirty="0">
                <a:latin typeface="Arial Black" pitchFamily="34" charset="0"/>
              </a:rPr>
              <a:t>, що він має власний </a:t>
            </a:r>
            <a:r>
              <a:rPr lang="ru-RU" dirty="0" err="1">
                <a:latin typeface="Arial Black" pitchFamily="34" charset="0"/>
              </a:rPr>
              <a:t>хутір</a:t>
            </a:r>
            <a:r>
              <a:rPr lang="ru-RU" dirty="0">
                <a:latin typeface="Arial Black" pitchFamily="34" charset="0"/>
              </a:rPr>
              <a:t>?</a:t>
            </a:r>
          </a:p>
          <a:p>
            <a:endParaRPr lang="ru-RU" dirty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… </a:t>
            </a:r>
            <a:r>
              <a:rPr lang="ru-RU" dirty="0" err="1">
                <a:latin typeface="Arial Black" pitchFamily="34" charset="0"/>
              </a:rPr>
              <a:t>вмираючи</a:t>
            </a:r>
            <a:r>
              <a:rPr lang="ru-RU" dirty="0">
                <a:latin typeface="Arial Black" pitchFamily="34" charset="0"/>
              </a:rPr>
              <a:t>, </a:t>
            </a:r>
            <a:r>
              <a:rPr lang="ru-RU" dirty="0" err="1">
                <a:latin typeface="Arial Black" pitchFamily="34" charset="0"/>
              </a:rPr>
              <a:t>велить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висікти</a:t>
            </a:r>
            <a:r>
              <a:rPr lang="ru-RU" dirty="0">
                <a:latin typeface="Arial Black" pitchFamily="34" charset="0"/>
              </a:rPr>
              <a:t> дівчину за те, що погасла свічка перед образами?</a:t>
            </a:r>
          </a:p>
          <a:p>
            <a:endParaRPr lang="ru-RU" dirty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… «добрий пан, не б’є, на </a:t>
            </a:r>
            <a:r>
              <a:rPr lang="ru-RU" dirty="0" err="1">
                <a:latin typeface="Arial Black" pitchFamily="34" charset="0"/>
              </a:rPr>
              <a:t>лає</a:t>
            </a:r>
            <a:r>
              <a:rPr lang="ru-RU" dirty="0">
                <a:latin typeface="Arial Black" pitchFamily="34" charset="0"/>
              </a:rPr>
              <a:t>, та </a:t>
            </a:r>
            <a:r>
              <a:rPr lang="ru-RU" dirty="0" err="1">
                <a:latin typeface="Arial Black" pitchFamily="34" charset="0"/>
              </a:rPr>
              <a:t>нічим</a:t>
            </a:r>
            <a:r>
              <a:rPr lang="ru-RU" dirty="0">
                <a:latin typeface="Arial Black" pitchFamily="34" charset="0"/>
              </a:rPr>
              <a:t> і не </a:t>
            </a:r>
            <a:r>
              <a:rPr lang="ru-RU" dirty="0" err="1">
                <a:latin typeface="Arial Black" pitchFamily="34" charset="0"/>
              </a:rPr>
              <a:t>дбає</a:t>
            </a:r>
            <a:r>
              <a:rPr lang="ru-RU" dirty="0">
                <a:latin typeface="Arial Black" pitchFamily="34" charset="0"/>
              </a:rPr>
              <a:t>»?</a:t>
            </a:r>
          </a:p>
          <a:p>
            <a:endParaRPr lang="ru-RU" dirty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… після смерті дитини каже: «Тепер я вже не боюсь вас»?</a:t>
            </a:r>
          </a:p>
          <a:p>
            <a:endParaRPr lang="ru-RU" dirty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… </a:t>
            </a:r>
            <a:r>
              <a:rPr lang="ru-RU" dirty="0" err="1">
                <a:latin typeface="Arial Black" pitchFamily="34" charset="0"/>
              </a:rPr>
              <a:t>кидається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захищати</a:t>
            </a:r>
            <a:r>
              <a:rPr lang="ru-RU" dirty="0">
                <a:latin typeface="Arial Black" pitchFamily="34" charset="0"/>
              </a:rPr>
              <a:t> жінок від </a:t>
            </a:r>
            <a:r>
              <a:rPr lang="ru-RU" dirty="0" err="1">
                <a:latin typeface="Arial Black" pitchFamily="34" charset="0"/>
              </a:rPr>
              <a:t>побоїв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пані</a:t>
            </a:r>
            <a:r>
              <a:rPr lang="ru-RU" dirty="0">
                <a:latin typeface="Arial Black" pitchFamily="34" charset="0"/>
              </a:rPr>
              <a:t>?</a:t>
            </a:r>
          </a:p>
          <a:p>
            <a:endParaRPr lang="ru-RU" dirty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… </a:t>
            </a:r>
            <a:r>
              <a:rPr lang="ru-RU" dirty="0" err="1">
                <a:latin typeface="Arial Black" pitchFamily="34" charset="0"/>
              </a:rPr>
              <a:t>тікає</a:t>
            </a:r>
            <a:r>
              <a:rPr lang="ru-RU" dirty="0">
                <a:latin typeface="Arial Black" pitchFamily="34" charset="0"/>
              </a:rPr>
              <a:t> від </a:t>
            </a:r>
            <a:r>
              <a:rPr lang="ru-RU" dirty="0" err="1">
                <a:latin typeface="Arial Black" pitchFamily="34" charset="0"/>
              </a:rPr>
              <a:t>панів</a:t>
            </a:r>
            <a:r>
              <a:rPr lang="ru-RU" dirty="0">
                <a:latin typeface="Arial Black" pitchFamily="34" charset="0"/>
              </a:rPr>
              <a:t>: «Тепер я вільний хоч на </a:t>
            </a:r>
            <a:r>
              <a:rPr lang="ru-RU" dirty="0" err="1">
                <a:latin typeface="Arial Black" pitchFamily="34" charset="0"/>
              </a:rPr>
              <a:t>півроку</a:t>
            </a:r>
            <a:r>
              <a:rPr lang="ru-RU" dirty="0">
                <a:latin typeface="Arial Black" pitchFamily="34" charset="0"/>
              </a:rPr>
              <a:t>»?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8678"/>
            <a:ext cx="1714500" cy="24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36" y="4509120"/>
            <a:ext cx="2464749" cy="2207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31" b="13931"/>
          <a:stretch/>
        </p:blipFill>
        <p:spPr bwMode="auto">
          <a:xfrm>
            <a:off x="6012160" y="116632"/>
            <a:ext cx="2763949" cy="2328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41" y="2469462"/>
            <a:ext cx="1624168" cy="1919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960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1065868"/>
            <a:ext cx="4572000" cy="53553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b="1" dirty="0"/>
              <a:t>Прокіп — надзвичайно </a:t>
            </a:r>
            <a:r>
              <a:rPr lang="ru-RU" b="1" dirty="0" err="1"/>
              <a:t>волелюбна</a:t>
            </a:r>
            <a:r>
              <a:rPr lang="ru-RU" b="1" dirty="0"/>
              <a:t> особистість, і він не розуміє тих, хто </a:t>
            </a:r>
            <a:r>
              <a:rPr lang="ru-RU" b="1" dirty="0" err="1"/>
              <a:t>примирився</a:t>
            </a:r>
            <a:r>
              <a:rPr lang="ru-RU" b="1" dirty="0"/>
              <a:t> зі своїм становищем. Його мета — </a:t>
            </a:r>
            <a:r>
              <a:rPr lang="ru-RU" b="1" dirty="0" err="1"/>
              <a:t>добитися</a:t>
            </a:r>
            <a:r>
              <a:rPr lang="ru-RU" b="1" dirty="0"/>
              <a:t> вільного життя за </a:t>
            </a:r>
            <a:r>
              <a:rPr lang="ru-RU" b="1" dirty="0" err="1"/>
              <a:t>всяку</a:t>
            </a:r>
            <a:r>
              <a:rPr lang="ru-RU" b="1" dirty="0"/>
              <a:t> </a:t>
            </a:r>
            <a:r>
              <a:rPr lang="ru-RU" b="1" dirty="0" err="1"/>
              <a:t>ціну</a:t>
            </a:r>
            <a:r>
              <a:rPr lang="ru-RU" b="1" dirty="0"/>
              <a:t>: «Я так: або </a:t>
            </a:r>
            <a:r>
              <a:rPr lang="ru-RU" b="1" dirty="0" err="1"/>
              <a:t>вирятуйся</a:t>
            </a:r>
            <a:r>
              <a:rPr lang="ru-RU" b="1" dirty="0"/>
              <a:t>, або пропади!» Коли </a:t>
            </a:r>
            <a:r>
              <a:rPr lang="ru-RU" b="1" dirty="0" err="1"/>
              <a:t>поміщиця-інститутка</a:t>
            </a:r>
            <a:r>
              <a:rPr lang="ru-RU" b="1" dirty="0"/>
              <a:t> </a:t>
            </a:r>
            <a:r>
              <a:rPr lang="ru-RU" b="1" dirty="0" err="1"/>
              <a:t>здійняла</a:t>
            </a:r>
            <a:r>
              <a:rPr lang="ru-RU" b="1" dirty="0"/>
              <a:t> руку на бабусю-</a:t>
            </a:r>
            <a:r>
              <a:rPr lang="ru-RU" b="1" dirty="0" err="1"/>
              <a:t>кріпачку</a:t>
            </a:r>
            <a:r>
              <a:rPr lang="ru-RU" b="1" dirty="0"/>
              <a:t> та Устину, Прокіп без </a:t>
            </a:r>
            <a:r>
              <a:rPr lang="ru-RU" b="1" dirty="0" err="1"/>
              <a:t>вагання</a:t>
            </a:r>
            <a:r>
              <a:rPr lang="ru-RU" b="1" dirty="0"/>
              <a:t> її зупиняє, </a:t>
            </a:r>
            <a:r>
              <a:rPr lang="ru-RU" b="1" dirty="0" err="1"/>
              <a:t>схопивши</a:t>
            </a:r>
            <a:r>
              <a:rPr lang="ru-RU" b="1" dirty="0"/>
              <a:t> за руки: «</a:t>
            </a:r>
            <a:r>
              <a:rPr lang="ru-RU" b="1" dirty="0" err="1"/>
              <a:t>Годі</a:t>
            </a:r>
            <a:r>
              <a:rPr lang="ru-RU" b="1" dirty="0"/>
              <a:t>, </a:t>
            </a:r>
            <a:r>
              <a:rPr lang="ru-RU" b="1" dirty="0" err="1"/>
              <a:t>пані</a:t>
            </a:r>
            <a:r>
              <a:rPr lang="ru-RU" b="1" dirty="0"/>
              <a:t>, </a:t>
            </a:r>
            <a:r>
              <a:rPr lang="ru-RU" b="1" dirty="0" err="1"/>
              <a:t>годі</a:t>
            </a:r>
            <a:r>
              <a:rPr lang="ru-RU" b="1" dirty="0"/>
              <a:t>!.. Цього вже не буде! </a:t>
            </a:r>
            <a:r>
              <a:rPr lang="ru-RU" b="1" dirty="0" err="1"/>
              <a:t>Годі</a:t>
            </a:r>
            <a:r>
              <a:rPr lang="ru-RU" b="1" dirty="0"/>
              <a:t>!» Прокіп — </a:t>
            </a:r>
            <a:r>
              <a:rPr lang="ru-RU" b="1" dirty="0" err="1"/>
              <a:t>чесна</a:t>
            </a:r>
            <a:r>
              <a:rPr lang="ru-RU" b="1" dirty="0"/>
              <a:t>, благородна людина, яка має почуття власної гідності та розуміє, що </a:t>
            </a:r>
            <a:r>
              <a:rPr lang="ru-RU" b="1" dirty="0" err="1"/>
              <a:t>кріпаччина</a:t>
            </a:r>
            <a:r>
              <a:rPr lang="ru-RU" b="1" dirty="0"/>
              <a:t> є </a:t>
            </a:r>
            <a:r>
              <a:rPr lang="ru-RU" b="1" dirty="0" err="1"/>
              <a:t>протиприродним</a:t>
            </a:r>
            <a:r>
              <a:rPr lang="ru-RU" b="1" dirty="0"/>
              <a:t> явищем, тому свою волю потрібно </a:t>
            </a:r>
            <a:r>
              <a:rPr lang="ru-RU" b="1" dirty="0" err="1"/>
              <a:t>виборювати</a:t>
            </a:r>
            <a:r>
              <a:rPr lang="ru-RU" b="1" dirty="0"/>
              <a:t>. В образі Прокопа Марко Вовчок показала новий тип кріпака-бунтаря, в якому </a:t>
            </a:r>
            <a:r>
              <a:rPr lang="ru-RU" b="1" dirty="0" err="1"/>
              <a:t>пробуджується</a:t>
            </a:r>
            <a:r>
              <a:rPr lang="ru-RU" b="1" dirty="0"/>
              <a:t> </a:t>
            </a:r>
            <a:r>
              <a:rPr lang="ru-RU" b="1" dirty="0" err="1"/>
              <a:t>класова</a:t>
            </a:r>
            <a:r>
              <a:rPr lang="ru-RU" b="1" dirty="0"/>
              <a:t> </a:t>
            </a:r>
            <a:r>
              <a:rPr lang="ru-RU" b="1" dirty="0" err="1"/>
              <a:t>свідомість</a:t>
            </a:r>
            <a:r>
              <a:rPr lang="ru-RU" b="1" dirty="0"/>
              <a:t>, </a:t>
            </a:r>
            <a:r>
              <a:rPr lang="ru-RU" b="1" dirty="0" err="1"/>
              <a:t>стихійний</a:t>
            </a:r>
            <a:r>
              <a:rPr lang="ru-RU" b="1" dirty="0"/>
              <a:t> протест проти </a:t>
            </a:r>
            <a:r>
              <a:rPr lang="ru-RU" b="1" dirty="0" err="1"/>
              <a:t>панів</a:t>
            </a:r>
            <a:r>
              <a:rPr lang="ru-RU" b="1" dirty="0"/>
              <a:t>. Про волю він не тільки мріє, а й активно </a:t>
            </a:r>
            <a:r>
              <a:rPr lang="ru-RU" b="1" dirty="0" err="1"/>
              <a:t>бореться</a:t>
            </a:r>
            <a:r>
              <a:rPr lang="ru-RU" b="1" dirty="0"/>
              <a:t> за неї.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55549" y="332656"/>
            <a:ext cx="3512821" cy="646331"/>
          </a:xfrm>
          <a:prstGeom prst="rect">
            <a:avLst/>
          </a:prstGeom>
          <a:solidFill>
            <a:srgbClr val="FFFF99"/>
          </a:solidFill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Прокопа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9" y="1124180"/>
            <a:ext cx="3600211" cy="4682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97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1412776"/>
            <a:ext cx="4184239" cy="48013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Назар — </a:t>
            </a:r>
            <a:r>
              <a:rPr lang="ru-RU" b="1" dirty="0" err="1"/>
              <a:t>панський</a:t>
            </a:r>
            <a:r>
              <a:rPr lang="ru-RU" b="1" dirty="0"/>
              <a:t> </a:t>
            </a:r>
            <a:r>
              <a:rPr lang="ru-RU" b="1" dirty="0" err="1"/>
              <a:t>візник</a:t>
            </a:r>
            <a:r>
              <a:rPr lang="ru-RU" b="1" dirty="0"/>
              <a:t>. В уста цього персонажа </a:t>
            </a:r>
            <a:r>
              <a:rPr lang="ru-RU" b="1" dirty="0" err="1"/>
              <a:t>авторка</a:t>
            </a:r>
            <a:r>
              <a:rPr lang="ru-RU" b="1" dirty="0"/>
              <a:t> </a:t>
            </a:r>
            <a:r>
              <a:rPr lang="ru-RU" b="1" dirty="0" err="1"/>
              <a:t>вкладає</a:t>
            </a:r>
            <a:r>
              <a:rPr lang="ru-RU" b="1" dirty="0"/>
              <a:t> найбільш </a:t>
            </a:r>
            <a:r>
              <a:rPr lang="ru-RU" b="1" dirty="0" err="1"/>
              <a:t>влучні</a:t>
            </a:r>
            <a:r>
              <a:rPr lang="ru-RU" b="1" dirty="0"/>
              <a:t> та </a:t>
            </a:r>
            <a:r>
              <a:rPr lang="ru-RU" b="1" dirty="0" err="1"/>
              <a:t>дотепні</a:t>
            </a:r>
            <a:r>
              <a:rPr lang="ru-RU" b="1" dirty="0"/>
              <a:t> характеристики </a:t>
            </a:r>
            <a:r>
              <a:rPr lang="ru-RU" b="1" dirty="0" err="1"/>
              <a:t>панів</a:t>
            </a:r>
            <a:r>
              <a:rPr lang="ru-RU" b="1" dirty="0"/>
              <a:t>. Він має веселу, </a:t>
            </a:r>
            <a:r>
              <a:rPr lang="ru-RU" b="1" dirty="0" err="1"/>
              <a:t>жартівливу</a:t>
            </a:r>
            <a:r>
              <a:rPr lang="ru-RU" b="1" dirty="0"/>
              <a:t> вдачу: «Здається, хоч його на </a:t>
            </a:r>
            <a:r>
              <a:rPr lang="ru-RU" b="1" dirty="0" err="1"/>
              <a:t>вогні</a:t>
            </a:r>
            <a:r>
              <a:rPr lang="ru-RU" b="1" dirty="0"/>
              <a:t> печи, він </a:t>
            </a:r>
            <a:r>
              <a:rPr lang="ru-RU" b="1" dirty="0" err="1"/>
              <a:t>жартуватиме</a:t>
            </a:r>
            <a:r>
              <a:rPr lang="ru-RU" b="1" dirty="0"/>
              <a:t>». Він </a:t>
            </a:r>
            <a:r>
              <a:rPr lang="ru-RU" b="1" dirty="0" err="1"/>
              <a:t>рішучий</a:t>
            </a:r>
            <a:r>
              <a:rPr lang="ru-RU" b="1" dirty="0"/>
              <a:t>, </a:t>
            </a:r>
            <a:r>
              <a:rPr lang="ru-RU" b="1" dirty="0" err="1"/>
              <a:t>вольовий</a:t>
            </a:r>
            <a:r>
              <a:rPr lang="ru-RU" b="1" dirty="0"/>
              <a:t>, </a:t>
            </a:r>
            <a:r>
              <a:rPr lang="ru-RU" b="1" dirty="0" err="1"/>
              <a:t>мрія</a:t>
            </a:r>
            <a:r>
              <a:rPr lang="ru-RU" b="1" dirty="0"/>
              <a:t> про волю для Назара пов’язана з </a:t>
            </a:r>
            <a:r>
              <a:rPr lang="ru-RU" b="1" dirty="0" err="1"/>
              <a:t>втечею</a:t>
            </a:r>
            <a:r>
              <a:rPr lang="ru-RU" b="1" dirty="0"/>
              <a:t>. Він не боїться, що його можуть спіймати, а лише </a:t>
            </a:r>
            <a:r>
              <a:rPr lang="ru-RU" b="1" dirty="0" err="1"/>
              <a:t>замислюється</a:t>
            </a:r>
            <a:r>
              <a:rPr lang="ru-RU" b="1" dirty="0"/>
              <a:t> над тим, що немає куди </a:t>
            </a:r>
            <a:r>
              <a:rPr lang="ru-RU" b="1" dirty="0" err="1"/>
              <a:t>тікати</a:t>
            </a:r>
            <a:r>
              <a:rPr lang="ru-RU" b="1" dirty="0"/>
              <a:t>. Назар — великодушна і </a:t>
            </a:r>
            <a:r>
              <a:rPr lang="ru-RU" b="1" dirty="0" err="1"/>
              <a:t>співчутлива</a:t>
            </a:r>
            <a:r>
              <a:rPr lang="ru-RU" b="1" dirty="0"/>
              <a:t> людина: коли він </a:t>
            </a:r>
            <a:r>
              <a:rPr lang="ru-RU" b="1" dirty="0" err="1"/>
              <a:t>дізнається</a:t>
            </a:r>
            <a:r>
              <a:rPr lang="ru-RU" b="1" dirty="0"/>
              <a:t>, що Прокопу важко жити в </a:t>
            </a:r>
            <a:r>
              <a:rPr lang="ru-RU" b="1" dirty="0" err="1"/>
              <a:t>місті</a:t>
            </a:r>
            <a:r>
              <a:rPr lang="ru-RU" b="1" dirty="0"/>
              <a:t>, </a:t>
            </a:r>
            <a:r>
              <a:rPr lang="ru-RU" b="1" dirty="0" err="1"/>
              <a:t>відвідує</a:t>
            </a:r>
            <a:r>
              <a:rPr lang="ru-RU" b="1" dirty="0"/>
              <a:t> його і віддає весь свій невеликий скарб. Назар </a:t>
            </a:r>
            <a:r>
              <a:rPr lang="ru-RU" b="1" dirty="0" err="1"/>
              <a:t>співчуває</a:t>
            </a:r>
            <a:r>
              <a:rPr lang="ru-RU" b="1" dirty="0"/>
              <a:t> Прокопу й </a:t>
            </a:r>
            <a:r>
              <a:rPr lang="ru-RU" b="1" dirty="0" err="1"/>
              <a:t>Устині</a:t>
            </a:r>
            <a:r>
              <a:rPr lang="ru-RU" b="1" dirty="0"/>
              <a:t>, бажає їм щастя,                                бо сам його не має і добре знає, що таке горе.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548680"/>
            <a:ext cx="3172663" cy="646331"/>
          </a:xfrm>
          <a:prstGeom prst="rect">
            <a:avLst/>
          </a:prstGeom>
          <a:solidFill>
            <a:srgbClr val="FFFF99"/>
          </a:solidFill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Назара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99" y="1551275"/>
            <a:ext cx="3312368" cy="4524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347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246257"/>
            <a:ext cx="4752528" cy="53553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err="1"/>
              <a:t>Катря</a:t>
            </a:r>
            <a:r>
              <a:rPr lang="ru-RU" b="1" dirty="0"/>
              <a:t> — «</a:t>
            </a:r>
            <a:r>
              <a:rPr lang="ru-RU" b="1" dirty="0" err="1"/>
              <a:t>молодичка</a:t>
            </a:r>
            <a:r>
              <a:rPr lang="ru-RU" b="1" dirty="0"/>
              <a:t> </a:t>
            </a:r>
            <a:r>
              <a:rPr lang="ru-RU" b="1" dirty="0" err="1"/>
              <a:t>гарненька</a:t>
            </a:r>
            <a:r>
              <a:rPr lang="ru-RU" b="1" dirty="0"/>
              <a:t>, жінка Назарова ». Вона була </a:t>
            </a:r>
            <a:r>
              <a:rPr lang="ru-RU" b="1" dirty="0" err="1"/>
              <a:t>вільна</a:t>
            </a:r>
            <a:r>
              <a:rPr lang="ru-RU" b="1" dirty="0"/>
              <a:t>, а вийшла заміж за кріпака, панського </a:t>
            </a:r>
            <a:r>
              <a:rPr lang="ru-RU" b="1" dirty="0" err="1"/>
              <a:t>візника</a:t>
            </a:r>
            <a:r>
              <a:rPr lang="ru-RU" b="1" dirty="0"/>
              <a:t>. Письменниця змальовує </a:t>
            </a:r>
            <a:r>
              <a:rPr lang="ru-RU" b="1" dirty="0" err="1"/>
              <a:t>Катрю</a:t>
            </a:r>
            <a:r>
              <a:rPr lang="ru-RU" b="1" dirty="0"/>
              <a:t> як </a:t>
            </a:r>
            <a:r>
              <a:rPr lang="ru-RU" b="1" dirty="0" err="1"/>
              <a:t>працьовиту</a:t>
            </a:r>
            <a:r>
              <a:rPr lang="ru-RU" b="1" dirty="0"/>
              <a:t> людину, </a:t>
            </a:r>
            <a:r>
              <a:rPr lang="ru-RU" b="1" dirty="0" err="1"/>
              <a:t>ніжну</a:t>
            </a:r>
            <a:r>
              <a:rPr lang="ru-RU" b="1" dirty="0"/>
              <a:t> матір. Коли вона </a:t>
            </a:r>
            <a:r>
              <a:rPr lang="ru-RU" b="1" dirty="0" err="1"/>
              <a:t>дізналась</a:t>
            </a:r>
            <a:r>
              <a:rPr lang="ru-RU" b="1" dirty="0"/>
              <a:t>, що панночка «недобра», вона промовляє сама до себе: « Чи того ж я </a:t>
            </a:r>
            <a:r>
              <a:rPr lang="ru-RU" b="1" dirty="0" err="1"/>
              <a:t>сподівалась</a:t>
            </a:r>
            <a:r>
              <a:rPr lang="ru-RU" b="1" dirty="0"/>
              <a:t>, </a:t>
            </a:r>
            <a:r>
              <a:rPr lang="ru-RU" b="1" dirty="0" err="1"/>
              <a:t>йдучи</a:t>
            </a:r>
            <a:r>
              <a:rPr lang="ru-RU" b="1" dirty="0"/>
              <a:t> </a:t>
            </a:r>
            <a:r>
              <a:rPr lang="ru-RU" b="1" dirty="0" err="1"/>
              <a:t>вільна</a:t>
            </a:r>
            <a:r>
              <a:rPr lang="ru-RU" b="1" dirty="0"/>
              <a:t> за панського!». </a:t>
            </a:r>
            <a:r>
              <a:rPr lang="ru-RU" b="1" dirty="0" err="1"/>
              <a:t>Катря</a:t>
            </a:r>
            <a:r>
              <a:rPr lang="ru-RU" b="1" dirty="0"/>
              <a:t> терпеливо працювала на </a:t>
            </a:r>
            <a:r>
              <a:rPr lang="ru-RU" b="1" dirty="0" err="1"/>
              <a:t>панів</a:t>
            </a:r>
            <a:r>
              <a:rPr lang="ru-RU" b="1" dirty="0"/>
              <a:t>, навіть коли в неї </a:t>
            </a:r>
            <a:r>
              <a:rPr lang="ru-RU" b="1" dirty="0" err="1"/>
              <a:t>занедужала</a:t>
            </a:r>
            <a:r>
              <a:rPr lang="ru-RU" b="1" dirty="0"/>
              <a:t> дитина, </a:t>
            </a:r>
            <a:r>
              <a:rPr lang="ru-RU" b="1" dirty="0" err="1"/>
              <a:t>сподіваючись</a:t>
            </a:r>
            <a:r>
              <a:rPr lang="ru-RU" b="1" dirty="0"/>
              <a:t>, що на її горе </a:t>
            </a:r>
            <a:r>
              <a:rPr lang="ru-RU" b="1" dirty="0" err="1"/>
              <a:t>зглянуться</a:t>
            </a:r>
            <a:r>
              <a:rPr lang="ru-RU" b="1" dirty="0"/>
              <a:t>: «</a:t>
            </a:r>
            <a:r>
              <a:rPr lang="ru-RU" b="1" dirty="0" err="1"/>
              <a:t>Робитиму</a:t>
            </a:r>
            <a:r>
              <a:rPr lang="ru-RU" b="1" dirty="0"/>
              <a:t>, </a:t>
            </a:r>
            <a:r>
              <a:rPr lang="ru-RU" b="1" dirty="0" err="1"/>
              <a:t>робитиму</a:t>
            </a:r>
            <a:r>
              <a:rPr lang="ru-RU" b="1" dirty="0"/>
              <a:t>, поки силу… Може </a:t>
            </a:r>
            <a:r>
              <a:rPr lang="ru-RU" b="1" dirty="0" err="1"/>
              <a:t>вгоджу</a:t>
            </a:r>
            <a:r>
              <a:rPr lang="ru-RU" b="1" dirty="0"/>
              <a:t>, може </a:t>
            </a:r>
            <a:r>
              <a:rPr lang="ru-RU" b="1" dirty="0" err="1"/>
              <a:t>вмилосерджу</a:t>
            </a:r>
            <a:r>
              <a:rPr lang="ru-RU" b="1" dirty="0"/>
              <a:t>!» Та після смерті дитини вона рішуче заявила </a:t>
            </a:r>
            <a:r>
              <a:rPr lang="ru-RU" b="1" dirty="0" err="1"/>
              <a:t>пані</a:t>
            </a:r>
            <a:r>
              <a:rPr lang="ru-RU" b="1" dirty="0"/>
              <a:t>: «Тепер я вже не боюсь вас!.. Хоч мене </a:t>
            </a:r>
            <a:r>
              <a:rPr lang="ru-RU" b="1" dirty="0" err="1"/>
              <a:t>живцем</a:t>
            </a:r>
            <a:r>
              <a:rPr lang="ru-RU" b="1" dirty="0"/>
              <a:t> </a:t>
            </a:r>
            <a:r>
              <a:rPr lang="ru-RU" b="1" dirty="0" err="1"/>
              <a:t>з’їжте</a:t>
            </a:r>
            <a:r>
              <a:rPr lang="ru-RU" b="1" dirty="0"/>
              <a:t> тепер!» Після смерті </a:t>
            </a:r>
            <a:r>
              <a:rPr lang="ru-RU" b="1" dirty="0" err="1"/>
              <a:t>доньки</a:t>
            </a:r>
            <a:r>
              <a:rPr lang="ru-RU" b="1" dirty="0"/>
              <a:t> </a:t>
            </a:r>
            <a:r>
              <a:rPr lang="ru-RU" b="1" dirty="0" err="1"/>
              <a:t>Катря</a:t>
            </a:r>
            <a:r>
              <a:rPr lang="ru-RU" b="1" dirty="0"/>
              <a:t> не </a:t>
            </a:r>
            <a:r>
              <a:rPr lang="ru-RU" b="1" dirty="0" err="1"/>
              <a:t>схотіла</a:t>
            </a:r>
            <a:r>
              <a:rPr lang="ru-RU" b="1" dirty="0"/>
              <a:t> жити, вона вчинила </a:t>
            </a:r>
            <a:r>
              <a:rPr lang="ru-RU" b="1" dirty="0" err="1"/>
              <a:t>самогубство</a:t>
            </a:r>
            <a:r>
              <a:rPr lang="ru-RU" b="1" dirty="0"/>
              <a:t>. Це був ще один </a:t>
            </a:r>
            <a:r>
              <a:rPr lang="ru-RU" b="1" dirty="0" err="1"/>
              <a:t>вияв</a:t>
            </a:r>
            <a:r>
              <a:rPr lang="ru-RU" b="1" dirty="0"/>
              <a:t> протесту проти </a:t>
            </a:r>
            <a:r>
              <a:rPr lang="ru-RU" b="1" dirty="0" err="1"/>
              <a:t>нелюдської</a:t>
            </a:r>
            <a:r>
              <a:rPr lang="ru-RU" b="1" dirty="0"/>
              <a:t> долі </a:t>
            </a:r>
            <a:r>
              <a:rPr lang="ru-RU" b="1" dirty="0" err="1"/>
              <a:t>кріпаків</a:t>
            </a:r>
            <a:r>
              <a:rPr lang="ru-RU" b="1" dirty="0"/>
              <a:t>. </a:t>
            </a:r>
            <a:r>
              <a:rPr lang="ru-RU" b="1" dirty="0" err="1"/>
              <a:t>Однак</a:t>
            </a:r>
            <a:r>
              <a:rPr lang="ru-RU" b="1" dirty="0"/>
              <a:t> цей протест є </a:t>
            </a:r>
            <a:r>
              <a:rPr lang="ru-RU" b="1" dirty="0" err="1"/>
              <a:t>пасивним</a:t>
            </a:r>
            <a:r>
              <a:rPr lang="ru-RU" b="1" dirty="0"/>
              <a:t>.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1475656" y="332656"/>
            <a:ext cx="2980365" cy="646331"/>
          </a:xfrm>
          <a:prstGeom prst="homePlate">
            <a:avLst/>
          </a:prstGeom>
          <a:solidFill>
            <a:srgbClr val="FFFF99"/>
          </a:solidFill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Катрі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92" y="3933056"/>
            <a:ext cx="2978756" cy="2668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452" y="145239"/>
            <a:ext cx="3004996" cy="3643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041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2"/>
          <a:stretch/>
        </p:blipFill>
        <p:spPr bwMode="auto">
          <a:xfrm>
            <a:off x="798133" y="990260"/>
            <a:ext cx="4768267" cy="3538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3727" y="4149080"/>
            <a:ext cx="8640960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«</a:t>
            </a:r>
            <a:r>
              <a:rPr lang="ru-RU" b="1" dirty="0" err="1"/>
              <a:t>Старесенька-старесенька</a:t>
            </a:r>
            <a:r>
              <a:rPr lang="ru-RU" b="1" dirty="0"/>
              <a:t>» бабуся-</a:t>
            </a:r>
            <a:r>
              <a:rPr lang="ru-RU" b="1" dirty="0" err="1"/>
              <a:t>кріпачка</a:t>
            </a:r>
            <a:r>
              <a:rPr lang="ru-RU" b="1" dirty="0"/>
              <a:t>  не тільки </a:t>
            </a:r>
            <a:r>
              <a:rPr lang="ru-RU" b="1" dirty="0" err="1"/>
              <a:t>зносить</a:t>
            </a:r>
            <a:r>
              <a:rPr lang="ru-RU" b="1" dirty="0"/>
              <a:t> і </a:t>
            </a:r>
            <a:r>
              <a:rPr lang="ru-RU" b="1" dirty="0" err="1"/>
              <a:t>терпить</a:t>
            </a:r>
            <a:r>
              <a:rPr lang="ru-RU" b="1" dirty="0"/>
              <a:t> всі </a:t>
            </a:r>
            <a:r>
              <a:rPr lang="ru-RU" b="1" dirty="0" err="1"/>
              <a:t>знущання</a:t>
            </a:r>
            <a:r>
              <a:rPr lang="ru-RU" b="1" dirty="0"/>
              <a:t> </a:t>
            </a:r>
            <a:r>
              <a:rPr lang="ru-RU" b="1" dirty="0" err="1"/>
              <a:t>примхливої</a:t>
            </a:r>
            <a:r>
              <a:rPr lang="ru-RU" b="1" dirty="0"/>
              <a:t> панночки, а ще й інших навчає </a:t>
            </a:r>
            <a:r>
              <a:rPr lang="ru-RU" b="1" dirty="0" err="1"/>
              <a:t>смирення</a:t>
            </a:r>
            <a:r>
              <a:rPr lang="ru-RU" b="1" dirty="0"/>
              <a:t> й </a:t>
            </a:r>
            <a:r>
              <a:rPr lang="ru-RU" b="1" dirty="0" err="1"/>
              <a:t>покірності</a:t>
            </a:r>
            <a:r>
              <a:rPr lang="ru-RU" b="1" dirty="0"/>
              <a:t>. В </a:t>
            </a:r>
            <a:r>
              <a:rPr lang="ru-RU" b="1" dirty="0" err="1"/>
              <a:t>умовах</a:t>
            </a:r>
            <a:r>
              <a:rPr lang="ru-RU" b="1" dirty="0"/>
              <a:t> </a:t>
            </a:r>
            <a:r>
              <a:rPr lang="ru-RU" b="1" dirty="0" err="1"/>
              <a:t>постійного</a:t>
            </a:r>
            <a:r>
              <a:rPr lang="ru-RU" b="1" dirty="0"/>
              <a:t> </a:t>
            </a:r>
            <a:r>
              <a:rPr lang="ru-RU" b="1" dirty="0" err="1"/>
              <a:t>пригноблення</a:t>
            </a:r>
            <a:r>
              <a:rPr lang="ru-RU" b="1" dirty="0"/>
              <a:t> і </a:t>
            </a:r>
            <a:r>
              <a:rPr lang="ru-RU" b="1" dirty="0" err="1"/>
              <a:t>знущання</a:t>
            </a:r>
            <a:r>
              <a:rPr lang="ru-RU" b="1" dirty="0"/>
              <a:t> бабуся-</a:t>
            </a:r>
            <a:r>
              <a:rPr lang="ru-RU" b="1" dirty="0" err="1"/>
              <a:t>кріпачка</a:t>
            </a:r>
            <a:r>
              <a:rPr lang="ru-RU" b="1" dirty="0"/>
              <a:t> змогла пронести через життя почуття власної гідності, доброту, </a:t>
            </a:r>
            <a:r>
              <a:rPr lang="ru-RU" b="1" dirty="0" err="1"/>
              <a:t>людяність</a:t>
            </a:r>
            <a:r>
              <a:rPr lang="ru-RU" b="1" dirty="0"/>
              <a:t> і </a:t>
            </a:r>
            <a:r>
              <a:rPr lang="ru-RU" b="1" dirty="0" err="1"/>
              <a:t>чесність</a:t>
            </a:r>
            <a:r>
              <a:rPr lang="ru-RU" b="1" dirty="0"/>
              <a:t>.  Така риса, як </a:t>
            </a:r>
            <a:r>
              <a:rPr lang="ru-RU" b="1" dirty="0" err="1"/>
              <a:t>терпеливість</a:t>
            </a:r>
            <a:r>
              <a:rPr lang="ru-RU" b="1" dirty="0"/>
              <a:t> («нехай </a:t>
            </a:r>
            <a:r>
              <a:rPr lang="ru-RU" b="1" dirty="0" err="1"/>
              <a:t>недобрі</a:t>
            </a:r>
            <a:r>
              <a:rPr lang="ru-RU" b="1" dirty="0"/>
              <a:t> </a:t>
            </a:r>
            <a:r>
              <a:rPr lang="ru-RU" b="1" dirty="0" err="1"/>
              <a:t>плачуть</a:t>
            </a:r>
            <a:r>
              <a:rPr lang="ru-RU" b="1" dirty="0"/>
              <a:t>, а ти </a:t>
            </a:r>
            <a:r>
              <a:rPr lang="ru-RU" b="1" dirty="0" err="1"/>
              <a:t>перетривай</a:t>
            </a:r>
            <a:r>
              <a:rPr lang="ru-RU" b="1" dirty="0"/>
              <a:t> усе, </a:t>
            </a:r>
            <a:r>
              <a:rPr lang="ru-RU" b="1" dirty="0" err="1"/>
              <a:t>витерпи</a:t>
            </a:r>
            <a:r>
              <a:rPr lang="ru-RU" b="1" dirty="0"/>
              <a:t> </a:t>
            </a:r>
            <a:r>
              <a:rPr lang="ru-RU" b="1" dirty="0" err="1"/>
              <a:t>бідочку</a:t>
            </a:r>
            <a:r>
              <a:rPr lang="ru-RU" b="1" dirty="0"/>
              <a:t>!»), особливо яскраво </a:t>
            </a:r>
            <a:r>
              <a:rPr lang="ru-RU" b="1" dirty="0" err="1"/>
              <a:t>розкрита</a:t>
            </a:r>
            <a:r>
              <a:rPr lang="ru-RU" b="1" dirty="0"/>
              <a:t> в діалозі бабусі з </a:t>
            </a:r>
            <a:r>
              <a:rPr lang="ru-RU" b="1" dirty="0" err="1"/>
              <a:t>Устиною</a:t>
            </a:r>
            <a:r>
              <a:rPr lang="ru-RU" b="1" dirty="0"/>
              <a:t>, коли вони разом з Прокопом </a:t>
            </a:r>
            <a:r>
              <a:rPr lang="ru-RU" b="1" dirty="0" err="1"/>
              <a:t>прийшли</a:t>
            </a:r>
            <a:r>
              <a:rPr lang="ru-RU" b="1" dirty="0"/>
              <a:t> </a:t>
            </a:r>
            <a:r>
              <a:rPr lang="ru-RU" b="1" dirty="0" err="1"/>
              <a:t>попрощатися</a:t>
            </a:r>
            <a:r>
              <a:rPr lang="ru-RU" b="1" dirty="0"/>
              <a:t> з бабусею перед його службою у </a:t>
            </a:r>
            <a:r>
              <a:rPr lang="ru-RU" b="1" dirty="0" err="1"/>
              <a:t>війську</a:t>
            </a:r>
            <a:r>
              <a:rPr lang="ru-RU" b="1" dirty="0"/>
              <a:t>. Словами «тут я родилась, тут я </a:t>
            </a:r>
            <a:r>
              <a:rPr lang="ru-RU" b="1" dirty="0" err="1"/>
              <a:t>хрестилась</a:t>
            </a:r>
            <a:r>
              <a:rPr lang="ru-RU" b="1" dirty="0"/>
              <a:t>, тут </a:t>
            </a:r>
            <a:r>
              <a:rPr lang="ru-RU" b="1" dirty="0" err="1"/>
              <a:t>сиротіла</a:t>
            </a:r>
            <a:r>
              <a:rPr lang="ru-RU" b="1" dirty="0"/>
              <a:t>… тут і </a:t>
            </a:r>
            <a:r>
              <a:rPr lang="ru-RU" b="1" dirty="0" err="1"/>
              <a:t>вмру</a:t>
            </a:r>
            <a:r>
              <a:rPr lang="ru-RU" b="1" dirty="0"/>
              <a:t>» письменниця </a:t>
            </a:r>
            <a:r>
              <a:rPr lang="ru-RU" b="1" dirty="0" err="1"/>
              <a:t>узагальнює</a:t>
            </a:r>
            <a:r>
              <a:rPr lang="ru-RU" b="1" dirty="0"/>
              <a:t> життя всіх </a:t>
            </a:r>
            <a:r>
              <a:rPr lang="ru-RU" b="1" dirty="0" err="1"/>
              <a:t>кріпачок</a:t>
            </a:r>
            <a:r>
              <a:rPr lang="ru-RU" b="1" dirty="0"/>
              <a:t>, які змогли </a:t>
            </a:r>
            <a:r>
              <a:rPr lang="ru-RU" b="1" dirty="0" err="1"/>
              <a:t>дожити</a:t>
            </a:r>
            <a:r>
              <a:rPr lang="ru-RU" b="1" dirty="0"/>
              <a:t> до старості в </a:t>
            </a:r>
            <a:r>
              <a:rPr lang="ru-RU" b="1" dirty="0" err="1"/>
              <a:t>кріпосницьких</a:t>
            </a:r>
            <a:r>
              <a:rPr lang="ru-RU" b="1" dirty="0"/>
              <a:t> </a:t>
            </a:r>
            <a:r>
              <a:rPr lang="ru-RU" b="1" dirty="0" err="1"/>
              <a:t>умовах</a:t>
            </a:r>
            <a:r>
              <a:rPr lang="ru-RU" b="1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34839" y="188640"/>
            <a:ext cx="4978735" cy="646331"/>
          </a:xfrm>
          <a:prstGeom prst="rect">
            <a:avLst/>
          </a:prstGeom>
          <a:solidFill>
            <a:srgbClr val="FFFF99"/>
          </a:solidFill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бабусі-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кріпачки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70528"/>
            <a:ext cx="2938264" cy="2405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567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7896" y="498738"/>
            <a:ext cx="4473616" cy="59093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Образом полкового  лікаря письменниця </a:t>
            </a:r>
            <a:r>
              <a:rPr lang="ru-RU" b="1" dirty="0" err="1"/>
              <a:t>викрила</a:t>
            </a:r>
            <a:r>
              <a:rPr lang="ru-RU" b="1" dirty="0"/>
              <a:t> </a:t>
            </a:r>
            <a:r>
              <a:rPr lang="ru-RU" b="1" dirty="0" err="1"/>
              <a:t>дворянський</a:t>
            </a:r>
            <a:r>
              <a:rPr lang="ru-RU" b="1" dirty="0"/>
              <a:t> </a:t>
            </a:r>
            <a:r>
              <a:rPr lang="ru-RU" b="1" dirty="0" err="1"/>
              <a:t>лібералізм</a:t>
            </a:r>
            <a:r>
              <a:rPr lang="ru-RU" b="1" dirty="0"/>
              <a:t>. Від «доброти» </a:t>
            </a:r>
            <a:r>
              <a:rPr lang="ru-RU" b="1" dirty="0" err="1"/>
              <a:t>поміщика-ліберала</a:t>
            </a:r>
            <a:r>
              <a:rPr lang="ru-RU" b="1" dirty="0"/>
              <a:t> </a:t>
            </a:r>
            <a:r>
              <a:rPr lang="ru-RU" b="1" dirty="0" err="1"/>
              <a:t>кріпакам</a:t>
            </a:r>
            <a:r>
              <a:rPr lang="ru-RU" b="1" dirty="0"/>
              <a:t> </a:t>
            </a:r>
            <a:r>
              <a:rPr lang="ru-RU" b="1" dirty="0" err="1"/>
              <a:t>ніяк</a:t>
            </a:r>
            <a:r>
              <a:rPr lang="ru-RU" b="1" dirty="0"/>
              <a:t> не легше: він «не б’є, не </a:t>
            </a:r>
            <a:r>
              <a:rPr lang="ru-RU" b="1" dirty="0" err="1"/>
              <a:t>лає</a:t>
            </a:r>
            <a:r>
              <a:rPr lang="ru-RU" b="1" dirty="0"/>
              <a:t>, та </a:t>
            </a:r>
            <a:r>
              <a:rPr lang="ru-RU" b="1" dirty="0" err="1"/>
              <a:t>нічим</a:t>
            </a:r>
            <a:r>
              <a:rPr lang="ru-RU" b="1" dirty="0"/>
              <a:t> і не </a:t>
            </a:r>
            <a:r>
              <a:rPr lang="ru-RU" b="1" dirty="0" err="1"/>
              <a:t>дбає</a:t>
            </a:r>
            <a:r>
              <a:rPr lang="ru-RU" b="1" dirty="0"/>
              <a:t>». Цей, за </a:t>
            </a:r>
            <a:r>
              <a:rPr lang="ru-RU" b="1" dirty="0" err="1"/>
              <a:t>висловом</a:t>
            </a:r>
            <a:r>
              <a:rPr lang="ru-RU" b="1" dirty="0"/>
              <a:t> Назара, «</a:t>
            </a:r>
            <a:r>
              <a:rPr lang="ru-RU" b="1" dirty="0" err="1"/>
              <a:t>квач</a:t>
            </a:r>
            <a:r>
              <a:rPr lang="ru-RU" b="1" dirty="0"/>
              <a:t>» має приховане нутро </a:t>
            </a:r>
            <a:r>
              <a:rPr lang="ru-RU" b="1" dirty="0" err="1"/>
              <a:t>гнобителя</a:t>
            </a:r>
            <a:r>
              <a:rPr lang="ru-RU" b="1" dirty="0"/>
              <a:t>. Куди й </a:t>
            </a:r>
            <a:r>
              <a:rPr lang="ru-RU" b="1" dirty="0" err="1"/>
              <a:t>поділась</a:t>
            </a:r>
            <a:r>
              <a:rPr lang="ru-RU" b="1" dirty="0"/>
              <a:t> </a:t>
            </a:r>
            <a:r>
              <a:rPr lang="ru-RU" b="1" dirty="0" err="1"/>
              <a:t>панова</a:t>
            </a:r>
            <a:r>
              <a:rPr lang="ru-RU" b="1" dirty="0"/>
              <a:t> «</a:t>
            </a:r>
            <a:r>
              <a:rPr lang="ru-RU" b="1" dirty="0" err="1"/>
              <a:t>добрість</a:t>
            </a:r>
            <a:r>
              <a:rPr lang="ru-RU" b="1" dirty="0"/>
              <a:t>», коли він </a:t>
            </a:r>
            <a:r>
              <a:rPr lang="ru-RU" b="1" dirty="0" err="1"/>
              <a:t>віддавав</a:t>
            </a:r>
            <a:r>
              <a:rPr lang="ru-RU" b="1" dirty="0"/>
              <a:t> Прокопа в </a:t>
            </a:r>
            <a:r>
              <a:rPr lang="ru-RU" b="1" dirty="0" err="1"/>
              <a:t>солдати</a:t>
            </a:r>
            <a:r>
              <a:rPr lang="ru-RU" b="1" dirty="0"/>
              <a:t>.</a:t>
            </a:r>
          </a:p>
          <a:p>
            <a:pPr algn="just"/>
            <a:r>
              <a:rPr lang="ru-RU" b="1" dirty="0" err="1"/>
              <a:t>Порівняно</a:t>
            </a:r>
            <a:r>
              <a:rPr lang="ru-RU" b="1" dirty="0"/>
              <a:t> з </a:t>
            </a:r>
            <a:r>
              <a:rPr lang="ru-RU" b="1" dirty="0" err="1"/>
              <a:t>інституткою</a:t>
            </a:r>
            <a:r>
              <a:rPr lang="ru-RU" b="1" dirty="0"/>
              <a:t>, пан має </a:t>
            </a:r>
            <a:r>
              <a:rPr lang="ru-RU" b="1" dirty="0" err="1"/>
              <a:t>лагідну</a:t>
            </a:r>
            <a:r>
              <a:rPr lang="ru-RU" b="1" dirty="0"/>
              <a:t> вдачу. Він добрий в очах селян, тому </a:t>
            </a:r>
            <a:r>
              <a:rPr lang="ru-RU" b="1" dirty="0" err="1"/>
              <a:t>кріпаки</a:t>
            </a:r>
            <a:r>
              <a:rPr lang="ru-RU" b="1" dirty="0"/>
              <a:t> й не </a:t>
            </a:r>
            <a:r>
              <a:rPr lang="ru-RU" b="1" dirty="0" err="1"/>
              <a:t>чекали</a:t>
            </a:r>
            <a:r>
              <a:rPr lang="ru-RU" b="1" dirty="0"/>
              <a:t> від свого пана </a:t>
            </a:r>
            <a:r>
              <a:rPr lang="ru-RU" b="1" dirty="0" err="1"/>
              <a:t>погіршення</a:t>
            </a:r>
            <a:r>
              <a:rPr lang="ru-RU" b="1" dirty="0"/>
              <a:t> </a:t>
            </a:r>
            <a:r>
              <a:rPr lang="ru-RU" b="1" dirty="0" err="1"/>
              <a:t>життя.Проте</a:t>
            </a:r>
            <a:r>
              <a:rPr lang="ru-RU" b="1" dirty="0"/>
              <a:t> пан — </a:t>
            </a:r>
            <a:r>
              <a:rPr lang="ru-RU" b="1" dirty="0" err="1"/>
              <a:t>безвольний</a:t>
            </a:r>
            <a:r>
              <a:rPr lang="ru-RU" b="1" dirty="0"/>
              <a:t> і </a:t>
            </a:r>
            <a:r>
              <a:rPr lang="ru-RU" b="1" dirty="0" err="1"/>
              <a:t>слабодухий</a:t>
            </a:r>
            <a:r>
              <a:rPr lang="ru-RU" b="1" dirty="0"/>
              <a:t>, він у всьому </a:t>
            </a:r>
            <a:r>
              <a:rPr lang="ru-RU" b="1" dirty="0" err="1"/>
              <a:t>задовольняє</a:t>
            </a:r>
            <a:r>
              <a:rPr lang="ru-RU" b="1" dirty="0"/>
              <a:t> </a:t>
            </a:r>
            <a:r>
              <a:rPr lang="ru-RU" b="1" dirty="0" err="1"/>
              <a:t>примхи</a:t>
            </a:r>
            <a:r>
              <a:rPr lang="ru-RU" b="1" dirty="0"/>
              <a:t> своєї дружини. Це </a:t>
            </a:r>
            <a:r>
              <a:rPr lang="ru-RU" b="1" dirty="0" err="1"/>
              <a:t>нікчемна</a:t>
            </a:r>
            <a:r>
              <a:rPr lang="ru-RU" b="1" dirty="0"/>
              <a:t>, </a:t>
            </a:r>
            <a:r>
              <a:rPr lang="ru-RU" b="1" dirty="0" err="1"/>
              <a:t>безхарактерна</a:t>
            </a:r>
            <a:r>
              <a:rPr lang="ru-RU" b="1" dirty="0"/>
              <a:t> і </a:t>
            </a:r>
            <a:r>
              <a:rPr lang="ru-RU" b="1" dirty="0" err="1"/>
              <a:t>боягузлива</a:t>
            </a:r>
            <a:r>
              <a:rPr lang="ru-RU" b="1" dirty="0"/>
              <a:t> людина. В </a:t>
            </a:r>
            <a:r>
              <a:rPr lang="ru-RU" b="1" dirty="0" err="1"/>
              <a:t>оцінці</a:t>
            </a:r>
            <a:r>
              <a:rPr lang="ru-RU" b="1" dirty="0"/>
              <a:t> </a:t>
            </a:r>
            <a:r>
              <a:rPr lang="ru-RU" b="1" dirty="0" err="1"/>
              <a:t>кріпаків</a:t>
            </a:r>
            <a:r>
              <a:rPr lang="ru-RU" b="1" dirty="0"/>
              <a:t> він «</a:t>
            </a:r>
            <a:r>
              <a:rPr lang="ru-RU" b="1" dirty="0" err="1"/>
              <a:t>квач</a:t>
            </a:r>
            <a:r>
              <a:rPr lang="ru-RU" b="1" dirty="0"/>
              <a:t>», «дурень», «</a:t>
            </a:r>
            <a:r>
              <a:rPr lang="ru-RU" b="1" dirty="0" err="1"/>
              <a:t>ніщо</a:t>
            </a:r>
            <a:r>
              <a:rPr lang="ru-RU" b="1" dirty="0"/>
              <a:t>». Цим образом Марко Вовчок </a:t>
            </a:r>
            <a:r>
              <a:rPr lang="ru-RU" b="1" dirty="0" err="1"/>
              <a:t>підводить</a:t>
            </a:r>
            <a:r>
              <a:rPr lang="ru-RU" b="1" dirty="0"/>
              <a:t> </a:t>
            </a:r>
            <a:r>
              <a:rPr lang="ru-RU" b="1" dirty="0" err="1"/>
              <a:t>читача</a:t>
            </a:r>
            <a:r>
              <a:rPr lang="ru-RU" b="1" dirty="0"/>
              <a:t> до думки, що нема добрих </a:t>
            </a:r>
            <a:r>
              <a:rPr lang="ru-RU" b="1" dirty="0" err="1"/>
              <a:t>панів</a:t>
            </a:r>
            <a:r>
              <a:rPr lang="ru-RU" b="1" dirty="0"/>
              <a:t>, усі вони нелюди, тільки діють </a:t>
            </a:r>
            <a:r>
              <a:rPr lang="ru-RU" b="1" dirty="0" err="1"/>
              <a:t>по-різному</a:t>
            </a:r>
            <a:r>
              <a:rPr lang="ru-RU" b="1" dirty="0"/>
              <a:t>: </a:t>
            </a:r>
            <a:r>
              <a:rPr lang="ru-RU" b="1" dirty="0" err="1"/>
              <a:t>одверто</a:t>
            </a:r>
            <a:r>
              <a:rPr lang="ru-RU" b="1" dirty="0"/>
              <a:t> чи </a:t>
            </a:r>
            <a:r>
              <a:rPr lang="ru-RU" b="1" dirty="0" err="1"/>
              <a:t>замасковано</a:t>
            </a:r>
            <a:r>
              <a:rPr lang="ru-RU" b="1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24128" y="342379"/>
            <a:ext cx="2672526" cy="646331"/>
          </a:xfrm>
          <a:prstGeom prst="rect">
            <a:avLst/>
          </a:prstGeom>
          <a:solidFill>
            <a:srgbClr val="FFFF99"/>
          </a:solidFill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пана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16" y="1052736"/>
            <a:ext cx="3544234" cy="5355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761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188640"/>
            <a:ext cx="614463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Arial Black" pitchFamily="34" charset="0"/>
              </a:rPr>
              <a:t>Дайте відповіді на запитання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1" y="116632"/>
            <a:ext cx="1612509" cy="1835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908720"/>
            <a:ext cx="7272808" cy="56323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</a:rPr>
              <a:t>1. Що ми </a:t>
            </a:r>
            <a:r>
              <a:rPr lang="ru-RU" b="1" dirty="0" err="1">
                <a:solidFill>
                  <a:prstClr val="black"/>
                </a:solidFill>
              </a:rPr>
              <a:t>дізнаємося</a:t>
            </a:r>
            <a:r>
              <a:rPr lang="ru-RU" b="1" dirty="0">
                <a:solidFill>
                  <a:prstClr val="black"/>
                </a:solidFill>
              </a:rPr>
              <a:t> на початку твору про життя </a:t>
            </a:r>
            <a:r>
              <a:rPr lang="ru-RU" b="1" dirty="0" err="1">
                <a:solidFill>
                  <a:prstClr val="black"/>
                </a:solidFill>
              </a:rPr>
              <a:t>кріпаків</a:t>
            </a:r>
            <a:r>
              <a:rPr lang="ru-RU" b="1" dirty="0">
                <a:solidFill>
                  <a:prstClr val="black"/>
                </a:solidFill>
              </a:rPr>
              <a:t> у </a:t>
            </a:r>
            <a:r>
              <a:rPr lang="ru-RU" b="1" dirty="0" err="1">
                <a:solidFill>
                  <a:prstClr val="black"/>
                </a:solidFill>
              </a:rPr>
              <a:t>маєтку</a:t>
            </a:r>
            <a:r>
              <a:rPr lang="ru-RU" b="1" dirty="0">
                <a:solidFill>
                  <a:prstClr val="black"/>
                </a:solidFill>
              </a:rPr>
              <a:t> старої </a:t>
            </a:r>
            <a:r>
              <a:rPr lang="ru-RU" b="1" dirty="0" err="1">
                <a:solidFill>
                  <a:prstClr val="black"/>
                </a:solidFill>
              </a:rPr>
              <a:t>пані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2. Якою </a:t>
            </a:r>
            <a:r>
              <a:rPr lang="ru-RU" b="1" dirty="0" err="1">
                <a:solidFill>
                  <a:prstClr val="black"/>
                </a:solidFill>
              </a:rPr>
              <a:t>кріпаки</a:t>
            </a:r>
            <a:r>
              <a:rPr lang="ru-RU" b="1" dirty="0">
                <a:solidFill>
                  <a:prstClr val="black"/>
                </a:solidFill>
              </a:rPr>
              <a:t> вперше </a:t>
            </a:r>
            <a:r>
              <a:rPr lang="ru-RU" b="1" dirty="0" err="1">
                <a:solidFill>
                  <a:prstClr val="black"/>
                </a:solidFill>
              </a:rPr>
              <a:t>побачили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інститутку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3. Чим ви поясните страх старої </a:t>
            </a:r>
            <a:r>
              <a:rPr lang="ru-RU" b="1" dirty="0" err="1">
                <a:solidFill>
                  <a:prstClr val="black"/>
                </a:solidFill>
              </a:rPr>
              <a:t>пані</a:t>
            </a:r>
            <a:r>
              <a:rPr lang="ru-RU" b="1" dirty="0">
                <a:solidFill>
                  <a:prstClr val="black"/>
                </a:solidFill>
              </a:rPr>
              <a:t> перед внучкою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4. Як </a:t>
            </a:r>
            <a:r>
              <a:rPr lang="ru-RU" b="1" dirty="0" err="1">
                <a:solidFill>
                  <a:prstClr val="black"/>
                </a:solidFill>
              </a:rPr>
              <a:t>розкривається</a:t>
            </a:r>
            <a:r>
              <a:rPr lang="ru-RU" b="1" dirty="0">
                <a:solidFill>
                  <a:prstClr val="black"/>
                </a:solidFill>
              </a:rPr>
              <a:t> натура панночки в її </a:t>
            </a:r>
            <a:r>
              <a:rPr lang="ru-RU" b="1" dirty="0" err="1">
                <a:solidFill>
                  <a:prstClr val="black"/>
                </a:solidFill>
              </a:rPr>
              <a:t>ставленні</a:t>
            </a:r>
            <a:r>
              <a:rPr lang="ru-RU" b="1" dirty="0">
                <a:solidFill>
                  <a:prstClr val="black"/>
                </a:solidFill>
              </a:rPr>
              <a:t> до дівчат-</a:t>
            </a:r>
            <a:r>
              <a:rPr lang="ru-RU" b="1" dirty="0" err="1">
                <a:solidFill>
                  <a:prstClr val="black"/>
                </a:solidFill>
              </a:rPr>
              <a:t>кріпачок</a:t>
            </a:r>
            <a:r>
              <a:rPr lang="ru-RU" b="1" dirty="0">
                <a:solidFill>
                  <a:prstClr val="black"/>
                </a:solidFill>
              </a:rPr>
              <a:t>, зокрема до Устини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5. Які факти </a:t>
            </a:r>
            <a:r>
              <a:rPr lang="ru-RU" b="1" dirty="0" err="1">
                <a:solidFill>
                  <a:prstClr val="black"/>
                </a:solidFill>
              </a:rPr>
              <a:t>переконують</a:t>
            </a:r>
            <a:r>
              <a:rPr lang="ru-RU" b="1" dirty="0">
                <a:solidFill>
                  <a:prstClr val="black"/>
                </a:solidFill>
              </a:rPr>
              <a:t>, що </a:t>
            </a:r>
            <a:r>
              <a:rPr lang="ru-RU" b="1" dirty="0" err="1">
                <a:solidFill>
                  <a:prstClr val="black"/>
                </a:solidFill>
              </a:rPr>
              <a:t>кріпацтво</a:t>
            </a:r>
            <a:r>
              <a:rPr lang="ru-RU" b="1" dirty="0">
                <a:solidFill>
                  <a:prstClr val="black"/>
                </a:solidFill>
              </a:rPr>
              <a:t> — </a:t>
            </a:r>
            <a:r>
              <a:rPr lang="ru-RU" b="1" dirty="0" err="1">
                <a:solidFill>
                  <a:prstClr val="black"/>
                </a:solidFill>
              </a:rPr>
              <a:t>протиприродне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 err="1">
                <a:solidFill>
                  <a:prstClr val="black"/>
                </a:solidFill>
              </a:rPr>
              <a:t>безбожне</a:t>
            </a:r>
            <a:r>
              <a:rPr lang="ru-RU" b="1" dirty="0">
                <a:solidFill>
                  <a:prstClr val="black"/>
                </a:solidFill>
              </a:rPr>
              <a:t> явище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6. Чому Устина каже: «</a:t>
            </a:r>
            <a:r>
              <a:rPr lang="ru-RU" b="1" dirty="0" err="1">
                <a:solidFill>
                  <a:prstClr val="black"/>
                </a:solidFill>
              </a:rPr>
              <a:t>Чудне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панське</a:t>
            </a:r>
            <a:r>
              <a:rPr lang="ru-RU" b="1" dirty="0">
                <a:solidFill>
                  <a:prstClr val="black"/>
                </a:solidFill>
              </a:rPr>
              <a:t> кохання»? Що </a:t>
            </a:r>
            <a:r>
              <a:rPr lang="ru-RU" b="1" dirty="0" err="1">
                <a:solidFill>
                  <a:prstClr val="black"/>
                </a:solidFill>
              </a:rPr>
              <a:t>мається</a:t>
            </a:r>
            <a:r>
              <a:rPr lang="ru-RU" b="1" dirty="0">
                <a:solidFill>
                  <a:prstClr val="black"/>
                </a:solidFill>
              </a:rPr>
              <a:t> на </a:t>
            </a:r>
            <a:r>
              <a:rPr lang="ru-RU" b="1" dirty="0" err="1">
                <a:solidFill>
                  <a:prstClr val="black"/>
                </a:solidFill>
              </a:rPr>
              <a:t>увазі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7. Який момент у </a:t>
            </a:r>
            <a:r>
              <a:rPr lang="ru-RU" b="1" dirty="0" err="1">
                <a:solidFill>
                  <a:prstClr val="black"/>
                </a:solidFill>
              </a:rPr>
              <a:t>стосунках</a:t>
            </a:r>
            <a:r>
              <a:rPr lang="ru-RU" b="1" dirty="0">
                <a:solidFill>
                  <a:prstClr val="black"/>
                </a:solidFill>
              </a:rPr>
              <a:t> з </a:t>
            </a:r>
            <a:r>
              <a:rPr lang="ru-RU" b="1" dirty="0" err="1">
                <a:solidFill>
                  <a:prstClr val="black"/>
                </a:solidFill>
              </a:rPr>
              <a:t>лікарем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приніс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панночці</a:t>
            </a:r>
            <a:r>
              <a:rPr lang="ru-RU" b="1" dirty="0">
                <a:solidFill>
                  <a:prstClr val="black"/>
                </a:solidFill>
              </a:rPr>
              <a:t> найбільше </a:t>
            </a:r>
            <a:r>
              <a:rPr lang="ru-RU" b="1" dirty="0" err="1">
                <a:solidFill>
                  <a:prstClr val="black"/>
                </a:solidFill>
              </a:rPr>
              <a:t>радості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8. Як </a:t>
            </a:r>
            <a:r>
              <a:rPr lang="ru-RU" b="1" dirty="0" err="1">
                <a:solidFill>
                  <a:prstClr val="black"/>
                </a:solidFill>
              </a:rPr>
              <a:t>змінюється</a:t>
            </a:r>
            <a:r>
              <a:rPr lang="ru-RU" b="1" dirty="0">
                <a:solidFill>
                  <a:prstClr val="black"/>
                </a:solidFill>
              </a:rPr>
              <a:t> життя на хуторі після </a:t>
            </a:r>
            <a:r>
              <a:rPr lang="ru-RU" b="1" dirty="0" err="1">
                <a:solidFill>
                  <a:prstClr val="black"/>
                </a:solidFill>
              </a:rPr>
              <a:t>приїзду</a:t>
            </a:r>
            <a:r>
              <a:rPr lang="ru-RU" b="1" dirty="0">
                <a:solidFill>
                  <a:prstClr val="black"/>
                </a:solidFill>
              </a:rPr>
              <a:t> туди інститутки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9. Чому добрий пан не </a:t>
            </a:r>
            <a:r>
              <a:rPr lang="ru-RU" b="1" dirty="0" err="1">
                <a:solidFill>
                  <a:prstClr val="black"/>
                </a:solidFill>
              </a:rPr>
              <a:t>захистив</a:t>
            </a:r>
            <a:r>
              <a:rPr lang="ru-RU" b="1" dirty="0">
                <a:solidFill>
                  <a:prstClr val="black"/>
                </a:solidFill>
              </a:rPr>
              <a:t> людей від жорстокості своєї дружини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10. Яка, на ваш погляд, основна </a:t>
            </a:r>
            <a:r>
              <a:rPr lang="ru-RU" b="1" dirty="0" err="1">
                <a:solidFill>
                  <a:prstClr val="black"/>
                </a:solidFill>
              </a:rPr>
              <a:t>життєва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настанова</a:t>
            </a:r>
            <a:r>
              <a:rPr lang="ru-RU" b="1" dirty="0">
                <a:solidFill>
                  <a:prstClr val="black"/>
                </a:solidFill>
              </a:rPr>
              <a:t> бабусі-</a:t>
            </a:r>
            <a:r>
              <a:rPr lang="ru-RU" b="1" dirty="0" err="1">
                <a:solidFill>
                  <a:prstClr val="black"/>
                </a:solidFill>
              </a:rPr>
              <a:t>кріпачки</a:t>
            </a:r>
            <a:r>
              <a:rPr lang="ru-RU" b="1" dirty="0">
                <a:solidFill>
                  <a:prstClr val="black"/>
                </a:solidFill>
              </a:rPr>
              <a:t>? З якими </a:t>
            </a:r>
            <a:r>
              <a:rPr lang="ru-RU" b="1" dirty="0" err="1">
                <a:solidFill>
                  <a:prstClr val="black"/>
                </a:solidFill>
              </a:rPr>
              <a:t>заповідями</a:t>
            </a:r>
            <a:r>
              <a:rPr lang="ru-RU" b="1" dirty="0">
                <a:solidFill>
                  <a:prstClr val="black"/>
                </a:solidFill>
              </a:rPr>
              <a:t> християнства вона збігається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11. Чим Назар у </a:t>
            </a:r>
            <a:r>
              <a:rPr lang="ru-RU" b="1" dirty="0" err="1">
                <a:solidFill>
                  <a:prstClr val="black"/>
                </a:solidFill>
              </a:rPr>
              <a:t>вдачі</a:t>
            </a:r>
            <a:r>
              <a:rPr lang="ru-RU" b="1" dirty="0">
                <a:solidFill>
                  <a:prstClr val="black"/>
                </a:solidFill>
              </a:rPr>
              <a:t> й </a:t>
            </a:r>
            <a:r>
              <a:rPr lang="ru-RU" b="1" dirty="0" err="1">
                <a:solidFill>
                  <a:prstClr val="black"/>
                </a:solidFill>
              </a:rPr>
              <a:t>життєвій</a:t>
            </a:r>
            <a:r>
              <a:rPr lang="ru-RU" b="1" dirty="0">
                <a:solidFill>
                  <a:prstClr val="black"/>
                </a:solidFill>
              </a:rPr>
              <a:t> позиції відрізняється від Прокопа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12. Чому саме виступ Прокопа проти </a:t>
            </a:r>
            <a:r>
              <a:rPr lang="ru-RU" b="1" dirty="0" err="1">
                <a:solidFill>
                  <a:prstClr val="black"/>
                </a:solidFill>
              </a:rPr>
              <a:t>пані</a:t>
            </a:r>
            <a:r>
              <a:rPr lang="ru-RU" b="1" dirty="0">
                <a:solidFill>
                  <a:prstClr val="black"/>
                </a:solidFill>
              </a:rPr>
              <a:t> є </a:t>
            </a:r>
            <a:r>
              <a:rPr lang="ru-RU" b="1" dirty="0" err="1">
                <a:solidFill>
                  <a:prstClr val="black"/>
                </a:solidFill>
              </a:rPr>
              <a:t>кульмінаційним</a:t>
            </a:r>
            <a:r>
              <a:rPr lang="ru-RU" b="1" dirty="0">
                <a:solidFill>
                  <a:prstClr val="black"/>
                </a:solidFill>
              </a:rPr>
              <a:t> у творі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13. Що </a:t>
            </a:r>
            <a:r>
              <a:rPr lang="ru-RU" b="1" dirty="0" err="1">
                <a:solidFill>
                  <a:prstClr val="black"/>
                </a:solidFill>
              </a:rPr>
              <a:t>змінилося</a:t>
            </a:r>
            <a:r>
              <a:rPr lang="ru-RU" b="1" dirty="0">
                <a:solidFill>
                  <a:prstClr val="black"/>
                </a:solidFill>
              </a:rPr>
              <a:t> в житті персонажів після </a:t>
            </a:r>
            <a:r>
              <a:rPr lang="ru-RU" b="1" dirty="0" err="1">
                <a:solidFill>
                  <a:prstClr val="black"/>
                </a:solidFill>
              </a:rPr>
              <a:t>кульмінації</a:t>
            </a:r>
            <a:r>
              <a:rPr lang="ru-RU" b="1" dirty="0">
                <a:solidFill>
                  <a:prstClr val="black"/>
                </a:solidFill>
              </a:rPr>
              <a:t>, а що залишилося таким, як було</a:t>
            </a:r>
            <a:r>
              <a:rPr lang="ru-RU" b="1" dirty="0" smtClean="0">
                <a:solidFill>
                  <a:prstClr val="black"/>
                </a:solidFill>
              </a:rPr>
              <a:t>?</a:t>
            </a:r>
            <a:endParaRPr lang="ru-RU" b="1" dirty="0">
              <a:solidFill>
                <a:prstClr val="black"/>
              </a:solidFill>
            </a:endParaRP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14. Чим </a:t>
            </a:r>
            <a:r>
              <a:rPr lang="ru-RU" b="1" dirty="0" err="1">
                <a:solidFill>
                  <a:prstClr val="black"/>
                </a:solidFill>
              </a:rPr>
              <a:t>вирізняються</a:t>
            </a:r>
            <a:r>
              <a:rPr lang="ru-RU" b="1" dirty="0">
                <a:solidFill>
                  <a:prstClr val="black"/>
                </a:solidFill>
              </a:rPr>
              <a:t> портрети та пейзажі в повісті?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1" y="1988840"/>
            <a:ext cx="1531544" cy="1019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1" y="3068960"/>
            <a:ext cx="1427584" cy="2324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9" y="5301208"/>
            <a:ext cx="1373028" cy="1383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784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2"/>
          <p:cNvSpPr txBox="1">
            <a:spLocks/>
          </p:cNvSpPr>
          <p:nvPr/>
        </p:nvSpPr>
        <p:spPr>
          <a:xfrm>
            <a:off x="1115616" y="1196752"/>
            <a:ext cx="5904656" cy="53578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1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Після творчості Т. Шевченка «Інститутка» є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кращим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антикріпосницьким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твором. У своїй повісті Марко Вовчок змальовує різні шляхи, якими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йдуть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її герої до волі. «Таким чином, письменниця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показувала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, що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визволення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з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кріпацтва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— це основна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умова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і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вимога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часу».</a:t>
            </a:r>
          </a:p>
          <a:p>
            <a:pPr marL="457200" indent="-457200" algn="just">
              <a:lnSpc>
                <a:spcPct val="11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«Інститутка», на думку І. Франка,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сягає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найглибше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в «суть кріпацького лихоліття».</a:t>
            </a:r>
          </a:p>
          <a:p>
            <a:pPr marL="457200" indent="-457200" algn="just">
              <a:lnSpc>
                <a:spcPct val="11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Реалізм і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народність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повісті,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актуальність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поставленої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проблеми (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розкріпачення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селян), художня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майстерність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письменниці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зробили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«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Інститутку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» одним з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кращих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антикріпосницьких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Calibri"/>
                <a:cs typeface="Times New Roman" pitchFamily="18" charset="0"/>
              </a:rPr>
              <a:t> творів.</a:t>
            </a:r>
          </a:p>
          <a:p>
            <a:pPr algn="just"/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365755"/>
            <a:ext cx="7848872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ЗНАЧЕННЯ  ПОВІСТІ МАРКА ВОВЧКА «ІНСТИТУТКА»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027" y="1196752"/>
            <a:ext cx="1669179" cy="235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027" y="3584907"/>
            <a:ext cx="1831475" cy="301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726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512"/>
            <a:ext cx="2160240" cy="3137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708920"/>
            <a:ext cx="8347232" cy="3970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1. Яке </a:t>
            </a:r>
            <a:r>
              <a:rPr lang="ru-RU" b="1" dirty="0" err="1">
                <a:solidFill>
                  <a:prstClr val="black"/>
                </a:solidFill>
              </a:rPr>
              <a:t>справжнє</a:t>
            </a:r>
            <a:r>
              <a:rPr lang="ru-RU" b="1" dirty="0">
                <a:solidFill>
                  <a:prstClr val="black"/>
                </a:solidFill>
              </a:rPr>
              <a:t> ім’я та </a:t>
            </a:r>
            <a:r>
              <a:rPr lang="ru-RU" b="1" dirty="0" err="1">
                <a:solidFill>
                  <a:prstClr val="black"/>
                </a:solidFill>
              </a:rPr>
              <a:t>прізвище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письменниці</a:t>
            </a:r>
            <a:r>
              <a:rPr lang="ru-RU" b="1" dirty="0">
                <a:solidFill>
                  <a:prstClr val="black"/>
                </a:solidFill>
              </a:rPr>
              <a:t>?</a:t>
            </a:r>
          </a:p>
          <a:p>
            <a:r>
              <a:rPr lang="ru-RU" b="1" dirty="0">
                <a:solidFill>
                  <a:prstClr val="black"/>
                </a:solidFill>
              </a:rPr>
              <a:t>2. Де </a:t>
            </a:r>
            <a:r>
              <a:rPr lang="ru-RU" b="1" dirty="0" err="1">
                <a:solidFill>
                  <a:prstClr val="black"/>
                </a:solidFill>
              </a:rPr>
              <a:t>навчалася</a:t>
            </a:r>
            <a:r>
              <a:rPr lang="ru-RU" b="1" dirty="0">
                <a:solidFill>
                  <a:prstClr val="black"/>
                </a:solidFill>
              </a:rPr>
              <a:t> Марко Вовчок?</a:t>
            </a:r>
          </a:p>
          <a:p>
            <a:r>
              <a:rPr lang="ru-RU" b="1" dirty="0">
                <a:solidFill>
                  <a:prstClr val="black"/>
                </a:solidFill>
              </a:rPr>
              <a:t>3. Хто став чоловіком Марка </a:t>
            </a:r>
            <a:r>
              <a:rPr lang="ru-RU" b="1" dirty="0" err="1">
                <a:solidFill>
                  <a:prstClr val="black"/>
                </a:solidFill>
              </a:rPr>
              <a:t>Вовчка</a:t>
            </a:r>
            <a:r>
              <a:rPr lang="ru-RU" b="1" dirty="0">
                <a:solidFill>
                  <a:prstClr val="black"/>
                </a:solidFill>
              </a:rPr>
              <a:t>?</a:t>
            </a:r>
          </a:p>
          <a:p>
            <a:r>
              <a:rPr lang="ru-RU" b="1" dirty="0">
                <a:solidFill>
                  <a:prstClr val="black"/>
                </a:solidFill>
              </a:rPr>
              <a:t>4. Де вони </a:t>
            </a:r>
            <a:r>
              <a:rPr lang="ru-RU" b="1" dirty="0" err="1">
                <a:solidFill>
                  <a:prstClr val="black"/>
                </a:solidFill>
              </a:rPr>
              <a:t>познайомились</a:t>
            </a:r>
            <a:r>
              <a:rPr lang="ru-RU" b="1" dirty="0">
                <a:solidFill>
                  <a:prstClr val="black"/>
                </a:solidFill>
              </a:rPr>
              <a:t>?</a:t>
            </a:r>
          </a:p>
          <a:p>
            <a:r>
              <a:rPr lang="ru-RU" b="1" dirty="0">
                <a:solidFill>
                  <a:prstClr val="black"/>
                </a:solidFill>
              </a:rPr>
              <a:t>5. Чим </a:t>
            </a:r>
            <a:r>
              <a:rPr lang="ru-RU" b="1" dirty="0" err="1">
                <a:solidFill>
                  <a:prstClr val="black"/>
                </a:solidFill>
              </a:rPr>
              <a:t>займався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Опанас</a:t>
            </a:r>
            <a:r>
              <a:rPr lang="ru-RU" b="1" dirty="0">
                <a:solidFill>
                  <a:prstClr val="black"/>
                </a:solidFill>
              </a:rPr>
              <a:t> Маркович?</a:t>
            </a:r>
          </a:p>
          <a:p>
            <a:r>
              <a:rPr lang="ru-RU" b="1" dirty="0">
                <a:solidFill>
                  <a:prstClr val="black"/>
                </a:solidFill>
              </a:rPr>
              <a:t>6. Як </a:t>
            </a:r>
            <a:r>
              <a:rPr lang="ru-RU" b="1" dirty="0" err="1">
                <a:solidFill>
                  <a:prstClr val="black"/>
                </a:solidFill>
              </a:rPr>
              <a:t>називалася</a:t>
            </a:r>
            <a:r>
              <a:rPr lang="ru-RU" b="1" dirty="0">
                <a:solidFill>
                  <a:prstClr val="black"/>
                </a:solidFill>
              </a:rPr>
              <a:t> перша збірка творів Марка </a:t>
            </a:r>
            <a:r>
              <a:rPr lang="ru-RU" b="1" dirty="0" err="1">
                <a:solidFill>
                  <a:prstClr val="black"/>
                </a:solidFill>
              </a:rPr>
              <a:t>Вовчка</a:t>
            </a:r>
            <a:r>
              <a:rPr lang="ru-RU" b="1" dirty="0">
                <a:solidFill>
                  <a:prstClr val="black"/>
                </a:solidFill>
              </a:rPr>
              <a:t>?</a:t>
            </a:r>
          </a:p>
          <a:p>
            <a:r>
              <a:rPr lang="ru-RU" b="1" dirty="0">
                <a:solidFill>
                  <a:prstClr val="black"/>
                </a:solidFill>
              </a:rPr>
              <a:t>7. Скільки творів вона </a:t>
            </a:r>
            <a:r>
              <a:rPr lang="ru-RU" b="1" dirty="0" err="1">
                <a:solidFill>
                  <a:prstClr val="black"/>
                </a:solidFill>
              </a:rPr>
              <a:t>вміщувала</a:t>
            </a:r>
            <a:r>
              <a:rPr lang="ru-RU" b="1" dirty="0">
                <a:solidFill>
                  <a:prstClr val="black"/>
                </a:solidFill>
              </a:rPr>
              <a:t>?</a:t>
            </a:r>
          </a:p>
          <a:p>
            <a:r>
              <a:rPr lang="ru-RU" b="1" dirty="0">
                <a:solidFill>
                  <a:prstClr val="black"/>
                </a:solidFill>
              </a:rPr>
              <a:t>8. Де і в якому році вперше вийшли </a:t>
            </a:r>
            <a:r>
              <a:rPr lang="ru-RU" b="1" dirty="0" err="1">
                <a:solidFill>
                  <a:prstClr val="black"/>
                </a:solidFill>
              </a:rPr>
              <a:t>друком</a:t>
            </a:r>
            <a:r>
              <a:rPr lang="ru-RU" b="1" dirty="0">
                <a:solidFill>
                  <a:prstClr val="black"/>
                </a:solidFill>
              </a:rPr>
              <a:t> збірка?</a:t>
            </a:r>
          </a:p>
          <a:p>
            <a:r>
              <a:rPr lang="ru-RU" b="1" dirty="0">
                <a:solidFill>
                  <a:prstClr val="black"/>
                </a:solidFill>
              </a:rPr>
              <a:t>9. Чому Марко Вовчок у 1859 році </a:t>
            </a:r>
            <a:r>
              <a:rPr lang="ru-RU" b="1" dirty="0" err="1">
                <a:solidFill>
                  <a:prstClr val="black"/>
                </a:solidFill>
              </a:rPr>
              <a:t>поїхала</a:t>
            </a:r>
            <a:r>
              <a:rPr lang="ru-RU" b="1" dirty="0">
                <a:solidFill>
                  <a:prstClr val="black"/>
                </a:solidFill>
              </a:rPr>
              <a:t> до </a:t>
            </a:r>
            <a:r>
              <a:rPr lang="ru-RU" b="1" dirty="0" err="1">
                <a:solidFill>
                  <a:prstClr val="black"/>
                </a:solidFill>
              </a:rPr>
              <a:t>Німеччини</a:t>
            </a:r>
            <a:r>
              <a:rPr lang="ru-RU" b="1" dirty="0">
                <a:solidFill>
                  <a:prstClr val="black"/>
                </a:solidFill>
              </a:rPr>
              <a:t>, а згодом до Лондона та до </a:t>
            </a:r>
            <a:r>
              <a:rPr lang="ru-RU" b="1" dirty="0" err="1">
                <a:solidFill>
                  <a:prstClr val="black"/>
                </a:solidFill>
              </a:rPr>
              <a:t>Італії</a:t>
            </a:r>
            <a:r>
              <a:rPr lang="ru-RU" b="1" dirty="0">
                <a:solidFill>
                  <a:prstClr val="black"/>
                </a:solidFill>
              </a:rPr>
              <a:t>?</a:t>
            </a:r>
          </a:p>
          <a:p>
            <a:r>
              <a:rPr lang="ru-RU" b="1" dirty="0">
                <a:solidFill>
                  <a:prstClr val="black"/>
                </a:solidFill>
              </a:rPr>
              <a:t>10. Чим </a:t>
            </a:r>
            <a:r>
              <a:rPr lang="ru-RU" b="1" dirty="0" err="1">
                <a:solidFill>
                  <a:prstClr val="black"/>
                </a:solidFill>
              </a:rPr>
              <a:t>займалася</a:t>
            </a:r>
            <a:r>
              <a:rPr lang="ru-RU" b="1" dirty="0">
                <a:solidFill>
                  <a:prstClr val="black"/>
                </a:solidFill>
              </a:rPr>
              <a:t> письменниця </a:t>
            </a:r>
            <a:r>
              <a:rPr lang="ru-RU" b="1" dirty="0" smtClean="0">
                <a:solidFill>
                  <a:prstClr val="black"/>
                </a:solidFill>
              </a:rPr>
              <a:t>за кордоном</a:t>
            </a:r>
            <a:r>
              <a:rPr lang="ru-RU" b="1" dirty="0">
                <a:solidFill>
                  <a:prstClr val="black"/>
                </a:solidFill>
              </a:rPr>
              <a:t>?</a:t>
            </a:r>
          </a:p>
          <a:p>
            <a:r>
              <a:rPr lang="ru-RU" b="1" dirty="0">
                <a:solidFill>
                  <a:prstClr val="black"/>
                </a:solidFill>
              </a:rPr>
              <a:t>11. </a:t>
            </a:r>
            <a:r>
              <a:rPr lang="ru-RU" b="1" dirty="0" err="1">
                <a:solidFill>
                  <a:prstClr val="black"/>
                </a:solidFill>
              </a:rPr>
              <a:t>Дозвіл</a:t>
            </a:r>
            <a:r>
              <a:rPr lang="ru-RU" b="1" dirty="0">
                <a:solidFill>
                  <a:prstClr val="black"/>
                </a:solidFill>
              </a:rPr>
              <a:t> на </a:t>
            </a:r>
            <a:r>
              <a:rPr lang="ru-RU" b="1" dirty="0" err="1">
                <a:solidFill>
                  <a:prstClr val="black"/>
                </a:solidFill>
              </a:rPr>
              <a:t>переклади</a:t>
            </a:r>
            <a:r>
              <a:rPr lang="ru-RU" b="1" dirty="0">
                <a:solidFill>
                  <a:prstClr val="black"/>
                </a:solidFill>
              </a:rPr>
              <a:t> творів якого письменника </a:t>
            </a:r>
            <a:r>
              <a:rPr lang="ru-RU" b="1" dirty="0" err="1">
                <a:solidFill>
                  <a:prstClr val="black"/>
                </a:solidFill>
              </a:rPr>
              <a:t>отримала</a:t>
            </a:r>
            <a:r>
              <a:rPr lang="ru-RU" b="1" dirty="0">
                <a:solidFill>
                  <a:prstClr val="black"/>
                </a:solidFill>
              </a:rPr>
              <a:t> Марко Вовчок?</a:t>
            </a:r>
          </a:p>
          <a:p>
            <a:r>
              <a:rPr lang="ru-RU" b="1" dirty="0">
                <a:solidFill>
                  <a:prstClr val="black"/>
                </a:solidFill>
              </a:rPr>
              <a:t>12. Хто з відомих українських поетів </a:t>
            </a:r>
            <a:r>
              <a:rPr lang="ru-RU" b="1" dirty="0" err="1">
                <a:solidFill>
                  <a:prstClr val="black"/>
                </a:solidFill>
              </a:rPr>
              <a:t>називав</a:t>
            </a:r>
            <a:r>
              <a:rPr lang="ru-RU" b="1" dirty="0">
                <a:solidFill>
                  <a:prstClr val="black"/>
                </a:solidFill>
              </a:rPr>
              <a:t> Марка </a:t>
            </a:r>
            <a:r>
              <a:rPr lang="ru-RU" b="1" dirty="0" err="1">
                <a:solidFill>
                  <a:prstClr val="black"/>
                </a:solidFill>
              </a:rPr>
              <a:t>Вовчка</a:t>
            </a:r>
            <a:r>
              <a:rPr lang="ru-RU" b="1" dirty="0">
                <a:solidFill>
                  <a:prstClr val="black"/>
                </a:solidFill>
              </a:rPr>
              <a:t> «</a:t>
            </a:r>
            <a:r>
              <a:rPr lang="ru-RU" b="1" dirty="0" err="1">
                <a:solidFill>
                  <a:prstClr val="black"/>
                </a:solidFill>
              </a:rPr>
              <a:t>донею</a:t>
            </a:r>
            <a:r>
              <a:rPr lang="ru-RU" b="1" dirty="0">
                <a:solidFill>
                  <a:prstClr val="black"/>
                </a:solidFill>
              </a:rPr>
              <a:t>», а себе її «</a:t>
            </a:r>
            <a:r>
              <a:rPr lang="ru-RU" b="1" dirty="0" err="1">
                <a:solidFill>
                  <a:prstClr val="black"/>
                </a:solidFill>
              </a:rPr>
              <a:t>хрещеним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батьком</a:t>
            </a:r>
            <a:r>
              <a:rPr lang="ru-RU" b="1" dirty="0">
                <a:solidFill>
                  <a:prstClr val="black"/>
                </a:solidFill>
              </a:rPr>
              <a:t>»?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908720"/>
            <a:ext cx="4098760" cy="1477328"/>
          </a:xfrm>
          <a:prstGeom prst="rect">
            <a:avLst/>
          </a:prstGeom>
          <a:solidFill>
            <a:srgbClr val="CC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…Господь послав</a:t>
            </a:r>
          </a:p>
          <a:p>
            <a:r>
              <a:rPr lang="ru-RU" dirty="0" smtClean="0">
                <a:latin typeface="Arial Black" pitchFamily="34" charset="0"/>
              </a:rPr>
              <a:t>Тебе нам, кроткого пророка</a:t>
            </a:r>
          </a:p>
          <a:p>
            <a:r>
              <a:rPr lang="ru-RU" dirty="0" smtClean="0">
                <a:latin typeface="Arial Black" pitchFamily="34" charset="0"/>
              </a:rPr>
              <a:t>І обличителя жестоких</a:t>
            </a:r>
          </a:p>
          <a:p>
            <a:r>
              <a:rPr lang="ru-RU" dirty="0" smtClean="0">
                <a:latin typeface="Arial Black" pitchFamily="34" charset="0"/>
              </a:rPr>
              <a:t>Людей </a:t>
            </a:r>
            <a:r>
              <a:rPr lang="ru-RU" dirty="0" err="1" smtClean="0">
                <a:latin typeface="Arial Black" pitchFamily="34" charset="0"/>
              </a:rPr>
              <a:t>неситих</a:t>
            </a:r>
            <a:r>
              <a:rPr lang="ru-RU" dirty="0" smtClean="0">
                <a:latin typeface="Arial Black" pitchFamily="34" charset="0"/>
              </a:rPr>
              <a:t>. </a:t>
            </a:r>
          </a:p>
          <a:p>
            <a:pPr algn="r"/>
            <a:r>
              <a:rPr lang="ru-RU" dirty="0" smtClean="0">
                <a:latin typeface="Arial Black" pitchFamily="34" charset="0"/>
              </a:rPr>
              <a:t>Тарас Шевченко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2627784" y="155512"/>
            <a:ext cx="3240360" cy="895826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Пригадаймо!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89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8" y="188640"/>
            <a:ext cx="1426505" cy="211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0" y="2092667"/>
            <a:ext cx="1490699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1123368"/>
            <a:ext cx="7308304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1. Укажіть </a:t>
            </a:r>
            <a:r>
              <a:rPr lang="ru-RU" b="1" dirty="0" err="1" smtClean="0"/>
              <a:t>справжнє</a:t>
            </a:r>
            <a:r>
              <a:rPr lang="ru-RU" b="1" dirty="0" smtClean="0"/>
              <a:t> </a:t>
            </a:r>
            <a:r>
              <a:rPr lang="ru-RU" b="1" dirty="0" err="1" smtClean="0"/>
              <a:t>прізвище</a:t>
            </a:r>
            <a:r>
              <a:rPr lang="ru-RU" b="1" dirty="0" smtClean="0"/>
              <a:t> Марка </a:t>
            </a:r>
            <a:r>
              <a:rPr lang="ru-RU" b="1" dirty="0" err="1" smtClean="0"/>
              <a:t>Вовчка</a:t>
            </a:r>
            <a:r>
              <a:rPr lang="ru-RU" b="1" dirty="0" smtClean="0"/>
              <a:t>:</a:t>
            </a:r>
          </a:p>
          <a:p>
            <a:r>
              <a:rPr lang="ru-RU" b="1" dirty="0" smtClean="0"/>
              <a:t>А) Лариса Косач;</a:t>
            </a:r>
          </a:p>
          <a:p>
            <a:r>
              <a:rPr lang="ru-RU" b="1" dirty="0" smtClean="0"/>
              <a:t>Б) Ольга </a:t>
            </a:r>
            <a:r>
              <a:rPr lang="ru-RU" b="1" dirty="0" err="1" smtClean="0"/>
              <a:t>Кобилянська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В) Марія </a:t>
            </a:r>
            <a:r>
              <a:rPr lang="ru-RU" b="1" dirty="0" err="1" smtClean="0"/>
              <a:t>Вілінська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Г) Марія </a:t>
            </a:r>
            <a:r>
              <a:rPr lang="ru-RU" b="1" dirty="0" err="1" smtClean="0"/>
              <a:t>Садовська-Барілотті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9138"/>
            <a:ext cx="15144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1672" y="2869824"/>
            <a:ext cx="7292288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2. Укажіть назву </a:t>
            </a:r>
            <a:r>
              <a:rPr lang="ru-RU" b="1" dirty="0" err="1" smtClean="0"/>
              <a:t>прижиттєвих</a:t>
            </a:r>
            <a:r>
              <a:rPr lang="ru-RU" b="1" dirty="0" smtClean="0"/>
              <a:t> </a:t>
            </a:r>
            <a:r>
              <a:rPr lang="ru-RU" b="1" dirty="0" err="1" smtClean="0"/>
              <a:t>видань</a:t>
            </a:r>
            <a:r>
              <a:rPr lang="ru-RU" b="1" dirty="0" smtClean="0"/>
              <a:t> творів Марка </a:t>
            </a:r>
            <a:r>
              <a:rPr lang="ru-RU" b="1" dirty="0" err="1" smtClean="0"/>
              <a:t>Вовчка</a:t>
            </a:r>
            <a:r>
              <a:rPr lang="ru-RU" b="1" dirty="0" smtClean="0"/>
              <a:t>:</a:t>
            </a:r>
          </a:p>
          <a:p>
            <a:r>
              <a:rPr lang="ru-RU" b="1" dirty="0" smtClean="0"/>
              <a:t>А) «З вершин і низин»;</a:t>
            </a:r>
          </a:p>
          <a:p>
            <a:r>
              <a:rPr lang="ru-RU" b="1" dirty="0" smtClean="0"/>
              <a:t>Б) «</a:t>
            </a:r>
            <a:r>
              <a:rPr lang="ru-RU" b="1" dirty="0" err="1" smtClean="0"/>
              <a:t>Малоросійські</a:t>
            </a:r>
            <a:r>
              <a:rPr lang="ru-RU" b="1" dirty="0" smtClean="0"/>
              <a:t> повісті»;</a:t>
            </a:r>
          </a:p>
          <a:p>
            <a:r>
              <a:rPr lang="ru-RU" b="1" dirty="0" smtClean="0"/>
              <a:t>В) «</a:t>
            </a:r>
            <a:r>
              <a:rPr lang="ru-RU" b="1" dirty="0" err="1" smtClean="0"/>
              <a:t>Баляди</a:t>
            </a:r>
            <a:r>
              <a:rPr lang="ru-RU" b="1" dirty="0" smtClean="0"/>
              <a:t> і </a:t>
            </a:r>
            <a:r>
              <a:rPr lang="ru-RU" b="1" dirty="0" err="1" smtClean="0"/>
              <a:t>розкази</a:t>
            </a:r>
            <a:r>
              <a:rPr lang="ru-RU" b="1" dirty="0" smtClean="0"/>
              <a:t>»;</a:t>
            </a:r>
          </a:p>
          <a:p>
            <a:r>
              <a:rPr lang="ru-RU" b="1" dirty="0" smtClean="0"/>
              <a:t>Г) «Народні оповідання».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91672" y="4509119"/>
            <a:ext cx="7308304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3. Укажіть </a:t>
            </a:r>
            <a:r>
              <a:rPr lang="ru-RU" b="1" dirty="0" err="1" smtClean="0"/>
              <a:t>твердження</a:t>
            </a:r>
            <a:r>
              <a:rPr lang="ru-RU" b="1" dirty="0" smtClean="0"/>
              <a:t>, яке не є </a:t>
            </a:r>
            <a:r>
              <a:rPr lang="ru-RU" b="1" dirty="0" err="1" smtClean="0"/>
              <a:t>правильним</a:t>
            </a:r>
            <a:r>
              <a:rPr lang="ru-RU" b="1" dirty="0" smtClean="0"/>
              <a:t>:</a:t>
            </a:r>
          </a:p>
          <a:p>
            <a:r>
              <a:rPr lang="ru-RU" b="1" dirty="0" smtClean="0"/>
              <a:t>А) Марко Вовчок — </a:t>
            </a:r>
            <a:r>
              <a:rPr lang="ru-RU" b="1" dirty="0" err="1" smtClean="0"/>
              <a:t>основоположниця</a:t>
            </a:r>
            <a:r>
              <a:rPr lang="ru-RU" b="1" dirty="0" smtClean="0"/>
              <a:t> жанру </a:t>
            </a:r>
            <a:r>
              <a:rPr lang="ru-RU" b="1" dirty="0" err="1" smtClean="0"/>
              <a:t>психологічного</a:t>
            </a:r>
            <a:r>
              <a:rPr lang="ru-RU" b="1" dirty="0" smtClean="0"/>
              <a:t> роману в українській літературі;</a:t>
            </a:r>
          </a:p>
          <a:p>
            <a:r>
              <a:rPr lang="ru-RU" b="1" dirty="0" smtClean="0"/>
              <a:t>Б) Марко Вовчок — </a:t>
            </a:r>
            <a:r>
              <a:rPr lang="ru-RU" b="1" dirty="0" err="1" smtClean="0"/>
              <a:t>основоположниця</a:t>
            </a:r>
            <a:r>
              <a:rPr lang="ru-RU" b="1" dirty="0" smtClean="0"/>
              <a:t> дитячої прози;</a:t>
            </a:r>
          </a:p>
          <a:p>
            <a:r>
              <a:rPr lang="ru-RU" b="1" dirty="0" smtClean="0"/>
              <a:t>В) Марко Вовчок </a:t>
            </a:r>
            <a:r>
              <a:rPr lang="ru-RU" b="1" dirty="0" err="1" smtClean="0"/>
              <a:t>зміцнила</a:t>
            </a:r>
            <a:r>
              <a:rPr lang="ru-RU" b="1" dirty="0" smtClean="0"/>
              <a:t> основи української </a:t>
            </a:r>
            <a:r>
              <a:rPr lang="ru-RU" b="1" dirty="0" err="1" smtClean="0"/>
              <a:t>соціально-побутової</a:t>
            </a:r>
            <a:r>
              <a:rPr lang="ru-RU" b="1" dirty="0" smtClean="0"/>
              <a:t> повісті;</a:t>
            </a:r>
          </a:p>
          <a:p>
            <a:r>
              <a:rPr lang="ru-RU" b="1" dirty="0" smtClean="0"/>
              <a:t>Г) Марко Вовчок є </a:t>
            </a:r>
            <a:r>
              <a:rPr lang="ru-RU" b="1" dirty="0" err="1" smtClean="0"/>
              <a:t>авторкою</a:t>
            </a:r>
            <a:r>
              <a:rPr lang="ru-RU" b="1" dirty="0" smtClean="0"/>
              <a:t> історичної казки-повісті «</a:t>
            </a:r>
            <a:r>
              <a:rPr lang="ru-RU" b="1" dirty="0" err="1" smtClean="0"/>
              <a:t>Кармелюк</a:t>
            </a:r>
            <a:r>
              <a:rPr lang="ru-RU" b="1" dirty="0" smtClean="0"/>
              <a:t>».</a:t>
            </a:r>
            <a:endParaRPr lang="ru-RU" b="1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851920" y="116632"/>
            <a:ext cx="3168352" cy="895826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Пригадаймо!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439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601"/>
            <a:ext cx="143827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/>
          <a:stretch/>
        </p:blipFill>
        <p:spPr bwMode="auto">
          <a:xfrm>
            <a:off x="107504" y="1871781"/>
            <a:ext cx="1543493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382013"/>
            <a:ext cx="7488832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4. Хто з українських </a:t>
            </a:r>
            <a:r>
              <a:rPr lang="ru-RU" b="1" dirty="0" err="1" smtClean="0"/>
              <a:t>митців</a:t>
            </a:r>
            <a:r>
              <a:rPr lang="ru-RU" b="1" dirty="0" smtClean="0"/>
              <a:t> </a:t>
            </a:r>
            <a:r>
              <a:rPr lang="ru-RU" b="1" dirty="0" err="1" smtClean="0"/>
              <a:t>сприяв</a:t>
            </a:r>
            <a:r>
              <a:rPr lang="ru-RU" b="1" dirty="0" smtClean="0"/>
              <a:t> </a:t>
            </a:r>
            <a:r>
              <a:rPr lang="ru-RU" b="1" dirty="0" err="1" smtClean="0"/>
              <a:t>виходу</a:t>
            </a:r>
            <a:r>
              <a:rPr lang="ru-RU" b="1" dirty="0" smtClean="0"/>
              <a:t> «Народних </a:t>
            </a:r>
            <a:r>
              <a:rPr lang="ru-RU" b="1" dirty="0" err="1" smtClean="0"/>
              <a:t>оповідань</a:t>
            </a:r>
            <a:r>
              <a:rPr lang="ru-RU" b="1" dirty="0" smtClean="0"/>
              <a:t>» Марка </a:t>
            </a:r>
            <a:r>
              <a:rPr lang="ru-RU" b="1" dirty="0" err="1" smtClean="0"/>
              <a:t>Вовчка</a:t>
            </a:r>
            <a:r>
              <a:rPr lang="ru-RU" b="1" dirty="0" smtClean="0"/>
              <a:t> у </a:t>
            </a:r>
            <a:r>
              <a:rPr lang="ru-RU" b="1" dirty="0" err="1" smtClean="0"/>
              <a:t>власній</a:t>
            </a:r>
            <a:r>
              <a:rPr lang="ru-RU" b="1" dirty="0" smtClean="0"/>
              <a:t> </a:t>
            </a:r>
            <a:r>
              <a:rPr lang="ru-RU" b="1" dirty="0" err="1" smtClean="0"/>
              <a:t>друкарні</a:t>
            </a:r>
            <a:r>
              <a:rPr lang="ru-RU" b="1" dirty="0" smtClean="0"/>
              <a:t>?</a:t>
            </a:r>
          </a:p>
          <a:p>
            <a:r>
              <a:rPr lang="ru-RU" b="1" dirty="0" smtClean="0"/>
              <a:t>А) Тарас Шевченко;</a:t>
            </a:r>
          </a:p>
          <a:p>
            <a:r>
              <a:rPr lang="ru-RU" b="1" dirty="0" smtClean="0"/>
              <a:t>Б) Пантелеймон Куліш;</a:t>
            </a:r>
          </a:p>
          <a:p>
            <a:r>
              <a:rPr lang="ru-RU" b="1" dirty="0" smtClean="0"/>
              <a:t>В) Іван Франко;</a:t>
            </a:r>
          </a:p>
          <a:p>
            <a:r>
              <a:rPr lang="ru-RU" b="1" dirty="0" smtClean="0"/>
              <a:t>Г) Микола Костомаров.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2348880"/>
            <a:ext cx="7507136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5. У якому </a:t>
            </a:r>
            <a:r>
              <a:rPr lang="ru-RU" b="1" dirty="0" err="1" smtClean="0"/>
              <a:t>журналі</a:t>
            </a:r>
            <a:r>
              <a:rPr lang="ru-RU" b="1" dirty="0" smtClean="0"/>
              <a:t> Марко Вовчок вперше </a:t>
            </a:r>
            <a:r>
              <a:rPr lang="ru-RU" b="1" dirty="0" err="1" smtClean="0"/>
              <a:t>опублікувала</a:t>
            </a:r>
            <a:r>
              <a:rPr lang="ru-RU" b="1" dirty="0" smtClean="0"/>
              <a:t> повість «Інститутка»?</a:t>
            </a:r>
          </a:p>
          <a:p>
            <a:r>
              <a:rPr lang="ru-RU" b="1" dirty="0" smtClean="0"/>
              <a:t>А) «Основа»;</a:t>
            </a:r>
          </a:p>
          <a:p>
            <a:r>
              <a:rPr lang="ru-RU" b="1" dirty="0" smtClean="0"/>
              <a:t>Б) «Колокол»;</a:t>
            </a:r>
          </a:p>
          <a:p>
            <a:r>
              <a:rPr lang="ru-RU" b="1" dirty="0" smtClean="0"/>
              <a:t>В) «Отечественные записки»;</a:t>
            </a:r>
          </a:p>
          <a:p>
            <a:r>
              <a:rPr lang="ru-RU" b="1" dirty="0" smtClean="0"/>
              <a:t>Г) «Русалка </a:t>
            </a:r>
            <a:r>
              <a:rPr lang="ru-RU" b="1" dirty="0" err="1" smtClean="0"/>
              <a:t>Дністровая</a:t>
            </a:r>
            <a:r>
              <a:rPr lang="ru-RU" b="1" dirty="0" smtClean="0"/>
              <a:t>».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5452"/>
            <a:ext cx="1440160" cy="215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4327553"/>
            <a:ext cx="7507136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6. Який твір Марка </a:t>
            </a:r>
            <a:r>
              <a:rPr lang="ru-RU" b="1" dirty="0" err="1" smtClean="0"/>
              <a:t>Вовчка</a:t>
            </a:r>
            <a:r>
              <a:rPr lang="ru-RU" b="1" dirty="0" smtClean="0"/>
              <a:t> було </a:t>
            </a:r>
            <a:r>
              <a:rPr lang="ru-RU" b="1" dirty="0" err="1" smtClean="0"/>
              <a:t>відзначено</a:t>
            </a:r>
            <a:r>
              <a:rPr lang="ru-RU" b="1" dirty="0" smtClean="0"/>
              <a:t> </a:t>
            </a:r>
            <a:r>
              <a:rPr lang="ru-RU" b="1" dirty="0" err="1" smtClean="0"/>
              <a:t>премією</a:t>
            </a:r>
            <a:r>
              <a:rPr lang="ru-RU" b="1" dirty="0" smtClean="0"/>
              <a:t> </a:t>
            </a:r>
            <a:r>
              <a:rPr lang="ru-RU" b="1" dirty="0" err="1" smtClean="0"/>
              <a:t>Французької</a:t>
            </a:r>
            <a:r>
              <a:rPr lang="ru-RU" b="1" dirty="0" smtClean="0"/>
              <a:t> </a:t>
            </a:r>
            <a:r>
              <a:rPr lang="ru-RU" b="1" dirty="0" err="1" smtClean="0"/>
              <a:t>академії</a:t>
            </a:r>
            <a:r>
              <a:rPr lang="ru-RU" b="1" dirty="0" smtClean="0"/>
              <a:t>?</a:t>
            </a:r>
          </a:p>
          <a:p>
            <a:r>
              <a:rPr lang="ru-RU" b="1" dirty="0" smtClean="0"/>
              <a:t>А) Повість-казку "Маруся”</a:t>
            </a:r>
          </a:p>
          <a:p>
            <a:r>
              <a:rPr lang="ru-RU" b="1" dirty="0" smtClean="0"/>
              <a:t>Б) Повість "Інститутка"</a:t>
            </a:r>
          </a:p>
          <a:p>
            <a:r>
              <a:rPr lang="ru-RU" b="1" dirty="0" smtClean="0"/>
              <a:t>В) Оповідання "Горпина"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302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60648"/>
            <a:ext cx="7704856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«Інститутка» – це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найкраща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перлина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нашої літератури…Крім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викриття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страхіть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кріпацтва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й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вимоги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його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скасування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, письменниця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подає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майстерні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описи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душевних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і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поетичних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станів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людини, особливо ж – її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глибоке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проникнення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в </a:t>
            </a:r>
            <a:r>
              <a:rPr lang="ru-RU" sz="2000" dirty="0" err="1">
                <a:solidFill>
                  <a:prstClr val="black"/>
                </a:solidFill>
                <a:latin typeface="Arial Black" pitchFamily="34" charset="0"/>
              </a:rPr>
              <a:t>таїни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 жіночої душі…»</a:t>
            </a:r>
          </a:p>
          <a:p>
            <a:pPr algn="r"/>
            <a:r>
              <a:rPr lang="uk-UA" sz="2000" dirty="0">
                <a:solidFill>
                  <a:prstClr val="black"/>
                </a:solidFill>
                <a:latin typeface="Arial Black" pitchFamily="34" charset="0"/>
              </a:rPr>
              <a:t>Іван Франко</a:t>
            </a:r>
            <a:endParaRPr lang="ru-RU" sz="20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920">
            <a:off x="4310838" y="2342042"/>
            <a:ext cx="2859087" cy="403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5290">
            <a:off x="1926441" y="2887093"/>
            <a:ext cx="2515109" cy="3417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566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84" y="744135"/>
            <a:ext cx="1963920" cy="304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ертикальный свиток 1"/>
          <p:cNvSpPr/>
          <p:nvPr/>
        </p:nvSpPr>
        <p:spPr>
          <a:xfrm>
            <a:off x="5480760" y="4221088"/>
            <a:ext cx="3402632" cy="2144554"/>
          </a:xfrm>
          <a:prstGeom prst="verticalScroll">
            <a:avLst/>
          </a:prstGeom>
          <a:solidFill>
            <a:srgbClr val="CCCC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Жанр </a:t>
            </a:r>
            <a:r>
              <a:rPr lang="ru-RU" b="1" dirty="0" err="1" smtClean="0"/>
              <a:t>соціально-побутової</a:t>
            </a:r>
            <a:r>
              <a:rPr lang="ru-RU" b="1" dirty="0" smtClean="0"/>
              <a:t> повісті дозволив </a:t>
            </a:r>
            <a:r>
              <a:rPr lang="ru-RU" b="1" dirty="0" err="1" smtClean="0"/>
              <a:t>письменниці</a:t>
            </a:r>
            <a:r>
              <a:rPr lang="ru-RU" b="1" dirty="0" smtClean="0"/>
              <a:t> </a:t>
            </a:r>
            <a:r>
              <a:rPr lang="ru-RU" b="1" dirty="0" err="1" smtClean="0"/>
              <a:t>ширше</a:t>
            </a:r>
            <a:r>
              <a:rPr lang="ru-RU" b="1" dirty="0" smtClean="0"/>
              <a:t>, ніж у «Народних </a:t>
            </a:r>
            <a:r>
              <a:rPr lang="ru-RU" b="1" dirty="0" err="1" smtClean="0"/>
              <a:t>оповіданнях</a:t>
            </a:r>
            <a:r>
              <a:rPr lang="ru-RU" b="1" dirty="0" smtClean="0"/>
              <a:t>», </a:t>
            </a:r>
            <a:r>
              <a:rPr lang="ru-RU" b="1" dirty="0" err="1" smtClean="0"/>
              <a:t>висвітлити</a:t>
            </a:r>
            <a:r>
              <a:rPr lang="ru-RU" b="1" dirty="0" smtClean="0"/>
              <a:t> проблему </a:t>
            </a:r>
            <a:r>
              <a:rPr lang="ru-RU" b="1" dirty="0" err="1" smtClean="0"/>
              <a:t>кріпацтва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300780" y="913442"/>
            <a:ext cx="2831060" cy="2483168"/>
          </a:xfrm>
          <a:prstGeom prst="verticalScroll">
            <a:avLst/>
          </a:prstGeom>
          <a:solidFill>
            <a:srgbClr val="FFCC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Своєрідним</a:t>
            </a:r>
            <a:r>
              <a:rPr lang="ru-RU" b="1" dirty="0" smtClean="0"/>
              <a:t> продовженням «Народних </a:t>
            </a:r>
            <a:r>
              <a:rPr lang="ru-RU" b="1" dirty="0" err="1" smtClean="0"/>
              <a:t>оповідань</a:t>
            </a:r>
            <a:r>
              <a:rPr lang="ru-RU" b="1" dirty="0" smtClean="0"/>
              <a:t>» стала </a:t>
            </a:r>
            <a:r>
              <a:rPr lang="ru-RU" b="1" dirty="0" err="1" smtClean="0"/>
              <a:t>соціально-побутова</a:t>
            </a:r>
            <a:endParaRPr lang="ru-RU" b="1" dirty="0" smtClean="0"/>
          </a:p>
          <a:p>
            <a:pPr algn="ctr"/>
            <a:r>
              <a:rPr lang="ru-RU" b="1" dirty="0" smtClean="0"/>
              <a:t>повість «Інститутка».</a:t>
            </a:r>
            <a:endParaRPr lang="ru-RU" b="1" dirty="0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2487208" y="167649"/>
            <a:ext cx="3470120" cy="790099"/>
          </a:xfrm>
          <a:prstGeom prst="verticalScroll">
            <a:avLst/>
          </a:prstGeom>
          <a:solidFill>
            <a:srgbClr val="CCFF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Марко Вовчок почала її писати в 1859 р. у </a:t>
            </a:r>
            <a:r>
              <a:rPr lang="ru-RU" b="1" dirty="0" err="1" smtClean="0"/>
              <a:t>Немирові</a:t>
            </a:r>
            <a:r>
              <a:rPr lang="ru-RU" b="1" dirty="0" smtClean="0"/>
              <a:t>. </a:t>
            </a:r>
            <a:endParaRPr lang="ru-RU" b="1" dirty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5056632" y="744135"/>
            <a:ext cx="4107920" cy="2821781"/>
          </a:xfrm>
          <a:prstGeom prst="verticalScroll">
            <a:avLst/>
          </a:prstGeom>
          <a:solidFill>
            <a:srgbClr val="FFCC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Спочатку твір </a:t>
            </a:r>
            <a:r>
              <a:rPr lang="ru-RU" b="1" dirty="0" err="1" smtClean="0"/>
              <a:t>називався</a:t>
            </a:r>
            <a:r>
              <a:rPr lang="ru-RU" b="1" dirty="0" smtClean="0"/>
              <a:t> «Панночка», </a:t>
            </a:r>
            <a:r>
              <a:rPr lang="ru-RU" b="1" dirty="0" err="1" smtClean="0"/>
              <a:t>проте</a:t>
            </a:r>
            <a:r>
              <a:rPr lang="ru-RU" b="1" dirty="0" smtClean="0"/>
              <a:t> письменниця </a:t>
            </a:r>
            <a:r>
              <a:rPr lang="ru-RU" b="1" dirty="0" err="1" smtClean="0"/>
              <a:t>змінила</a:t>
            </a:r>
            <a:r>
              <a:rPr lang="ru-RU" b="1" dirty="0" smtClean="0"/>
              <a:t> назву, таким чином </a:t>
            </a:r>
            <a:r>
              <a:rPr lang="ru-RU" b="1" dirty="0" err="1" smtClean="0"/>
              <a:t>підкреслюючи</a:t>
            </a:r>
            <a:r>
              <a:rPr lang="ru-RU" b="1" dirty="0" smtClean="0"/>
              <a:t> </a:t>
            </a:r>
            <a:r>
              <a:rPr lang="ru-RU" b="1" dirty="0" err="1" smtClean="0"/>
              <a:t>абсурдність</a:t>
            </a:r>
            <a:r>
              <a:rPr lang="ru-RU" b="1" dirty="0" smtClean="0"/>
              <a:t> суспільства, де часто </a:t>
            </a:r>
            <a:r>
              <a:rPr lang="ru-RU" b="1" dirty="0" err="1" smtClean="0"/>
              <a:t>неосвічені</a:t>
            </a:r>
            <a:r>
              <a:rPr lang="ru-RU" b="1" dirty="0" smtClean="0"/>
              <a:t> </a:t>
            </a:r>
            <a:r>
              <a:rPr lang="ru-RU" b="1" dirty="0" err="1" smtClean="0"/>
              <a:t>кріпаки</a:t>
            </a:r>
            <a:r>
              <a:rPr lang="ru-RU" b="1" dirty="0" smtClean="0"/>
              <a:t> морально </a:t>
            </a:r>
            <a:r>
              <a:rPr lang="ru-RU" b="1" dirty="0" err="1" smtClean="0"/>
              <a:t>вищі</a:t>
            </a:r>
            <a:r>
              <a:rPr lang="ru-RU" b="1" dirty="0" smtClean="0"/>
              <a:t> за своїх </a:t>
            </a:r>
            <a:r>
              <a:rPr lang="ru-RU" b="1" dirty="0" err="1" smtClean="0"/>
              <a:t>освічених</a:t>
            </a:r>
            <a:r>
              <a:rPr lang="ru-RU" b="1" dirty="0" smtClean="0"/>
              <a:t> </a:t>
            </a:r>
            <a:r>
              <a:rPr lang="ru-RU" b="1" dirty="0" err="1" smtClean="0"/>
              <a:t>панів</a:t>
            </a:r>
            <a:r>
              <a:rPr lang="ru-RU" b="1" dirty="0" smtClean="0"/>
              <a:t>. </a:t>
            </a:r>
            <a:endParaRPr lang="ru-RU" b="1" dirty="0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2487208" y="3568973"/>
            <a:ext cx="3386672" cy="2821781"/>
          </a:xfrm>
          <a:prstGeom prst="verticalScroll">
            <a:avLst/>
          </a:prstGeom>
          <a:solidFill>
            <a:srgbClr val="CCFF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 1860 р. «Інститутка» була </a:t>
            </a:r>
            <a:r>
              <a:rPr lang="ru-RU" b="1" dirty="0" err="1" smtClean="0"/>
              <a:t>надрукована</a:t>
            </a:r>
            <a:r>
              <a:rPr lang="ru-RU" b="1" dirty="0" smtClean="0"/>
              <a:t> російською мовою в </a:t>
            </a:r>
            <a:r>
              <a:rPr lang="ru-RU" b="1" dirty="0" err="1" smtClean="0"/>
              <a:t>перекладі</a:t>
            </a:r>
            <a:r>
              <a:rPr lang="ru-RU" b="1" dirty="0" smtClean="0"/>
              <a:t> Івана </a:t>
            </a:r>
            <a:r>
              <a:rPr lang="ru-RU" b="1" dirty="0" err="1" smtClean="0"/>
              <a:t>Тургенєва</a:t>
            </a:r>
            <a:r>
              <a:rPr lang="ru-RU" b="1" dirty="0" smtClean="0"/>
              <a:t> на сторінках журналу «Отечественные записки». </a:t>
            </a:r>
            <a:endParaRPr lang="ru-RU" b="1" dirty="0"/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300780" y="3629215"/>
            <a:ext cx="2397976" cy="2754809"/>
          </a:xfrm>
          <a:prstGeom prst="verticalScroll">
            <a:avLst/>
          </a:prstGeom>
          <a:solidFill>
            <a:srgbClr val="CCCC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Українською мовою повість вийшла з </a:t>
            </a:r>
            <a:r>
              <a:rPr lang="ru-RU" b="1" dirty="0" err="1" smtClean="0"/>
              <a:t>присвятою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Т.  Г.  </a:t>
            </a:r>
            <a:r>
              <a:rPr lang="ru-RU" b="1" dirty="0" err="1" smtClean="0"/>
              <a:t>Шевченку</a:t>
            </a:r>
            <a:r>
              <a:rPr lang="ru-RU" b="1" dirty="0" smtClean="0"/>
              <a:t> в </a:t>
            </a:r>
            <a:r>
              <a:rPr lang="ru-RU" b="1" dirty="0" err="1" smtClean="0"/>
              <a:t>журналі</a:t>
            </a:r>
            <a:r>
              <a:rPr lang="ru-RU" b="1" dirty="0" smtClean="0"/>
              <a:t> «Основа» </a:t>
            </a:r>
            <a:endParaRPr lang="ru-RU" b="1" dirty="0" smtClean="0"/>
          </a:p>
          <a:p>
            <a:pPr algn="ctr"/>
            <a:r>
              <a:rPr lang="ru-RU" b="1" dirty="0" smtClean="0"/>
              <a:t>1862 </a:t>
            </a:r>
            <a:r>
              <a:rPr lang="ru-RU" b="1" dirty="0" smtClean="0"/>
              <a:t>р.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67649"/>
            <a:ext cx="2232248" cy="5250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uk-UA" sz="2800" dirty="0" smtClean="0">
                <a:solidFill>
                  <a:srgbClr val="FF0000"/>
                </a:solidFill>
                <a:latin typeface="Arial Black" pitchFamily="34" charset="0"/>
              </a:rPr>
              <a:t>Прочитай!</a:t>
            </a:r>
          </a:p>
          <a:p>
            <a:pPr algn="ctr"/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93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58901"/>
            <a:ext cx="7776864" cy="3170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prstClr val="black"/>
                </a:solidFill>
                <a:latin typeface="Arial Black" pitchFamily="34" charset="0"/>
              </a:rPr>
              <a:t>     «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В “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Інститутці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” Марка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Вовчка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latin typeface="Arial Black" pitchFamily="34" charset="0"/>
              </a:rPr>
              <a:t>зроблено</a:t>
            </a:r>
            <a:r>
              <a:rPr lang="ru-RU" sz="2000" b="1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спробу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реалістично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назвати речі </a:t>
            </a:r>
            <a:r>
              <a:rPr lang="ru-RU" sz="2000" b="1" dirty="0" smtClean="0">
                <a:solidFill>
                  <a:prstClr val="black"/>
                </a:solidFill>
                <a:latin typeface="Arial Black" pitchFamily="34" charset="0"/>
              </a:rPr>
              <a:t>своїми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іменами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, і це стало причиною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зацікавлень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нею не тільки в Україні. </a:t>
            </a:r>
            <a:r>
              <a:rPr lang="ru-RU" sz="2000" b="1" dirty="0" smtClean="0">
                <a:solidFill>
                  <a:prstClr val="black"/>
                </a:solidFill>
                <a:latin typeface="Arial Black" pitchFamily="34" charset="0"/>
              </a:rPr>
              <a:t>Традиційний 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конфлікт людської </a:t>
            </a:r>
            <a:r>
              <a:rPr lang="ru-RU" sz="2000" b="1" dirty="0" err="1" smtClean="0">
                <a:solidFill>
                  <a:prstClr val="black"/>
                </a:solidFill>
                <a:latin typeface="Arial Black" pitchFamily="34" charset="0"/>
              </a:rPr>
              <a:t>бідності</a:t>
            </a:r>
            <a:r>
              <a:rPr lang="ru-RU" sz="2000" b="1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з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багатством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письменниця </a:t>
            </a:r>
            <a:r>
              <a:rPr lang="ru-RU" sz="2000" b="1" dirty="0" smtClean="0">
                <a:solidFill>
                  <a:prstClr val="black"/>
                </a:solidFill>
                <a:latin typeface="Arial Black" pitchFamily="34" charset="0"/>
              </a:rPr>
              <a:t>раптом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подвоює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в силі: багатство в </a:t>
            </a:r>
            <a:r>
              <a:rPr lang="ru-RU" sz="2000" b="1" dirty="0" smtClean="0">
                <a:solidFill>
                  <a:prstClr val="black"/>
                </a:solidFill>
                <a:latin typeface="Arial Black" pitchFamily="34" charset="0"/>
              </a:rPr>
              <a:t>образі 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“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освіченої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”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пані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стає ще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лютішим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, </a:t>
            </a:r>
            <a:r>
              <a:rPr lang="ru-RU" sz="2000" b="1" dirty="0" smtClean="0">
                <a:solidFill>
                  <a:prstClr val="black"/>
                </a:solidFill>
                <a:latin typeface="Arial Black" pitchFamily="34" charset="0"/>
              </a:rPr>
              <a:t>а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бідність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в образах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молодшого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покоління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кріпаків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не мириться з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наругою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Arial Black" pitchFamily="34" charset="0"/>
              </a:rPr>
              <a:t>над 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ним і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зважується</a:t>
            </a:r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 на протест». </a:t>
            </a:r>
          </a:p>
          <a:p>
            <a:pPr algn="r"/>
            <a:r>
              <a:rPr lang="ru-RU" sz="2000" b="1" dirty="0">
                <a:solidFill>
                  <a:prstClr val="black"/>
                </a:solidFill>
                <a:latin typeface="Arial Black" pitchFamily="34" charset="0"/>
              </a:rPr>
              <a:t>Михайло </a:t>
            </a:r>
            <a:r>
              <a:rPr lang="ru-RU" sz="2000" b="1" dirty="0" err="1">
                <a:solidFill>
                  <a:prstClr val="black"/>
                </a:solidFill>
                <a:latin typeface="Arial Black" pitchFamily="34" charset="0"/>
              </a:rPr>
              <a:t>Наєнко</a:t>
            </a:r>
            <a:endParaRPr lang="ru-RU" sz="20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01427"/>
            <a:ext cx="5976664" cy="3489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017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220784"/>
            <a:ext cx="4684296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Дві  групи персонажів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2123728" y="922464"/>
            <a:ext cx="1186543" cy="707231"/>
          </a:xfrm>
          <a:prstGeom prst="downArrow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Пани 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5508527" y="922464"/>
            <a:ext cx="1645002" cy="707231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Кріпаки 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22421" y="1844824"/>
            <a:ext cx="3189156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панночка,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бабуся інститутки;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полковий лікар, майбутній чоловік інститутки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88671" y="1824848"/>
            <a:ext cx="3259931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Устина,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Прокіп,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бабуся-</a:t>
            </a:r>
            <a:r>
              <a:rPr lang="ru-RU" dirty="0" err="1" smtClean="0">
                <a:latin typeface="Arial Black" pitchFamily="34" charset="0"/>
              </a:rPr>
              <a:t>служниця</a:t>
            </a:r>
            <a:r>
              <a:rPr lang="ru-RU" dirty="0" smtClean="0">
                <a:latin typeface="Arial Black" pitchFamily="34" charset="0"/>
              </a:rPr>
              <a:t>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Arial Black" pitchFamily="34" charset="0"/>
              </a:rPr>
              <a:t>Назар,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latin typeface="Arial Black" pitchFamily="34" charset="0"/>
              </a:rPr>
              <a:t>Катря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8873" y="3530039"/>
            <a:ext cx="3322704" cy="31393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Основний конфлікт повісті – </a:t>
            </a:r>
            <a:r>
              <a:rPr lang="ru-RU" dirty="0" err="1">
                <a:latin typeface="Arial Black" pitchFamily="34" charset="0"/>
              </a:rPr>
              <a:t>соціальний</a:t>
            </a:r>
            <a:r>
              <a:rPr lang="ru-RU" dirty="0">
                <a:latin typeface="Arial Black" pitchFamily="34" charset="0"/>
              </a:rPr>
              <a:t> (між панами-</a:t>
            </a:r>
            <a:r>
              <a:rPr lang="ru-RU" dirty="0" err="1">
                <a:latin typeface="Arial Black" pitchFamily="34" charset="0"/>
              </a:rPr>
              <a:t>кріпосниками</a:t>
            </a:r>
            <a:r>
              <a:rPr lang="ru-RU" dirty="0">
                <a:latin typeface="Arial Black" pitchFamily="34" charset="0"/>
              </a:rPr>
              <a:t> і </a:t>
            </a:r>
            <a:r>
              <a:rPr lang="ru-RU" dirty="0" err="1">
                <a:latin typeface="Arial Black" pitchFamily="34" charset="0"/>
              </a:rPr>
              <a:t>покріпаченим</a:t>
            </a:r>
            <a:r>
              <a:rPr lang="ru-RU" dirty="0">
                <a:latin typeface="Arial Black" pitchFamily="34" charset="0"/>
              </a:rPr>
              <a:t> селянством). </a:t>
            </a:r>
            <a:r>
              <a:rPr lang="ru-RU" dirty="0" smtClean="0">
                <a:latin typeface="Arial Black" pitchFamily="34" charset="0"/>
              </a:rPr>
              <a:t>Кріпаки  </a:t>
            </a:r>
            <a:r>
              <a:rPr lang="ru-RU" dirty="0">
                <a:latin typeface="Arial Black" pitchFamily="34" charset="0"/>
              </a:rPr>
              <a:t>активно </a:t>
            </a:r>
            <a:r>
              <a:rPr lang="ru-RU" dirty="0" err="1">
                <a:latin typeface="Arial Black" pitchFamily="34" charset="0"/>
              </a:rPr>
              <a:t>протестують</a:t>
            </a:r>
            <a:r>
              <a:rPr lang="ru-RU" dirty="0">
                <a:latin typeface="Arial Black" pitchFamily="34" charset="0"/>
              </a:rPr>
              <a:t> проти несправедливості та </a:t>
            </a:r>
            <a:r>
              <a:rPr lang="ru-RU" dirty="0" err="1">
                <a:latin typeface="Arial Black" pitchFamily="34" charset="0"/>
              </a:rPr>
              <a:t>неволі</a:t>
            </a:r>
            <a:r>
              <a:rPr lang="ru-RU" dirty="0">
                <a:latin typeface="Arial Black" pitchFamily="34" charset="0"/>
              </a:rPr>
              <a:t>, адже мають </a:t>
            </a:r>
            <a:r>
              <a:rPr lang="ru-RU" dirty="0" err="1">
                <a:latin typeface="Arial Black" pitchFamily="34" charset="0"/>
              </a:rPr>
              <a:t>жагу</a:t>
            </a:r>
            <a:r>
              <a:rPr lang="ru-RU" dirty="0">
                <a:latin typeface="Arial Black" pitchFamily="34" charset="0"/>
              </a:rPr>
              <a:t> отримати свободу</a:t>
            </a:r>
            <a:r>
              <a:rPr lang="ru-RU" dirty="0" smtClean="0">
                <a:latin typeface="Arial Black" pitchFamily="34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3622402"/>
            <a:ext cx="4814200" cy="3046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2123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3092</Words>
  <Application>Microsoft Office PowerPoint</Application>
  <PresentationFormat>Экран (4:3)</PresentationFormat>
  <Paragraphs>216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35</cp:revision>
  <dcterms:created xsi:type="dcterms:W3CDTF">2024-05-10T12:38:07Z</dcterms:created>
  <dcterms:modified xsi:type="dcterms:W3CDTF">2024-05-10T20:29:16Z</dcterms:modified>
</cp:coreProperties>
</file>