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sldIdLst>
    <p:sldId id="256" r:id="rId3"/>
    <p:sldId id="260" r:id="rId4"/>
    <p:sldId id="261" r:id="rId5"/>
    <p:sldId id="259" r:id="rId6"/>
    <p:sldId id="262" r:id="rId7"/>
    <p:sldId id="266" r:id="rId8"/>
    <p:sldId id="267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4" r:id="rId24"/>
    <p:sldId id="285" r:id="rId25"/>
    <p:sldId id="286" r:id="rId26"/>
    <p:sldId id="287" r:id="rId27"/>
    <p:sldId id="288" r:id="rId28"/>
    <p:sldId id="289" r:id="rId29"/>
  </p:sldIdLst>
  <p:sldSz cx="9144000" cy="6858000" type="screen4x3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86092" autoAdjust="0"/>
  </p:normalViewPr>
  <p:slideViewPr>
    <p:cSldViewPr>
      <p:cViewPr varScale="1">
        <p:scale>
          <a:sx n="67" d="100"/>
          <a:sy n="67" d="100"/>
        </p:scale>
        <p:origin x="150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4348" y="214290"/>
            <a:ext cx="7772400" cy="1470025"/>
          </a:xfrm>
        </p:spPr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  <a:latin typeface="Segoe Print" pitchFamily="2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57290" y="1714488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accent5">
                    <a:lumMod val="75000"/>
                  </a:schemeClr>
                </a:solidFill>
                <a:latin typeface="Segoe Light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83453-07CD-4C03-9425-31D384EE36B5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8353E-EC92-4E3F-9952-C0D154F150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83453-07CD-4C03-9425-31D384EE36B5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8353E-EC92-4E3F-9952-C0D154F150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83453-07CD-4C03-9425-31D384EE36B5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8353E-EC92-4E3F-9952-C0D154F150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8727" y="2906713"/>
            <a:ext cx="7065985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83453-07CD-4C03-9425-31D384EE36B5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8353E-EC92-4E3F-9952-C0D154F150C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419204" y="4419600"/>
            <a:ext cx="7115196" cy="1143000"/>
          </a:xfrm>
        </p:spPr>
        <p:txBody>
          <a:bodyPr anchor="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71604" y="1600200"/>
            <a:ext cx="3528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7404" y="1600200"/>
            <a:ext cx="3528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83453-07CD-4C03-9425-31D384EE36B5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8353E-EC92-4E3F-9952-C0D154F150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79504" y="1535113"/>
            <a:ext cx="35280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79504" y="2174875"/>
            <a:ext cx="35280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87404" y="1535113"/>
            <a:ext cx="35280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87404" y="2174875"/>
            <a:ext cx="35280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83453-07CD-4C03-9425-31D384EE36B5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8353E-EC92-4E3F-9952-C0D154F150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83453-07CD-4C03-9425-31D384EE36B5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8353E-EC92-4E3F-9952-C0D154F150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83453-07CD-4C03-9425-31D384EE36B5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8353E-EC92-4E3F-9952-C0D154F150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83453-07CD-4C03-9425-31D384EE36B5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8353E-EC92-4E3F-9952-C0D154F150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83453-07CD-4C03-9425-31D384EE36B5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8353E-EC92-4E3F-9952-C0D154F150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71604" y="274638"/>
            <a:ext cx="711519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71604" y="1600200"/>
            <a:ext cx="7115196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F83453-07CD-4C03-9425-31D384EE36B5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68353E-EC92-4E3F-9952-C0D154F150C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7" r:id="rId8"/>
    <p:sldLayoutId id="2147483658" r:id="rId9"/>
    <p:sldLayoutId id="2147483659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Segoe Print" pitchFamily="2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002060"/>
          </a:solidFill>
          <a:latin typeface="Segoe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002060"/>
          </a:solidFill>
          <a:latin typeface="Segoe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002060"/>
          </a:solidFill>
          <a:latin typeface="Segoe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002060"/>
          </a:solidFill>
          <a:latin typeface="Segoe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002060"/>
          </a:solidFill>
          <a:latin typeface="Segoe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88640"/>
            <a:ext cx="7772400" cy="1470025"/>
          </a:xfrm>
        </p:spPr>
        <p:txBody>
          <a:bodyPr>
            <a:normAutofit/>
          </a:bodyPr>
          <a:lstStyle/>
          <a:p>
            <a:r>
              <a:rPr lang="ru-RU" b="1" dirty="0" err="1" smtClean="0"/>
              <a:t>Поетичний</a:t>
            </a:r>
            <a:r>
              <a:rPr lang="ru-RU" b="1" dirty="0" smtClean="0"/>
              <a:t> </a:t>
            </a:r>
            <a:r>
              <a:rPr lang="ru-RU" b="1" dirty="0" err="1" smtClean="0"/>
              <a:t>світ</a:t>
            </a:r>
            <a:r>
              <a:rPr lang="ru-RU" b="1" dirty="0" smtClean="0"/>
              <a:t> </a:t>
            </a:r>
            <a:r>
              <a:rPr lang="ru-RU" b="1" dirty="0" err="1" smtClean="0"/>
              <a:t>Орисі</a:t>
            </a:r>
            <a:r>
              <a:rPr lang="ru-RU" b="1" dirty="0" smtClean="0"/>
              <a:t> </a:t>
            </a:r>
            <a:r>
              <a:rPr lang="ru-RU" b="1" dirty="0" err="1" smtClean="0"/>
              <a:t>Яхневич</a:t>
            </a:r>
            <a:r>
              <a:rPr lang="ru-RU" b="1" dirty="0" smtClean="0"/>
              <a:t> </a:t>
            </a:r>
            <a:endParaRPr lang="ru-RU" b="1" dirty="0"/>
          </a:p>
        </p:txBody>
      </p:sp>
      <p:pic>
        <p:nvPicPr>
          <p:cNvPr id="4" name="Picture 2" descr="https://librarygorodenkapoet.files.wordpress.com/2012/11/img_6575.jpg?w=225&amp;h=3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484784"/>
            <a:ext cx="2376264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3968" y="476672"/>
            <a:ext cx="4572000" cy="6247864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uk-UA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Краса і велич рідної землі не залишають байдужими тих, хто вважає себе українцем. Не залишається і байдужою до своєї землі й Орися </a:t>
            </a:r>
            <a:r>
              <a:rPr lang="uk-UA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Яхневич</a:t>
            </a:r>
            <a:r>
              <a:rPr lang="uk-UA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uk-UA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Слово поетеси повніше наливається барвами і голосами навколишнього світу. Трави у неї – це шовк, пісні розливаються солов’їно. А ще звучить у поезії гордість, це допомагає підкреслити патріотичні </a:t>
            </a:r>
            <a:r>
              <a:rPr lang="uk-UA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настрої. Лірична </a:t>
            </a:r>
            <a:r>
              <a:rPr lang="uk-UA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героїня відчуватиме себе щасливою тільки тоді, коли щасливою буде Україна. Орися </a:t>
            </a:r>
            <a:r>
              <a:rPr lang="uk-UA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Яхневич</a:t>
            </a:r>
            <a:r>
              <a:rPr lang="uk-UA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щиро любить Україну, любить Прикарпаття, любить своє рідне село </a:t>
            </a:r>
            <a:r>
              <a:rPr lang="uk-UA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Семенівку</a:t>
            </a:r>
            <a:r>
              <a:rPr lang="uk-UA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людей, що її оточують: своїх батьків і родину, друзів, сусідів, своїх читачів, які пишуть до неї листи.</a:t>
            </a:r>
          </a:p>
        </p:txBody>
      </p:sp>
      <p:pic>
        <p:nvPicPr>
          <p:cNvPr id="10242" name="Picture 2" descr="Результат пошуку зображень за запитом &quot;Орися Яхневич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56792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10517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457200"/>
            <a:ext cx="7115196" cy="1143000"/>
          </a:xfrm>
        </p:spPr>
        <p:txBody>
          <a:bodyPr>
            <a:noAutofit/>
          </a:bodyPr>
          <a:lstStyle/>
          <a:p>
            <a:r>
              <a:rPr lang="ru-RU" sz="2400" b="1" i="1" dirty="0" smtClean="0"/>
              <a:t>Особливо </a:t>
            </a:r>
            <a:r>
              <a:rPr lang="ru-RU" sz="2400" b="1" i="1" dirty="0" err="1"/>
              <a:t>глибоко</a:t>
            </a:r>
            <a:r>
              <a:rPr lang="ru-RU" sz="2400" b="1" i="1" dirty="0"/>
              <a:t> </a:t>
            </a:r>
            <a:r>
              <a:rPr lang="ru-RU" sz="2400" b="1" i="1" dirty="0" err="1"/>
              <a:t>западають</a:t>
            </a:r>
            <a:r>
              <a:rPr lang="ru-RU" sz="2400" b="1" i="1" dirty="0"/>
              <a:t> в душу рядки, в </a:t>
            </a:r>
            <a:r>
              <a:rPr lang="ru-RU" sz="2400" b="1" i="1" dirty="0" err="1"/>
              <a:t>яких</a:t>
            </a:r>
            <a:r>
              <a:rPr lang="ru-RU" sz="2400" b="1" i="1" dirty="0"/>
              <a:t> </a:t>
            </a:r>
            <a:r>
              <a:rPr lang="ru-RU" sz="2400" b="1" i="1" dirty="0" err="1"/>
              <a:t>ніжна</a:t>
            </a:r>
            <a:r>
              <a:rPr lang="ru-RU" sz="2400" b="1" i="1" dirty="0"/>
              <a:t>, </a:t>
            </a:r>
            <a:r>
              <a:rPr lang="ru-RU" sz="2400" b="1" i="1" dirty="0" err="1"/>
              <a:t>вдячна</a:t>
            </a:r>
            <a:r>
              <a:rPr lang="ru-RU" sz="2400" b="1" i="1" dirty="0"/>
              <a:t> </a:t>
            </a:r>
            <a:r>
              <a:rPr lang="ru-RU" sz="2400" b="1" i="1" dirty="0" err="1"/>
              <a:t>авторка</a:t>
            </a:r>
            <a:r>
              <a:rPr lang="ru-RU" sz="2400" b="1" i="1" dirty="0"/>
              <a:t> </a:t>
            </a:r>
            <a:r>
              <a:rPr lang="ru-RU" sz="2400" b="1" i="1" dirty="0" err="1"/>
              <a:t>передає</a:t>
            </a:r>
            <a:r>
              <a:rPr lang="ru-RU" sz="2400" b="1" i="1" dirty="0"/>
              <a:t> свою </a:t>
            </a:r>
            <a:r>
              <a:rPr lang="ru-RU" sz="2400" b="1" i="1" dirty="0" err="1"/>
              <a:t>любов</a:t>
            </a:r>
            <a:r>
              <a:rPr lang="ru-RU" sz="2400" b="1" i="1" dirty="0"/>
              <a:t>, </a:t>
            </a:r>
            <a:r>
              <a:rPr lang="ru-RU" sz="2400" b="1" i="1" dirty="0" err="1"/>
              <a:t>найдорожчій</a:t>
            </a:r>
            <a:r>
              <a:rPr lang="ru-RU" sz="2400" b="1" i="1" dirty="0"/>
              <a:t> </a:t>
            </a:r>
            <a:r>
              <a:rPr lang="ru-RU" sz="2400" b="1" i="1" dirty="0" err="1"/>
              <a:t>людині</a:t>
            </a:r>
            <a:r>
              <a:rPr lang="ru-RU" sz="2400" b="1" i="1" dirty="0"/>
              <a:t> – </a:t>
            </a:r>
            <a:r>
              <a:rPr lang="ru-RU" sz="2400" b="1" i="1" dirty="0" err="1"/>
              <a:t>матері</a:t>
            </a:r>
            <a:r>
              <a:rPr lang="ru-RU" sz="2400" b="1" i="1" dirty="0"/>
              <a:t>, яка </a:t>
            </a:r>
            <a:r>
              <a:rPr lang="ru-RU" sz="2400" b="1" i="1" dirty="0" err="1"/>
              <a:t>живе</a:t>
            </a:r>
            <a:r>
              <a:rPr lang="ru-RU" sz="2400" b="1" i="1" dirty="0"/>
              <a:t> </a:t>
            </a:r>
            <a:r>
              <a:rPr lang="ru-RU" sz="2400" b="1" i="1" dirty="0" err="1"/>
              <a:t>всі</a:t>
            </a:r>
            <a:r>
              <a:rPr lang="ru-RU" sz="2400" b="1" i="1" dirty="0"/>
              <a:t> роки </a:t>
            </a:r>
            <a:r>
              <a:rPr lang="ru-RU" sz="2400" b="1" i="1" dirty="0" err="1"/>
              <a:t>лише</a:t>
            </a:r>
            <a:r>
              <a:rPr lang="ru-RU" sz="2400" b="1" i="1" dirty="0"/>
              <a:t> для </a:t>
            </a:r>
            <a:r>
              <a:rPr lang="ru-RU" sz="2400" b="1" i="1" dirty="0" err="1"/>
              <a:t>доньки</a:t>
            </a:r>
            <a:r>
              <a:rPr lang="ru-RU" sz="2400" b="1" i="1" dirty="0"/>
              <a:t>.</a:t>
            </a:r>
            <a:endParaRPr lang="uk-UA" sz="2400" b="1" i="1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699792" y="1600200"/>
            <a:ext cx="6192688" cy="5257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16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Мамі</a:t>
            </a:r>
            <a:endParaRPr lang="ru-RU" sz="20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                Село </a:t>
            </a:r>
            <a:r>
              <a:rPr lang="ru-RU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моє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рідне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побачимось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скоро,</a:t>
            </a:r>
            <a:b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                Нелегко </a:t>
            </a:r>
            <a:r>
              <a:rPr lang="ru-RU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прожити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без </a:t>
            </a:r>
            <a:r>
              <a:rPr lang="ru-RU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твого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тепла...</a:t>
            </a:r>
            <a:b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          </a:t>
            </a:r>
            <a:r>
              <a:rPr lang="ru-RU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Матусенько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мила, </a:t>
            </a:r>
            <a:r>
              <a:rPr lang="ru-RU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краплинко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прозора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b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                </a:t>
            </a:r>
            <a:r>
              <a:rPr lang="ru-RU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тільки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мене на </a:t>
            </a:r>
            <a:r>
              <a:rPr lang="ru-RU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світі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жила.</a:t>
            </a:r>
            <a:b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             </a:t>
            </a:r>
            <a:r>
              <a:rPr lang="ru-RU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Покірна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добра, печальна й </a:t>
            </a:r>
            <a:r>
              <a:rPr lang="ru-RU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ласкава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b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               Не знала </a:t>
            </a:r>
            <a:r>
              <a:rPr lang="ru-RU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втіхи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зі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мною й на день.</a:t>
            </a:r>
            <a:b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                Кружила нас доля, </a:t>
            </a:r>
            <a:r>
              <a:rPr lang="ru-RU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гірка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лукава</a:t>
            </a:r>
            <a:b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                </a:t>
            </a:r>
            <a:r>
              <a:rPr lang="ru-RU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Озвалася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щастям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лише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пісень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                Моря й </a:t>
            </a:r>
            <a:r>
              <a:rPr lang="ru-RU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океани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джерела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й потоки</a:t>
            </a:r>
            <a:b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             </a:t>
            </a:r>
            <a:r>
              <a:rPr lang="ru-RU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Несуть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свої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води, а з ними й печаль...</a:t>
            </a:r>
            <a:b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                З </a:t>
            </a:r>
            <a:r>
              <a:rPr lang="ru-RU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піснями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твоїми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усі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мої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кроки.</a:t>
            </a:r>
            <a:b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                З </a:t>
            </a:r>
            <a:r>
              <a:rPr lang="ru-RU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піснями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іду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я у </a:t>
            </a:r>
            <a:r>
              <a:rPr lang="ru-RU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сонячну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даль</a:t>
            </a:r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endParaRPr lang="uk-UA" sz="2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8" name="Picture 4" descr="Результат пошуку зображень за запитом &quot;мамі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356992"/>
            <a:ext cx="3068960" cy="3068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78330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Низько схиляється перед матінкою, яка присвятила своє життя Орисі, цілує її натруджені руки і віддає шану всім матерям на Землі.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71604" y="1600200"/>
            <a:ext cx="7115196" cy="5141168"/>
          </a:xfrm>
        </p:spPr>
        <p:txBody>
          <a:bodyPr>
            <a:normAutofit fontScale="40000" lnSpcReduction="20000"/>
          </a:bodyPr>
          <a:lstStyle/>
          <a:p>
            <a:r>
              <a:rPr lang="uk-UA" b="1" i="1" dirty="0"/>
              <a:t> </a:t>
            </a:r>
            <a:r>
              <a:rPr lang="uk-UA" sz="4000" b="1" i="1" dirty="0"/>
              <a:t>Молімось </a:t>
            </a:r>
            <a:r>
              <a:rPr lang="uk-UA" sz="4000" b="1" dirty="0"/>
              <a:t/>
            </a:r>
            <a:br>
              <a:rPr lang="uk-UA" sz="4000" b="1" dirty="0"/>
            </a:br>
            <a:r>
              <a:rPr lang="uk-UA" sz="4000" b="1" dirty="0"/>
              <a:t>                     Розвивсь на </a:t>
            </a:r>
            <a:r>
              <a:rPr lang="uk-UA" sz="4000" b="1" dirty="0" err="1"/>
              <a:t>обочах</a:t>
            </a:r>
            <a:r>
              <a:rPr lang="uk-UA" sz="4000" b="1" dirty="0"/>
              <a:t>,</a:t>
            </a:r>
            <a:br>
              <a:rPr lang="uk-UA" sz="4000" b="1" dirty="0"/>
            </a:br>
            <a:r>
              <a:rPr lang="uk-UA" sz="4000" b="1" dirty="0"/>
              <a:t>                     Розвивсь на </a:t>
            </a:r>
            <a:r>
              <a:rPr lang="uk-UA" sz="4000" b="1" dirty="0" err="1"/>
              <a:t>зарінку</a:t>
            </a:r>
            <a:endParaRPr lang="uk-UA" sz="4000" b="1" dirty="0"/>
          </a:p>
          <a:p>
            <a:r>
              <a:rPr lang="uk-UA" sz="4000" b="1" dirty="0"/>
              <a:t>                    Весни молодої</a:t>
            </a:r>
          </a:p>
          <a:p>
            <a:r>
              <a:rPr lang="uk-UA" sz="4000" b="1" dirty="0"/>
              <a:t>                    Смерековий шовк...</a:t>
            </a:r>
            <a:br>
              <a:rPr lang="uk-UA" sz="4000" b="1" dirty="0"/>
            </a:br>
            <a:r>
              <a:rPr lang="uk-UA" sz="4000" b="1" dirty="0"/>
              <a:t>                                     Молімося за матір,</a:t>
            </a:r>
            <a:br>
              <a:rPr lang="uk-UA" sz="4000" b="1" dirty="0"/>
            </a:br>
            <a:r>
              <a:rPr lang="uk-UA" sz="4000" b="1" dirty="0"/>
              <a:t>                                     Молімося за жінку,</a:t>
            </a:r>
            <a:br>
              <a:rPr lang="uk-UA" sz="4000" b="1" dirty="0"/>
            </a:br>
            <a:r>
              <a:rPr lang="uk-UA" sz="4000" b="1" dirty="0"/>
              <a:t>                                     За хліб, що дочасно</a:t>
            </a:r>
            <a:br>
              <a:rPr lang="uk-UA" sz="4000" b="1" dirty="0"/>
            </a:br>
            <a:r>
              <a:rPr lang="uk-UA" sz="4000" b="1" dirty="0"/>
              <a:t>                                     І в пору зійшов...</a:t>
            </a:r>
            <a:br>
              <a:rPr lang="uk-UA" sz="4000" b="1" dirty="0"/>
            </a:br>
            <a:r>
              <a:rPr lang="uk-UA" sz="4000" b="1" dirty="0"/>
              <a:t>      Молімось за сина,</a:t>
            </a:r>
            <a:br>
              <a:rPr lang="uk-UA" sz="4000" b="1" dirty="0"/>
            </a:br>
            <a:r>
              <a:rPr lang="uk-UA" sz="4000" b="1" dirty="0"/>
              <a:t>       Молімось за дочку,</a:t>
            </a:r>
            <a:br>
              <a:rPr lang="uk-UA" sz="4000" b="1" dirty="0"/>
            </a:br>
            <a:r>
              <a:rPr lang="uk-UA" sz="4000" b="1" dirty="0"/>
              <a:t>       За биті дороги,</a:t>
            </a:r>
            <a:br>
              <a:rPr lang="uk-UA" sz="4000" b="1" dirty="0"/>
            </a:br>
            <a:r>
              <a:rPr lang="uk-UA" sz="4000" b="1" dirty="0"/>
              <a:t>       Якими йдемо –</a:t>
            </a:r>
            <a:br>
              <a:rPr lang="uk-UA" sz="4000" b="1" dirty="0"/>
            </a:br>
            <a:r>
              <a:rPr lang="uk-UA" sz="4000" b="1" dirty="0"/>
              <a:t>                                За спів солов’їний,</a:t>
            </a:r>
            <a:br>
              <a:rPr lang="uk-UA" sz="4000" b="1" dirty="0"/>
            </a:br>
            <a:r>
              <a:rPr lang="uk-UA" sz="4000" b="1" dirty="0"/>
              <a:t>                                В вишневім садочку,</a:t>
            </a:r>
            <a:br>
              <a:rPr lang="uk-UA" sz="4000" b="1" dirty="0"/>
            </a:br>
            <a:r>
              <a:rPr lang="uk-UA" sz="4000" b="1" dirty="0"/>
              <a:t>                               За ту Україну,</a:t>
            </a:r>
            <a:br>
              <a:rPr lang="uk-UA" sz="4000" b="1" dirty="0"/>
            </a:br>
            <a:r>
              <a:rPr lang="uk-UA" sz="4000" b="1" dirty="0"/>
              <a:t>                              В якій живемо!</a:t>
            </a:r>
            <a:br>
              <a:rPr lang="uk-UA" sz="4000" b="1" dirty="0"/>
            </a:br>
            <a:r>
              <a:rPr lang="uk-UA" sz="4000" b="1" dirty="0"/>
              <a:t>   Молімось і знаймо</a:t>
            </a:r>
            <a:br>
              <a:rPr lang="uk-UA" sz="4000" b="1" dirty="0"/>
            </a:br>
            <a:r>
              <a:rPr lang="uk-UA" sz="4000" b="1" dirty="0"/>
              <a:t>   Чиї ми є діти, -</a:t>
            </a:r>
            <a:br>
              <a:rPr lang="uk-UA" sz="4000" b="1" dirty="0"/>
            </a:br>
            <a:r>
              <a:rPr lang="uk-UA" sz="4000" b="1" dirty="0"/>
              <a:t>   Якої планети, землі...</a:t>
            </a:r>
            <a:br>
              <a:rPr lang="uk-UA" sz="4000" b="1" dirty="0"/>
            </a:br>
            <a:r>
              <a:rPr lang="uk-UA" sz="4000" b="1" dirty="0"/>
              <a:t>   Гріхи, що придбали,</a:t>
            </a:r>
            <a:br>
              <a:rPr lang="uk-UA" sz="4000" b="1" dirty="0"/>
            </a:br>
            <a:r>
              <a:rPr lang="uk-UA" sz="4000" b="1" dirty="0"/>
              <a:t>                                Щодня сповідаймо...</a:t>
            </a:r>
            <a:br>
              <a:rPr lang="uk-UA" sz="4000" b="1" dirty="0"/>
            </a:br>
            <a:r>
              <a:rPr lang="uk-UA" sz="4000" b="1" dirty="0"/>
              <a:t>                                 Цінуймо й цілуймо</a:t>
            </a:r>
            <a:br>
              <a:rPr lang="uk-UA" sz="4000" b="1" dirty="0"/>
            </a:br>
            <a:r>
              <a:rPr lang="uk-UA" sz="4000" b="1" dirty="0"/>
              <a:t>                                 Батьків мозолі!..</a:t>
            </a:r>
            <a:br>
              <a:rPr lang="uk-UA" sz="4000" b="1" dirty="0"/>
            </a:br>
            <a:r>
              <a:rPr lang="uk-UA" sz="4000" b="1" dirty="0"/>
              <a:t>                                 Молімось!..</a:t>
            </a:r>
          </a:p>
          <a:p>
            <a:endParaRPr lang="uk-UA" dirty="0"/>
          </a:p>
        </p:txBody>
      </p:sp>
      <p:pic>
        <p:nvPicPr>
          <p:cNvPr id="12290" name="Picture 2" descr="Результат пошуку зображень за запитом &quot;молимось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246890"/>
            <a:ext cx="2914451" cy="2473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11094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274638"/>
            <a:ext cx="7427168" cy="1143000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Образ </a:t>
            </a:r>
            <a:r>
              <a:rPr lang="ru-RU" b="1" dirty="0" err="1"/>
              <a:t>матері</a:t>
            </a:r>
            <a:r>
              <a:rPr lang="ru-RU" b="1" dirty="0"/>
              <a:t> </a:t>
            </a:r>
            <a:r>
              <a:rPr lang="ru-RU" b="1" dirty="0" err="1"/>
              <a:t>ототожнюється</a:t>
            </a:r>
            <a:r>
              <a:rPr lang="ru-RU" b="1" dirty="0"/>
              <a:t> у </a:t>
            </a:r>
            <a:r>
              <a:rPr lang="ru-RU" b="1" dirty="0" err="1"/>
              <a:t>віршах</a:t>
            </a:r>
            <a:r>
              <a:rPr lang="ru-RU" b="1" dirty="0"/>
              <a:t> </a:t>
            </a:r>
            <a:r>
              <a:rPr lang="ru-RU" b="1" dirty="0" err="1"/>
              <a:t>Орисі</a:t>
            </a:r>
            <a:r>
              <a:rPr lang="ru-RU" b="1" dirty="0"/>
              <a:t> </a:t>
            </a:r>
            <a:r>
              <a:rPr lang="ru-RU" b="1" dirty="0" err="1"/>
              <a:t>Яхневич</a:t>
            </a:r>
            <a:r>
              <a:rPr lang="ru-RU" b="1" dirty="0"/>
              <a:t> з </a:t>
            </a:r>
            <a:r>
              <a:rPr lang="ru-RU" b="1" dirty="0" err="1"/>
              <a:t>матір’ю</a:t>
            </a:r>
            <a:r>
              <a:rPr lang="ru-RU" b="1" dirty="0"/>
              <a:t> – </a:t>
            </a:r>
            <a:r>
              <a:rPr lang="ru-RU" b="1" dirty="0" err="1"/>
              <a:t>Україною</a:t>
            </a:r>
            <a:r>
              <a:rPr lang="ru-RU" dirty="0"/>
              <a:t>.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46240" y="1628800"/>
            <a:ext cx="5040560" cy="4525963"/>
          </a:xfrm>
        </p:spPr>
        <p:txBody>
          <a:bodyPr>
            <a:normAutofit lnSpcReduction="10000"/>
          </a:bodyPr>
          <a:lstStyle/>
          <a:p>
            <a:r>
              <a:rPr lang="uk-UA" sz="2000" b="1" i="1" dirty="0"/>
              <a:t>Люблю тебе, земле.</a:t>
            </a:r>
            <a:r>
              <a:rPr lang="uk-UA" sz="2000" dirty="0"/>
              <a:t/>
            </a:r>
            <a:br>
              <a:rPr lang="uk-UA" sz="2000" dirty="0"/>
            </a:br>
            <a:r>
              <a:rPr lang="uk-UA" sz="2000" dirty="0"/>
              <a:t>Я землю зігрію не словом, а ділом,</a:t>
            </a:r>
            <a:br>
              <a:rPr lang="uk-UA" sz="2000" dirty="0"/>
            </a:br>
            <a:r>
              <a:rPr lang="uk-UA" sz="2000" dirty="0"/>
              <a:t>Не просто – любов’ю, а світлим коханням...</a:t>
            </a:r>
            <a:br>
              <a:rPr lang="uk-UA" sz="2000" dirty="0"/>
            </a:br>
            <a:r>
              <a:rPr lang="uk-UA" sz="2000" dirty="0"/>
              <a:t>О, скільки над нею негод прогуділо –</a:t>
            </a:r>
            <a:br>
              <a:rPr lang="uk-UA" sz="2000" dirty="0"/>
            </a:br>
            <a:r>
              <a:rPr lang="uk-UA" sz="2000" dirty="0"/>
              <a:t>Земля ж бо як мати – дає нам світання.</a:t>
            </a:r>
            <a:br>
              <a:rPr lang="uk-UA" sz="2000" dirty="0"/>
            </a:br>
            <a:r>
              <a:rPr lang="uk-UA" sz="2000" dirty="0"/>
              <a:t>Дарує життя висоту соколину,</a:t>
            </a:r>
            <a:br>
              <a:rPr lang="uk-UA" sz="2000" dirty="0"/>
            </a:br>
            <a:r>
              <a:rPr lang="uk-UA" sz="2000" dirty="0"/>
              <a:t>Доріг рушники простеляє весняні...</a:t>
            </a:r>
            <a:br>
              <a:rPr lang="uk-UA" sz="2000" dirty="0"/>
            </a:br>
            <a:r>
              <a:rPr lang="uk-UA" sz="2000" dirty="0"/>
              <a:t>Люблю тебе, земле, за цвіт, за калину,</a:t>
            </a:r>
            <a:br>
              <a:rPr lang="uk-UA" sz="2000" dirty="0"/>
            </a:br>
            <a:r>
              <a:rPr lang="uk-UA" sz="2000" dirty="0"/>
              <a:t>За хліб і за сіль, і за проліски ранні!..</a:t>
            </a:r>
            <a:br>
              <a:rPr lang="uk-UA" sz="2000" dirty="0"/>
            </a:br>
            <a:r>
              <a:rPr lang="uk-UA" sz="2000" dirty="0"/>
              <a:t>З джерел живодайних я п’ю твою воду,</a:t>
            </a:r>
            <a:br>
              <a:rPr lang="uk-UA" sz="2000" dirty="0"/>
            </a:br>
            <a:r>
              <a:rPr lang="uk-UA" sz="2000" dirty="0"/>
              <a:t>Лікуючи нею і розпач і спрагу, -</a:t>
            </a:r>
            <a:br>
              <a:rPr lang="uk-UA" sz="2000" dirty="0"/>
            </a:br>
            <a:r>
              <a:rPr lang="uk-UA" sz="2000" dirty="0"/>
              <a:t>У серце беру твою щедрість і вроду,</a:t>
            </a:r>
            <a:br>
              <a:rPr lang="uk-UA" sz="2000" dirty="0"/>
            </a:br>
            <a:r>
              <a:rPr lang="uk-UA" sz="2000" dirty="0"/>
              <a:t>А ще: переймаю від тебе наснагу!..</a:t>
            </a:r>
          </a:p>
        </p:txBody>
      </p:sp>
      <p:sp>
        <p:nvSpPr>
          <p:cNvPr id="4" name="AutoShape 2" descr="Результат пошуку зображень за запитом &quot;люблю тебе моя земле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5" name="AutoShape 4" descr="Результат пошуку зображень за запитом &quot;люблю тебе моя земле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13318" name="Picture 6" descr="Результат пошуку зображень за запитом &quot;люблю тебе моя земле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564904"/>
            <a:ext cx="3098125" cy="2649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8" descr="Результат пошуку зображень за запитом &quot;люблю тебе моя земле&quot;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7" name="AutoShape 10" descr="Результат пошуку зображень за запитом &quot;люблю тебе моя земле&quot;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0793060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571604" y="476672"/>
            <a:ext cx="3528000" cy="6381328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r>
              <a:rPr lang="uk-UA" sz="9800" b="1" dirty="0" smtClean="0"/>
              <a:t>Україні</a:t>
            </a:r>
          </a:p>
          <a:p>
            <a:pPr marL="0" indent="0">
              <a:buNone/>
            </a:pPr>
            <a:r>
              <a:rPr lang="uk-UA" sz="2900" dirty="0" smtClean="0"/>
              <a:t/>
            </a:r>
            <a:br>
              <a:rPr lang="uk-UA" sz="2900" dirty="0" smtClean="0"/>
            </a:br>
            <a:r>
              <a:rPr lang="uk-UA" sz="2900" dirty="0" smtClean="0"/>
              <a:t>  </a:t>
            </a:r>
            <a:r>
              <a:rPr lang="uk-UA" sz="2900" dirty="0"/>
              <a:t>  </a:t>
            </a:r>
            <a:r>
              <a:rPr lang="uk-UA" sz="3300" dirty="0"/>
              <a:t>Як мені без тебе, Україно...</a:t>
            </a:r>
            <a:br>
              <a:rPr lang="uk-UA" sz="3300" dirty="0"/>
            </a:br>
            <a:r>
              <a:rPr lang="uk-UA" sz="3300" dirty="0"/>
              <a:t>        Коли ти – то пісня солов’їна!</a:t>
            </a:r>
            <a:br>
              <a:rPr lang="uk-UA" sz="3300" dirty="0"/>
            </a:br>
            <a:r>
              <a:rPr lang="uk-UA" sz="3300" dirty="0"/>
              <a:t>      </a:t>
            </a:r>
            <a:r>
              <a:rPr lang="uk-UA" sz="3300" dirty="0" smtClean="0"/>
              <a:t>Коли </a:t>
            </a:r>
            <a:r>
              <a:rPr lang="uk-UA" sz="3300" dirty="0"/>
              <a:t>ти дала мені дорогу</a:t>
            </a:r>
            <a:br>
              <a:rPr lang="uk-UA" sz="3300" dirty="0"/>
            </a:br>
            <a:r>
              <a:rPr lang="uk-UA" sz="3300" dirty="0"/>
              <a:t>    В світ широкий, у нову тривогу.</a:t>
            </a:r>
            <a:br>
              <a:rPr lang="uk-UA" sz="3300" dirty="0"/>
            </a:br>
            <a:r>
              <a:rPr lang="uk-UA" sz="3300" dirty="0"/>
              <a:t>     А мені без тебе, як без сонця, </a:t>
            </a:r>
          </a:p>
          <a:p>
            <a:pPr marL="0" indent="0">
              <a:buNone/>
            </a:pPr>
            <a:r>
              <a:rPr lang="uk-UA" sz="3300" dirty="0"/>
              <a:t>  Як без кленів – вірних охоронців.</a:t>
            </a:r>
            <a:br>
              <a:rPr lang="uk-UA" sz="3300" dirty="0"/>
            </a:br>
            <a:r>
              <a:rPr lang="uk-UA" sz="3300" dirty="0"/>
              <a:t>         А мені без тебе, як без вітру, -</a:t>
            </a:r>
            <a:br>
              <a:rPr lang="uk-UA" sz="3300" dirty="0"/>
            </a:br>
            <a:r>
              <a:rPr lang="uk-UA" sz="3300" dirty="0"/>
              <a:t>        Нема ласки, радості, привіту!..</a:t>
            </a:r>
            <a:br>
              <a:rPr lang="uk-UA" sz="3300" dirty="0"/>
            </a:br>
            <a:r>
              <a:rPr lang="uk-UA" sz="3300" dirty="0"/>
              <a:t>         Україно-ненько. Я з тобою,</a:t>
            </a:r>
            <a:br>
              <a:rPr lang="uk-UA" sz="3300" dirty="0"/>
            </a:br>
            <a:r>
              <a:rPr lang="uk-UA" sz="3300" dirty="0"/>
              <a:t>         Як з дзвінкою долею – судьбою!</a:t>
            </a:r>
            <a:br>
              <a:rPr lang="uk-UA" sz="3300" dirty="0"/>
            </a:br>
            <a:r>
              <a:rPr lang="uk-UA" sz="3300" dirty="0"/>
              <a:t>        Що нас може в світі розлучити?..</a:t>
            </a:r>
            <a:br>
              <a:rPr lang="uk-UA" sz="3300" dirty="0"/>
            </a:br>
            <a:r>
              <a:rPr lang="uk-UA" sz="3300" dirty="0"/>
              <a:t>        Лиш одне – умерти і не </a:t>
            </a:r>
            <a:r>
              <a:rPr lang="uk-UA" sz="3300" dirty="0" smtClean="0"/>
              <a:t>жити .</a:t>
            </a:r>
            <a:endParaRPr lang="uk-UA" sz="3300" dirty="0"/>
          </a:p>
        </p:txBody>
      </p:sp>
      <p:pic>
        <p:nvPicPr>
          <p:cNvPr id="14342" name="Picture 6" descr="Результат пошуку зображень за запитом &quot;Україні&quot;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4148" y="3769297"/>
            <a:ext cx="3816424" cy="2334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4" name="Picture 8" descr="Результат пошуку зображень за запитом &quot;Україні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9604" y="836712"/>
            <a:ext cx="3767247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973259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i="1" dirty="0"/>
              <a:t> </a:t>
            </a:r>
            <a:r>
              <a:rPr lang="uk-UA" sz="4400" b="1" i="1" dirty="0">
                <a:solidFill>
                  <a:srgbClr val="C00000"/>
                </a:solidFill>
              </a:rPr>
              <a:t>Мужність</a:t>
            </a:r>
            <a:endParaRPr lang="uk-UA" sz="4400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979712" y="1268760"/>
            <a:ext cx="281399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>
                <a:solidFill>
                  <a:srgbClr val="C00000"/>
                </a:solidFill>
              </a:rPr>
              <a:t> </a:t>
            </a:r>
            <a:r>
              <a:rPr lang="ru-RU" i="1" dirty="0" err="1">
                <a:solidFill>
                  <a:srgbClr val="C00000"/>
                </a:solidFill>
              </a:rPr>
              <a:t>Сходинками</a:t>
            </a:r>
            <a:r>
              <a:rPr lang="ru-RU" i="1" dirty="0">
                <a:solidFill>
                  <a:srgbClr val="C00000"/>
                </a:solidFill>
              </a:rPr>
              <a:t> болю і </a:t>
            </a:r>
            <a:r>
              <a:rPr lang="ru-RU" i="1" dirty="0" err="1">
                <a:solidFill>
                  <a:srgbClr val="C00000"/>
                </a:solidFill>
              </a:rPr>
              <a:t>печалі</a:t>
            </a:r>
            <a:endParaRPr lang="ru-RU" i="1" dirty="0">
              <a:solidFill>
                <a:srgbClr val="C00000"/>
              </a:solidFill>
            </a:endParaRPr>
          </a:p>
          <a:p>
            <a:r>
              <a:rPr lang="ru-RU" i="1" dirty="0">
                <a:solidFill>
                  <a:srgbClr val="C00000"/>
                </a:solidFill>
              </a:rPr>
              <a:t>              Не </a:t>
            </a:r>
            <a:r>
              <a:rPr lang="ru-RU" i="1" dirty="0" err="1">
                <a:solidFill>
                  <a:srgbClr val="C00000"/>
                </a:solidFill>
              </a:rPr>
              <a:t>зійду</a:t>
            </a:r>
            <a:r>
              <a:rPr lang="ru-RU" i="1" dirty="0">
                <a:solidFill>
                  <a:srgbClr val="C00000"/>
                </a:solidFill>
              </a:rPr>
              <a:t>, а </a:t>
            </a:r>
            <a:r>
              <a:rPr lang="ru-RU" i="1" dirty="0" err="1">
                <a:solidFill>
                  <a:srgbClr val="C00000"/>
                </a:solidFill>
              </a:rPr>
              <a:t>піднімусь</a:t>
            </a:r>
            <a:r>
              <a:rPr lang="ru-RU" i="1" dirty="0">
                <a:solidFill>
                  <a:srgbClr val="C00000"/>
                </a:solidFill>
              </a:rPr>
              <a:t> </a:t>
            </a:r>
            <a:r>
              <a:rPr lang="ru-RU" i="1" dirty="0" err="1">
                <a:solidFill>
                  <a:srgbClr val="C00000"/>
                </a:solidFill>
              </a:rPr>
              <a:t>увись</a:t>
            </a:r>
            <a:r>
              <a:rPr lang="ru-RU" i="1" dirty="0">
                <a:solidFill>
                  <a:srgbClr val="C00000"/>
                </a:solidFill>
              </a:rPr>
              <a:t>.</a:t>
            </a:r>
            <a:br>
              <a:rPr lang="ru-RU" i="1" dirty="0">
                <a:solidFill>
                  <a:srgbClr val="C00000"/>
                </a:solidFill>
              </a:rPr>
            </a:br>
            <a:r>
              <a:rPr lang="ru-RU" i="1" dirty="0">
                <a:solidFill>
                  <a:srgbClr val="C00000"/>
                </a:solidFill>
              </a:rPr>
              <a:t>              Гляну теплим </a:t>
            </a:r>
            <a:r>
              <a:rPr lang="ru-RU" i="1" dirty="0" err="1">
                <a:solidFill>
                  <a:srgbClr val="C00000"/>
                </a:solidFill>
              </a:rPr>
              <a:t>поглядом</a:t>
            </a:r>
            <a:r>
              <a:rPr lang="ru-RU" i="1" dirty="0">
                <a:solidFill>
                  <a:srgbClr val="C00000"/>
                </a:solidFill>
              </a:rPr>
              <a:t> у </a:t>
            </a:r>
            <a:r>
              <a:rPr lang="ru-RU" i="1" dirty="0" err="1" smtClean="0">
                <a:solidFill>
                  <a:srgbClr val="C00000"/>
                </a:solidFill>
              </a:rPr>
              <a:t>далі,</a:t>
            </a:r>
            <a:r>
              <a:rPr lang="ru-RU" i="1" dirty="0" err="1" smtClean="0">
                <a:solidFill>
                  <a:srgbClr val="C00000"/>
                </a:solidFill>
                <a:latin typeface="times new roman" panose="02020603050405020304" pitchFamily="18" charset="0"/>
              </a:rPr>
              <a:t>Що</a:t>
            </a:r>
            <a:r>
              <a:rPr lang="ru-RU" i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із</a:t>
            </a:r>
            <a:r>
              <a:rPr lang="ru-RU" i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рідним</a:t>
            </a:r>
            <a:r>
              <a:rPr lang="ru-RU" i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краєм</a:t>
            </a:r>
            <a:r>
              <a:rPr lang="ru-RU" i="1" dirty="0">
                <a:solidFill>
                  <a:srgbClr val="C00000"/>
                </a:solidFill>
                <a:latin typeface="times new roman" panose="02020603050405020304" pitchFamily="18" charset="0"/>
              </a:rPr>
              <a:t> обнялись.</a:t>
            </a:r>
            <a:br>
              <a:rPr lang="ru-RU" i="1" dirty="0">
                <a:solidFill>
                  <a:srgbClr val="C00000"/>
                </a:solidFill>
                <a:latin typeface="times new roman" panose="02020603050405020304" pitchFamily="18" charset="0"/>
              </a:rPr>
            </a:br>
            <a:r>
              <a:rPr lang="ru-RU" i="1" dirty="0">
                <a:solidFill>
                  <a:srgbClr val="C00000"/>
                </a:solidFill>
                <a:latin typeface="times new roman" panose="02020603050405020304" pitchFamily="18" charset="0"/>
              </a:rPr>
              <a:t>              </a:t>
            </a:r>
            <a:r>
              <a:rPr lang="ru-RU" i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Піднімусь</a:t>
            </a:r>
            <a:r>
              <a:rPr lang="ru-RU" i="1" dirty="0">
                <a:solidFill>
                  <a:srgbClr val="C00000"/>
                </a:solidFill>
                <a:latin typeface="times new roman" panose="02020603050405020304" pitchFamily="18" charset="0"/>
              </a:rPr>
              <a:t> вам </a:t>
            </a:r>
            <a:r>
              <a:rPr lang="ru-RU" i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прихилити</a:t>
            </a:r>
            <a:r>
              <a:rPr lang="ru-RU" i="1" dirty="0">
                <a:solidFill>
                  <a:srgbClr val="C00000"/>
                </a:solidFill>
                <a:latin typeface="times new roman" panose="02020603050405020304" pitchFamily="18" charset="0"/>
              </a:rPr>
              <a:t> неба,</a:t>
            </a:r>
            <a:br>
              <a:rPr lang="ru-RU" i="1" dirty="0">
                <a:solidFill>
                  <a:srgbClr val="C00000"/>
                </a:solidFill>
                <a:latin typeface="times new roman" panose="02020603050405020304" pitchFamily="18" charset="0"/>
              </a:rPr>
            </a:br>
            <a:r>
              <a:rPr lang="ru-RU" i="1" dirty="0">
                <a:solidFill>
                  <a:srgbClr val="C00000"/>
                </a:solidFill>
                <a:latin typeface="times new roman" panose="02020603050405020304" pitchFamily="18" charset="0"/>
              </a:rPr>
              <a:t>              </a:t>
            </a:r>
            <a:r>
              <a:rPr lang="ru-RU" i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Під</a:t>
            </a:r>
            <a:r>
              <a:rPr lang="ru-RU" i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яким</a:t>
            </a:r>
            <a:r>
              <a:rPr lang="ru-RU" i="1" dirty="0">
                <a:solidFill>
                  <a:srgbClr val="C00000"/>
                </a:solidFill>
                <a:latin typeface="times new roman" panose="02020603050405020304" pitchFamily="18" charset="0"/>
              </a:rPr>
              <a:t> я </a:t>
            </a:r>
            <a:r>
              <a:rPr lang="ru-RU" i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мріяла</a:t>
            </a:r>
            <a:r>
              <a:rPr lang="ru-RU" i="1" dirty="0">
                <a:solidFill>
                  <a:srgbClr val="C00000"/>
                </a:solidFill>
                <a:latin typeface="times new roman" panose="02020603050405020304" pitchFamily="18" charset="0"/>
              </a:rPr>
              <a:t> й росла, </a:t>
            </a:r>
            <a:br>
              <a:rPr lang="ru-RU" i="1" dirty="0">
                <a:solidFill>
                  <a:srgbClr val="C00000"/>
                </a:solidFill>
                <a:latin typeface="times new roman" panose="02020603050405020304" pitchFamily="18" charset="0"/>
              </a:rPr>
            </a:br>
            <a:r>
              <a:rPr lang="ru-RU" i="1" dirty="0">
                <a:solidFill>
                  <a:srgbClr val="C00000"/>
                </a:solidFill>
                <a:latin typeface="times new roman" panose="02020603050405020304" pitchFamily="18" charset="0"/>
              </a:rPr>
              <a:t>             Де </a:t>
            </a:r>
            <a:r>
              <a:rPr lang="ru-RU" i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навчилась</a:t>
            </a:r>
            <a:r>
              <a:rPr lang="ru-RU" i="1" dirty="0">
                <a:solidFill>
                  <a:srgbClr val="C00000"/>
                </a:solidFill>
                <a:latin typeface="times new roman" panose="02020603050405020304" pitchFamily="18" charset="0"/>
              </a:rPr>
              <a:t>: Треба – </a:t>
            </a:r>
            <a:r>
              <a:rPr lang="ru-RU" i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отже</a:t>
            </a:r>
            <a:r>
              <a:rPr lang="ru-RU" i="1" dirty="0">
                <a:solidFill>
                  <a:srgbClr val="C00000"/>
                </a:solidFill>
                <a:latin typeface="times new roman" panose="02020603050405020304" pitchFamily="18" charset="0"/>
              </a:rPr>
              <a:t> треба! – </a:t>
            </a:r>
            <a:br>
              <a:rPr lang="ru-RU" i="1" dirty="0">
                <a:solidFill>
                  <a:srgbClr val="C00000"/>
                </a:solidFill>
                <a:latin typeface="times new roman" panose="02020603050405020304" pitchFamily="18" charset="0"/>
              </a:rPr>
            </a:br>
            <a:r>
              <a:rPr lang="ru-RU" i="1" dirty="0">
                <a:solidFill>
                  <a:srgbClr val="C00000"/>
                </a:solidFill>
                <a:latin typeface="times new roman" panose="02020603050405020304" pitchFamily="18" charset="0"/>
              </a:rPr>
              <a:t>              </a:t>
            </a:r>
            <a:r>
              <a:rPr lang="ru-RU" i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Мужній</a:t>
            </a:r>
            <a:r>
              <a:rPr lang="ru-RU" i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цей</a:t>
            </a:r>
            <a:r>
              <a:rPr lang="ru-RU" i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девіз</a:t>
            </a:r>
            <a:r>
              <a:rPr lang="ru-RU" i="1" dirty="0">
                <a:solidFill>
                  <a:srgbClr val="C00000"/>
                </a:solidFill>
                <a:latin typeface="times new roman" panose="02020603050405020304" pitchFamily="18" charset="0"/>
              </a:rPr>
              <a:t> взяла для себе...</a:t>
            </a:r>
            <a:br>
              <a:rPr lang="ru-RU" i="1" dirty="0">
                <a:solidFill>
                  <a:srgbClr val="C00000"/>
                </a:solidFill>
                <a:latin typeface="times new roman" panose="02020603050405020304" pitchFamily="18" charset="0"/>
              </a:rPr>
            </a:br>
            <a:r>
              <a:rPr lang="ru-RU" i="1" dirty="0">
                <a:solidFill>
                  <a:srgbClr val="C00000"/>
                </a:solidFill>
                <a:latin typeface="times new roman" panose="02020603050405020304" pitchFamily="18" charset="0"/>
              </a:rPr>
              <a:t>              </a:t>
            </a:r>
            <a:r>
              <a:rPr lang="ru-RU" i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Бо</a:t>
            </a:r>
            <a:r>
              <a:rPr lang="ru-RU" i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інакше</a:t>
            </a:r>
            <a:r>
              <a:rPr lang="ru-RU" i="1" dirty="0">
                <a:solidFill>
                  <a:srgbClr val="C00000"/>
                </a:solidFill>
                <a:latin typeface="times new roman" panose="02020603050405020304" pitchFamily="18" charset="0"/>
              </a:rPr>
              <a:t> б </a:t>
            </a:r>
            <a:r>
              <a:rPr lang="ru-RU" i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жити</a:t>
            </a:r>
            <a:r>
              <a:rPr lang="ru-RU" i="1" dirty="0">
                <a:solidFill>
                  <a:srgbClr val="C00000"/>
                </a:solidFill>
                <a:latin typeface="times new roman" panose="02020603050405020304" pitchFamily="18" charset="0"/>
              </a:rPr>
              <a:t> не </a:t>
            </a:r>
            <a:r>
              <a:rPr lang="ru-RU" i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змогла</a:t>
            </a:r>
            <a:endParaRPr lang="uk-UA" i="1" dirty="0">
              <a:solidFill>
                <a:srgbClr val="C00000"/>
              </a:solidFill>
            </a:endParaRPr>
          </a:p>
        </p:txBody>
      </p:sp>
      <p:pic>
        <p:nvPicPr>
          <p:cNvPr id="15364" name="Picture 4" descr="Результат пошуку зображень за запитом &quot;мужність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9784" y="1417638"/>
            <a:ext cx="4231357" cy="4231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949809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47664" y="548680"/>
            <a:ext cx="7139136" cy="557748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uk-UA" dirty="0"/>
              <a:t>Здавалось, нерухомість змусить Орисю замкнутися у чотирьох стінах хати, у самій собі. Та вона не примирилась з невблаганними фатумом.</a:t>
            </a:r>
            <a:br>
              <a:rPr lang="uk-UA" dirty="0"/>
            </a:br>
            <a:r>
              <a:rPr lang="uk-UA" dirty="0"/>
              <a:t>      Душею і серцем поетеса тягнеться до людей, наполегливо реалізовує себе як людина творчого хисту і “Словом привітним для людей зацвіла”. Її вірші наповнені людським теплом, радістю, оптимізмом.</a:t>
            </a:r>
          </a:p>
        </p:txBody>
      </p:sp>
    </p:spTree>
    <p:extLst>
      <p:ext uri="{BB962C8B-B14F-4D97-AF65-F5344CB8AC3E}">
        <p14:creationId xmlns:p14="http://schemas.microsoft.com/office/powerpoint/2010/main" val="168771109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ердце 1"/>
          <p:cNvSpPr/>
          <p:nvPr/>
        </p:nvSpPr>
        <p:spPr>
          <a:xfrm>
            <a:off x="1187624" y="769643"/>
            <a:ext cx="7128792" cy="5832648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627784" y="1700808"/>
            <a:ext cx="457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3600" b="1" i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До людей</a:t>
            </a:r>
            <a:r>
              <a:rPr lang="uk-UA" dirty="0">
                <a:solidFill>
                  <a:schemeClr val="bg1"/>
                </a:solidFill>
                <a:latin typeface="times new roman" panose="02020603050405020304" pitchFamily="18" charset="0"/>
              </a:rPr>
              <a:t/>
            </a:r>
            <a:br>
              <a:rPr lang="uk-UA" dirty="0">
                <a:solidFill>
                  <a:schemeClr val="bg1"/>
                </a:solidFill>
                <a:latin typeface="times new roman" panose="02020603050405020304" pitchFamily="18" charset="0"/>
              </a:rPr>
            </a:br>
            <a:r>
              <a:rPr lang="uk-UA" dirty="0">
                <a:solidFill>
                  <a:schemeClr val="bg1"/>
                </a:solidFill>
                <a:latin typeface="times new roman" panose="02020603050405020304" pitchFamily="18" charset="0"/>
              </a:rPr>
              <a:t>   </a:t>
            </a:r>
            <a:r>
              <a:rPr lang="uk-UA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Не </a:t>
            </a:r>
            <a:r>
              <a:rPr lang="uk-UA" dirty="0">
                <a:solidFill>
                  <a:schemeClr val="bg1"/>
                </a:solidFill>
                <a:latin typeface="times new roman" panose="02020603050405020304" pitchFamily="18" charset="0"/>
              </a:rPr>
              <a:t>шукаю доріг, рівних плаїв, стежок</a:t>
            </a:r>
            <a:br>
              <a:rPr lang="uk-UA" dirty="0">
                <a:solidFill>
                  <a:schemeClr val="bg1"/>
                </a:solidFill>
                <a:latin typeface="times new roman" panose="02020603050405020304" pitchFamily="18" charset="0"/>
              </a:rPr>
            </a:br>
            <a:r>
              <a:rPr lang="uk-UA" dirty="0">
                <a:solidFill>
                  <a:schemeClr val="bg1"/>
                </a:solidFill>
                <a:latin typeface="times new roman" panose="02020603050405020304" pitchFamily="18" charset="0"/>
              </a:rPr>
              <a:t>   </a:t>
            </a:r>
            <a:r>
              <a:rPr lang="uk-UA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До </a:t>
            </a:r>
            <a:r>
              <a:rPr lang="uk-UA" dirty="0">
                <a:solidFill>
                  <a:schemeClr val="bg1"/>
                </a:solidFill>
                <a:latin typeface="times new roman" panose="02020603050405020304" pitchFamily="18" charset="0"/>
              </a:rPr>
              <a:t>людських добрих, ніжних сердець</a:t>
            </a:r>
            <a:br>
              <a:rPr lang="uk-UA" dirty="0">
                <a:solidFill>
                  <a:schemeClr val="bg1"/>
                </a:solidFill>
                <a:latin typeface="times new roman" panose="02020603050405020304" pitchFamily="18" charset="0"/>
              </a:rPr>
            </a:br>
            <a:r>
              <a:rPr lang="uk-UA" dirty="0">
                <a:solidFill>
                  <a:schemeClr val="bg1"/>
                </a:solidFill>
                <a:latin typeface="times new roman" panose="02020603050405020304" pitchFamily="18" charset="0"/>
              </a:rPr>
              <a:t>   По тернистих кущах, по ярах, рівчаках...</a:t>
            </a:r>
            <a:br>
              <a:rPr lang="uk-UA" dirty="0">
                <a:solidFill>
                  <a:schemeClr val="bg1"/>
                </a:solidFill>
                <a:latin typeface="times new roman" panose="02020603050405020304" pitchFamily="18" charset="0"/>
              </a:rPr>
            </a:br>
            <a:r>
              <a:rPr lang="uk-UA" dirty="0">
                <a:solidFill>
                  <a:schemeClr val="bg1"/>
                </a:solidFill>
                <a:latin typeface="times new roman" panose="02020603050405020304" pitchFamily="18" charset="0"/>
              </a:rPr>
              <a:t>    Я іду! Я біжу – навпростець..</a:t>
            </a:r>
            <a:br>
              <a:rPr lang="uk-UA" dirty="0">
                <a:solidFill>
                  <a:schemeClr val="bg1"/>
                </a:solidFill>
                <a:latin typeface="times new roman" panose="02020603050405020304" pitchFamily="18" charset="0"/>
              </a:rPr>
            </a:br>
            <a:r>
              <a:rPr lang="uk-UA" dirty="0">
                <a:solidFill>
                  <a:schemeClr val="bg1"/>
                </a:solidFill>
                <a:latin typeface="times new roman" panose="02020603050405020304" pitchFamily="18" charset="0"/>
              </a:rPr>
              <a:t>    Зустрічайте мене! Я бджолою лечу!..</a:t>
            </a:r>
            <a:br>
              <a:rPr lang="uk-UA" dirty="0">
                <a:solidFill>
                  <a:schemeClr val="bg1"/>
                </a:solidFill>
                <a:latin typeface="times new roman" panose="02020603050405020304" pitchFamily="18" charset="0"/>
              </a:rPr>
            </a:br>
            <a:r>
              <a:rPr lang="uk-UA" dirty="0">
                <a:solidFill>
                  <a:schemeClr val="bg1"/>
                </a:solidFill>
                <a:latin typeface="times new roman" panose="02020603050405020304" pitchFamily="18" charset="0"/>
              </a:rPr>
              <a:t>     Все, що маю, </a:t>
            </a:r>
            <a:r>
              <a:rPr lang="uk-UA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віддам</a:t>
            </a:r>
            <a:r>
              <a:rPr lang="uk-UA" dirty="0">
                <a:solidFill>
                  <a:schemeClr val="bg1"/>
                </a:solidFill>
                <a:latin typeface="times new roman" panose="02020603050405020304" pitchFamily="18" charset="0"/>
              </a:rPr>
              <a:t> до краплини</a:t>
            </a:r>
            <a:br>
              <a:rPr lang="uk-UA" dirty="0">
                <a:solidFill>
                  <a:schemeClr val="bg1"/>
                </a:solidFill>
                <a:latin typeface="times new roman" panose="02020603050405020304" pitchFamily="18" charset="0"/>
              </a:rPr>
            </a:br>
            <a:r>
              <a:rPr lang="uk-UA" dirty="0">
                <a:solidFill>
                  <a:schemeClr val="bg1"/>
                </a:solidFill>
                <a:latin typeface="times new roman" panose="02020603050405020304" pitchFamily="18" charset="0"/>
              </a:rPr>
              <a:t>      Меду з серця свого наточу –</a:t>
            </a:r>
            <a:br>
              <a:rPr lang="uk-UA" dirty="0">
                <a:solidFill>
                  <a:schemeClr val="bg1"/>
                </a:solidFill>
                <a:latin typeface="times new roman" panose="02020603050405020304" pitchFamily="18" charset="0"/>
              </a:rPr>
            </a:br>
            <a:r>
              <a:rPr lang="uk-UA" dirty="0">
                <a:solidFill>
                  <a:schemeClr val="bg1"/>
                </a:solidFill>
                <a:latin typeface="times new roman" panose="02020603050405020304" pitchFamily="18" charset="0"/>
              </a:rPr>
              <a:t>      Щоб солодкі були ваші днини!..</a:t>
            </a:r>
            <a:br>
              <a:rPr lang="uk-UA" dirty="0">
                <a:solidFill>
                  <a:schemeClr val="bg1"/>
                </a:solidFill>
                <a:latin typeface="times new roman" panose="02020603050405020304" pitchFamily="18" charset="0"/>
              </a:rPr>
            </a:br>
            <a:r>
              <a:rPr lang="uk-UA" dirty="0">
                <a:solidFill>
                  <a:schemeClr val="bg1"/>
                </a:solidFill>
                <a:latin typeface="times new roman" panose="02020603050405020304" pitchFamily="18" charset="0"/>
              </a:rPr>
              <a:t>      Гей, радійте мені! Я – це вісник тепла.</a:t>
            </a:r>
            <a:br>
              <a:rPr lang="uk-UA" dirty="0">
                <a:solidFill>
                  <a:schemeClr val="bg1"/>
                </a:solidFill>
                <a:latin typeface="times new roman" panose="02020603050405020304" pitchFamily="18" charset="0"/>
              </a:rPr>
            </a:br>
            <a:r>
              <a:rPr lang="uk-UA" dirty="0">
                <a:solidFill>
                  <a:schemeClr val="bg1"/>
                </a:solidFill>
                <a:latin typeface="times new roman" panose="02020603050405020304" pitchFamily="18" charset="0"/>
              </a:rPr>
              <a:t>       В моїм серці любові по вінця.</a:t>
            </a:r>
            <a:br>
              <a:rPr lang="uk-UA" dirty="0">
                <a:solidFill>
                  <a:schemeClr val="bg1"/>
                </a:solidFill>
                <a:latin typeface="times new roman" panose="02020603050405020304" pitchFamily="18" charset="0"/>
              </a:rPr>
            </a:br>
            <a:r>
              <a:rPr lang="uk-UA" dirty="0">
                <a:solidFill>
                  <a:schemeClr val="bg1"/>
                </a:solidFill>
                <a:latin typeface="times new roman" panose="02020603050405020304" pitchFamily="18" charset="0"/>
              </a:rPr>
              <a:t>        Бо для вас. Для людей я жила,</a:t>
            </a:r>
            <a:br>
              <a:rPr lang="uk-UA" dirty="0">
                <a:solidFill>
                  <a:schemeClr val="bg1"/>
                </a:solidFill>
                <a:latin typeface="times new roman" panose="02020603050405020304" pitchFamily="18" charset="0"/>
              </a:rPr>
            </a:br>
            <a:r>
              <a:rPr lang="uk-UA" dirty="0">
                <a:solidFill>
                  <a:schemeClr val="bg1"/>
                </a:solidFill>
                <a:latin typeface="times new roman" panose="02020603050405020304" pitchFamily="18" charset="0"/>
              </a:rPr>
              <a:t>         Добра фея з гірської провінції.</a:t>
            </a:r>
            <a:endParaRPr lang="uk-UA" dirty="0">
              <a:solidFill>
                <a:schemeClr val="bg1"/>
              </a:solidFill>
            </a:endParaRPr>
          </a:p>
        </p:txBody>
      </p:sp>
      <p:pic>
        <p:nvPicPr>
          <p:cNvPr id="16386" name="Picture 2" descr="Результат пошуку зображень за запитом &quot;до людей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5728" y="5216102"/>
            <a:ext cx="2232248" cy="1485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49126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56146" y="323057"/>
            <a:ext cx="4572000" cy="569386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r>
              <a:rPr lang="uk-UA" sz="44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Друзям</a:t>
            </a: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</a:rPr>
              <a:t/>
            </a:r>
            <a:b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uk-UA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О, як це добре, що ви є на світі         </a:t>
            </a:r>
            <a:br>
              <a:rPr lang="uk-UA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</a:br>
            <a:r>
              <a:rPr lang="uk-UA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І ваше слово веселить мене, </a:t>
            </a:r>
            <a:br>
              <a:rPr lang="uk-UA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</a:br>
            <a:r>
              <a:rPr lang="uk-UA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А ваше серце – сонце у зеніті, -  </a:t>
            </a:r>
            <a:br>
              <a:rPr lang="uk-UA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</a:br>
            <a:r>
              <a:rPr lang="uk-UA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Все зігріває: суще і земне.</a:t>
            </a:r>
            <a:br>
              <a:rPr lang="uk-UA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</a:br>
            <a:r>
              <a:rPr lang="uk-UA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Ось у цей час... У цю годину тиху</a:t>
            </a:r>
            <a:br>
              <a:rPr lang="uk-UA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</a:br>
            <a:r>
              <a:rPr lang="uk-UA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(коли усі всміхаються нараз) – </a:t>
            </a:r>
            <a:br>
              <a:rPr lang="uk-UA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</a:br>
            <a:r>
              <a:rPr lang="uk-UA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Я бачу вас... ту підтримку велику</a:t>
            </a:r>
            <a:br>
              <a:rPr lang="uk-UA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</a:br>
            <a:r>
              <a:rPr lang="uk-UA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Яка, мов стрічка – тягнеться від вас!</a:t>
            </a:r>
            <a:br>
              <a:rPr lang="uk-UA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</a:br>
            <a:r>
              <a:rPr lang="uk-UA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Тож хай біжить дорога вам назустріч</a:t>
            </a:r>
            <a:br>
              <a:rPr lang="uk-UA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</a:br>
            <a:r>
              <a:rPr lang="uk-UA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І вітер ніжно вам у спину б’є,</a:t>
            </a:r>
            <a:br>
              <a:rPr lang="uk-UA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</a:br>
            <a:r>
              <a:rPr lang="uk-UA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А мирне небо хай теплить обличчя</a:t>
            </a:r>
            <a:br>
              <a:rPr lang="uk-UA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</a:br>
            <a:r>
              <a:rPr lang="uk-UA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І радості й надії додає!</a:t>
            </a:r>
            <a:br>
              <a:rPr lang="uk-UA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</a:br>
            <a:r>
              <a:rPr lang="uk-UA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Хай поле ваше </a:t>
            </a:r>
            <a:r>
              <a:rPr lang="uk-UA" sz="2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роситься</a:t>
            </a:r>
            <a:r>
              <a:rPr lang="uk-UA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дощами,</a:t>
            </a:r>
            <a:br>
              <a:rPr lang="uk-UA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</a:br>
            <a:r>
              <a:rPr lang="uk-UA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Цвітуть калини й далі квітнуть знов, -</a:t>
            </a:r>
            <a:br>
              <a:rPr lang="uk-UA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</a:br>
            <a:r>
              <a:rPr lang="uk-UA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Хай Бог завжди і всюди буде з вами,</a:t>
            </a:r>
            <a:br>
              <a:rPr lang="uk-UA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</a:br>
            <a:r>
              <a:rPr lang="uk-UA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Його благословення і любов!..</a:t>
            </a:r>
            <a:endParaRPr lang="uk-UA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AutoShape 2" descr="Результат пошуку зображень за запитом &quot;друзям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4" name="AutoShape 4" descr="Результат пошуку зображень за запитом &quot;друзям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17414" name="Picture 6" descr="Результат пошуку зображень за запитом &quot;друзям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44883"/>
            <a:ext cx="3084785" cy="2313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6" name="Picture 8" descr="Результат пошуку зображень за запитом &quot;букети з цукерок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4411" y="3326953"/>
            <a:ext cx="2688233" cy="2688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84269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63888" y="404664"/>
            <a:ext cx="4932040" cy="6340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r>
              <a:rPr lang="ru-RU" sz="4800" b="1" i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</a:rPr>
              <a:t>Буду </a:t>
            </a:r>
            <a:r>
              <a:rPr lang="ru-RU" sz="4800" b="1" i="1" dirty="0" err="1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</a:rPr>
              <a:t>мужня</a:t>
            </a:r>
            <a:endParaRPr lang="ru-RU" sz="4800" b="1" i="1" dirty="0" smtClean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</a:endParaRPr>
          </a:p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/>
            </a:r>
            <a:b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             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</a:rPr>
              <a:t> Не для себе – для народу творю</a:t>
            </a:r>
            <a:b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</a:rPr>
            </a:b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</a:rPr>
              <a:t>              Ради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</a:rPr>
              <a:t>нього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</a:rPr>
              <a:t>мрію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</a:rPr>
              <a:t> і живу,</a:t>
            </a:r>
            <a:b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</a:rPr>
            </a:b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</a:rPr>
              <a:t>              Ради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</a:rPr>
              <a:t>нього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</a:rPr>
              <a:t> – горе й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</a:rPr>
              <a:t>біль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</a:rPr>
              <a:t> поборю,</a:t>
            </a:r>
            <a:b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</a:rPr>
            </a:b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</a:rPr>
              <a:t>              Ради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</a:rPr>
              <a:t>нього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</a:rPr>
              <a:t> –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</a:rPr>
              <a:t>світ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</a:rPr>
              <a:t>перепливу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</a:rPr>
              <a:t>.</a:t>
            </a:r>
            <a:b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</a:rPr>
            </a:b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</a:rPr>
              <a:t>              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</a:rPr>
              <a:t>Молодосте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</a:rPr>
              <a:t>!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</a:rPr>
              <a:t>Зболена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</a:rPr>
              <a:t> й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</a:rPr>
              <a:t>крилата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</a:rPr>
              <a:t>!</a:t>
            </a:r>
            <a:b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</a:rPr>
            </a:b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</a:rPr>
              <a:t>             Ой,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</a:rPr>
              <a:t>ще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</a:rPr>
              <a:t> буде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</a:rPr>
              <a:t>сонце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</a:rPr>
              <a:t> на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</a:rPr>
              <a:t>путі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</a:rPr>
              <a:t>!..</a:t>
            </a:r>
            <a:b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</a:rPr>
            </a:b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</a:rPr>
              <a:t>             ...На печаль, на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</a:rPr>
              <a:t>сльози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</a:rPr>
              <a:t> я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</a:rPr>
              <a:t>багата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</a:rPr>
              <a:t>, -</a:t>
            </a:r>
            <a:b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</a:rPr>
            </a:b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</a:rPr>
              <a:t>             Та і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</a:rPr>
              <a:t>радість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</a:rPr>
              <a:t> знала я в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</a:rPr>
              <a:t>житті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</a:rPr>
              <a:t/>
            </a:r>
            <a:b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</a:rPr>
            </a:b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</a:rPr>
              <a:t>             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</a:rPr>
              <a:t>Друзі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</a:rPr>
              <a:t>милі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</a:rPr>
              <a:t>! Вами я горжусь</a:t>
            </a:r>
            <a:b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</a:rPr>
            </a:b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</a:rPr>
              <a:t>             І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</a:rPr>
              <a:t>повік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</a:rPr>
              <a:t>радітиму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</a:rPr>
              <a:t> за вас,</a:t>
            </a:r>
            <a:b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</a:rPr>
            </a:b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</a:rPr>
              <a:t>             Й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</a:rPr>
              <a:t>ще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</a:rPr>
              <a:t> не раз у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</a:rPr>
              <a:t>серці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</a:rPr>
              <a:t>заміюся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</a:rPr>
              <a:t>,</a:t>
            </a:r>
            <a:b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</a:rPr>
            </a:b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</a:rPr>
              <a:t>            Як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</a:rPr>
              <a:t>згадаю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</a:rPr>
              <a:t>цей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</a:rPr>
              <a:t>чудовий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</a:rPr>
              <a:t> час!.</a:t>
            </a:r>
            <a:b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</a:rPr>
            </a:b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</a:rPr>
              <a:t>            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</a:rPr>
              <a:t>Згинь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</a:rPr>
              <a:t>недуго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</a:rPr>
              <a:t>, зла, лиха,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</a:rPr>
              <a:t>зрадлива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</a:rPr>
              <a:t>,</a:t>
            </a:r>
            <a:b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</a:rPr>
            </a:b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</a:rPr>
              <a:t>            Все одно не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</a:rPr>
              <a:t>скорюсь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</a:rPr>
              <a:t> я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</a:rPr>
              <a:t>тобі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</a:rPr>
              <a:t/>
            </a:r>
            <a:b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</a:rPr>
            </a:b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</a:rPr>
              <a:t>            Буду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</a:rPr>
              <a:t>мужня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</a:rPr>
              <a:t>, горда і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</a:rPr>
              <a:t>вродлива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</a:rPr>
              <a:t/>
            </a:r>
            <a:b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</a:rPr>
            </a:b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</a:rPr>
              <a:t>            В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</a:rPr>
              <a:t>творчій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</a:rPr>
              <a:t>праці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</a:rPr>
              <a:t>, в думах, в </a:t>
            </a:r>
            <a:endParaRPr lang="ru-RU" sz="2000" dirty="0" smtClean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</a:endParaRPr>
          </a:p>
          <a:p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</a:rPr>
              <a:t>            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</a:rPr>
              <a:t>боротьбі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</a:rPr>
              <a:t>!..</a:t>
            </a:r>
            <a:endParaRPr lang="uk-UA" sz="20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8434" name="Picture 2" descr="Пов’язане зображенн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700808"/>
            <a:ext cx="2783115" cy="4366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28509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Результат пошуку зображень за запитом &quot;Орися Яхневич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537360"/>
            <a:ext cx="3168352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499992" y="548680"/>
            <a:ext cx="4644008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Колись, у </a:t>
            </a:r>
            <a:r>
              <a:rPr lang="uk-UA" sz="2000" b="1" i="1" dirty="0">
                <a:solidFill>
                  <a:srgbClr val="002060"/>
                </a:solidFill>
                <a:latin typeface="times new roman" panose="02020603050405020304" pitchFamily="18" charset="0"/>
              </a:rPr>
              <a:t>далекому-далекому минулому грецький мудрець-філософ Зенон проводив свої заняття біля портика </a:t>
            </a:r>
            <a:r>
              <a:rPr lang="uk-UA" sz="2000" b="1" i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Стоя</a:t>
            </a:r>
            <a:r>
              <a:rPr lang="uk-UA" sz="2000" b="1" i="1" dirty="0">
                <a:solidFill>
                  <a:srgbClr val="002060"/>
                </a:solidFill>
                <a:latin typeface="times new roman" panose="02020603050405020304" pitchFamily="18" charset="0"/>
              </a:rPr>
              <a:t> в Афінах</a:t>
            </a:r>
            <a:r>
              <a:rPr lang="uk-UA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. Він </a:t>
            </a:r>
            <a:r>
              <a:rPr lang="uk-UA" sz="2000" b="1" i="1" dirty="0">
                <a:solidFill>
                  <a:srgbClr val="002060"/>
                </a:solidFill>
                <a:latin typeface="times new roman" panose="02020603050405020304" pitchFamily="18" charset="0"/>
              </a:rPr>
              <a:t>говорив</a:t>
            </a:r>
            <a:r>
              <a:rPr lang="uk-UA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, що </a:t>
            </a:r>
            <a:r>
              <a:rPr lang="uk-UA" sz="2000" b="1" i="1" dirty="0">
                <a:solidFill>
                  <a:srgbClr val="002060"/>
                </a:solidFill>
                <a:latin typeface="times new roman" panose="02020603050405020304" pitchFamily="18" charset="0"/>
              </a:rPr>
              <a:t>людина має надавати перевагу розумові, а не почуттям серця, повинна мужньо й </a:t>
            </a:r>
            <a:r>
              <a:rPr lang="uk-UA" sz="2000" b="1" i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стійко</a:t>
            </a:r>
            <a:r>
              <a:rPr lang="uk-UA" sz="2000" b="1" i="1" dirty="0">
                <a:solidFill>
                  <a:srgbClr val="002060"/>
                </a:solidFill>
                <a:latin typeface="times new roman" panose="02020603050405020304" pitchFamily="18" charset="0"/>
              </a:rPr>
              <a:t> переносити життєві труднощі, негаразди. Так виник філософський напрям – стоїцизм, а його прибічники стали називатися стоїками</a:t>
            </a:r>
            <a:r>
              <a:rPr lang="uk-UA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. Тепер </a:t>
            </a:r>
            <a:r>
              <a:rPr lang="uk-UA" sz="2000" b="1" i="1" dirty="0">
                <a:solidFill>
                  <a:srgbClr val="002060"/>
                </a:solidFill>
                <a:latin typeface="times new roman" panose="02020603050405020304" pitchFamily="18" charset="0"/>
              </a:rPr>
              <a:t>про людину, яка виявляє стійкість і мужність, незламність волі під час життєвих випробувань, говорять, що вона має стоїчні риси характеру.</a:t>
            </a:r>
            <a:endParaRPr lang="uk-UA" sz="2000" b="1" i="1" dirty="0">
              <a:solidFill>
                <a:srgbClr val="002060"/>
              </a:solidFill>
              <a:latin typeface="Courier New" panose="02070309020205020404" pitchFamily="49" charset="0"/>
            </a:endParaRPr>
          </a:p>
          <a:p>
            <a:pPr algn="ctr"/>
            <a:r>
              <a:rPr lang="uk-UA" sz="2000" b="1" i="1" dirty="0">
                <a:solidFill>
                  <a:srgbClr val="002060"/>
                </a:solidFill>
                <a:latin typeface="times new roman" panose="02020603050405020304" pitchFamily="18" charset="0"/>
              </a:rPr>
              <a:t>Саме таким стоїчним характером і володіє унікальна жінка - поетеса, з якою ми сьогодні і познайомимося – </a:t>
            </a:r>
            <a:r>
              <a:rPr lang="uk-UA" sz="2000" b="1" i="1" u="sng" dirty="0">
                <a:solidFill>
                  <a:srgbClr val="0070C0"/>
                </a:solidFill>
                <a:latin typeface="times new roman" panose="02020603050405020304" pitchFamily="18" charset="0"/>
              </a:rPr>
              <a:t>Орися </a:t>
            </a:r>
            <a:r>
              <a:rPr lang="uk-UA" sz="2000" b="1" i="1" u="sng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Яхневич</a:t>
            </a:r>
            <a:r>
              <a:rPr lang="uk-UA" sz="2000" b="1" i="1" u="sng" dirty="0">
                <a:solidFill>
                  <a:srgbClr val="0070C0"/>
                </a:solidFill>
                <a:latin typeface="times new roman" panose="02020603050405020304" pitchFamily="18" charset="0"/>
              </a:rPr>
              <a:t>.</a:t>
            </a:r>
            <a:endParaRPr lang="uk-UA" sz="2000" b="1" i="1" u="sng" dirty="0">
              <a:solidFill>
                <a:srgbClr val="0070C0"/>
              </a:solidFill>
              <a:latin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63092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3648" y="612845"/>
            <a:ext cx="4752528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За </a:t>
            </a:r>
            <a:r>
              <a:rPr lang="uk-UA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50 років літературної праці в Орисі </a:t>
            </a:r>
            <a:r>
              <a:rPr lang="uk-UA" sz="2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Яхневич</a:t>
            </a:r>
            <a:r>
              <a:rPr lang="uk-UA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назбиралося 11 поетичних книг, з них дві – російською мовою, сотні публікацій в періодиці. І найголовніше – є свій читач. Розумний і </a:t>
            </a:r>
            <a:r>
              <a:rPr lang="uk-UA" sz="2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добрий.</a:t>
            </a:r>
          </a:p>
          <a:p>
            <a:r>
              <a:rPr lang="uk-UA" sz="2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Орися </a:t>
            </a:r>
            <a:r>
              <a:rPr lang="uk-UA" sz="2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Яхневич</a:t>
            </a:r>
            <a:r>
              <a:rPr lang="uk-UA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не є з авторів, які вправляються в естетичному фіґлярстві. Вона дуже проста у поетичній формі, сливе невибаглива. Її вірш близький до народної пісні, він легкий, мелодійний, наспівний. Інколи Орися </a:t>
            </a:r>
            <a:r>
              <a:rPr lang="uk-UA" sz="2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Яхневич</a:t>
            </a:r>
            <a:r>
              <a:rPr lang="uk-UA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вдається до форми поетичного переспіву (на рівні теми, ритму). </a:t>
            </a:r>
            <a:br>
              <a:rPr lang="uk-UA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</a:br>
            <a:r>
              <a:rPr lang="uk-UA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Орися </a:t>
            </a:r>
            <a:r>
              <a:rPr lang="uk-UA" sz="2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Яхневич</a:t>
            </a:r>
            <a:r>
              <a:rPr lang="uk-UA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залишається у руслі народної поезії: проста форма, народне моралізаторство, сільська дидактика, а ще вірші-присвяти. Але в цілому – це світлий пласт Українського Слова, можливо, світліший, аніж сама правда про внутрішнє життя Орисі </a:t>
            </a:r>
            <a:r>
              <a:rPr lang="uk-UA" sz="2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Яхневич</a:t>
            </a:r>
            <a:r>
              <a:rPr lang="uk-UA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.</a:t>
            </a:r>
            <a:endParaRPr lang="uk-UA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9458" name="Picture 2" descr="Пов’язане зображенн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5952" y="29170"/>
            <a:ext cx="1781175" cy="2562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Пов’язане зображення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2060848"/>
            <a:ext cx="1728192" cy="2673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2" name="Picture 6" descr="Пов’язане зображення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5202" y="4623074"/>
            <a:ext cx="1399286" cy="2138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4" name="Picture 8" descr="Пов’язане зображення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1004" y="3212976"/>
            <a:ext cx="1409026" cy="2125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30003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43608" y="188640"/>
            <a:ext cx="3240360" cy="6768752"/>
          </a:xfrm>
        </p:spPr>
        <p:txBody>
          <a:bodyPr>
            <a:normAutofit fontScale="70000" lnSpcReduction="20000"/>
          </a:bodyPr>
          <a:lstStyle/>
          <a:p>
            <a:r>
              <a:rPr lang="uk-UA" dirty="0"/>
              <a:t>Вірші поетеси треба розуміти і сприймати як засіб і мету її боротьби за життя. А її життя – це боротьба, щоденна, без жартів і сміху. І те, що Орися життєрадісна і на позір довірлива і добра, – се її правда, і її кривда. Але у віршах маємо світ найкращий. Світ її щасливого дитинства. Світ, коли маленька донька не злазила із сильних рук </a:t>
            </a:r>
            <a:r>
              <a:rPr lang="uk-UA" dirty="0" smtClean="0"/>
              <a:t>батька-</a:t>
            </a:r>
            <a:r>
              <a:rPr lang="uk-UA" dirty="0" err="1" smtClean="0"/>
              <a:t>коваля.Орися</a:t>
            </a:r>
            <a:r>
              <a:rPr lang="uk-UA" dirty="0" smtClean="0"/>
              <a:t> </a:t>
            </a:r>
            <a:r>
              <a:rPr lang="uk-UA" dirty="0" err="1"/>
              <a:t>Яхневич</a:t>
            </a:r>
            <a:r>
              <a:rPr lang="uk-UA" dirty="0"/>
              <a:t> сильна пам’яттю дитинства. Але вона сильна підтримкою сестри і її дітей. І цей тандем здоров’я і хвороби є вічним тягарем, вічною мукою і ненаситною жадобою </a:t>
            </a:r>
            <a:r>
              <a:rPr lang="uk-UA" dirty="0" smtClean="0"/>
              <a:t> Життя:</a:t>
            </a:r>
            <a:endParaRPr lang="uk-UA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87404" y="188640"/>
            <a:ext cx="3528000" cy="593752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/>
              <a:t/>
            </a:r>
            <a:br>
              <a:rPr lang="ru-RU" dirty="0"/>
            </a:br>
            <a:r>
              <a:rPr lang="ru-RU" dirty="0"/>
              <a:t>               </a:t>
            </a:r>
            <a:endParaRPr lang="ru-RU" dirty="0" smtClean="0"/>
          </a:p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r>
              <a:rPr lang="ru-RU" dirty="0" err="1" smtClean="0"/>
              <a:t>Палай</a:t>
            </a:r>
            <a:r>
              <a:rPr lang="ru-RU" dirty="0" smtClean="0"/>
              <a:t> </a:t>
            </a:r>
            <a:r>
              <a:rPr lang="ru-RU" dirty="0" err="1"/>
              <a:t>свіча</a:t>
            </a:r>
            <a:r>
              <a:rPr lang="ru-RU" dirty="0"/>
              <a:t> </a:t>
            </a:r>
            <a:r>
              <a:rPr lang="ru-RU" dirty="0" err="1"/>
              <a:t>мого</a:t>
            </a:r>
            <a:r>
              <a:rPr lang="ru-RU" dirty="0"/>
              <a:t> </a:t>
            </a:r>
            <a:r>
              <a:rPr lang="ru-RU" dirty="0" err="1"/>
              <a:t>дитинства</a:t>
            </a:r>
            <a:r>
              <a:rPr lang="ru-RU" dirty="0"/>
              <a:t>,</a:t>
            </a:r>
            <a:br>
              <a:rPr lang="ru-RU" dirty="0"/>
            </a:br>
            <a:r>
              <a:rPr lang="ru-RU" dirty="0"/>
              <a:t>  А я </a:t>
            </a:r>
            <a:r>
              <a:rPr lang="ru-RU" dirty="0" err="1"/>
              <a:t>боротись</a:t>
            </a:r>
            <a:r>
              <a:rPr lang="ru-RU" dirty="0"/>
              <a:t> буду й жить!</a:t>
            </a:r>
            <a:br>
              <a:rPr lang="ru-RU" dirty="0"/>
            </a:br>
            <a:r>
              <a:rPr lang="ru-RU" dirty="0"/>
              <a:t>              На </a:t>
            </a:r>
            <a:r>
              <a:rPr lang="ru-RU" dirty="0" err="1"/>
              <a:t>крок</a:t>
            </a:r>
            <a:r>
              <a:rPr lang="ru-RU" dirty="0"/>
              <a:t> назад, </a:t>
            </a:r>
            <a:r>
              <a:rPr lang="ru-RU" dirty="0" err="1"/>
              <a:t>від</a:t>
            </a:r>
            <a:r>
              <a:rPr lang="ru-RU" dirty="0"/>
              <a:t> злого, </a:t>
            </a:r>
            <a:r>
              <a:rPr lang="ru-RU" dirty="0" err="1"/>
              <a:t>вбивства</a:t>
            </a:r>
            <a:r>
              <a:rPr lang="ru-RU" dirty="0"/>
              <a:t> –</a:t>
            </a:r>
            <a:br>
              <a:rPr lang="ru-RU" dirty="0"/>
            </a:br>
            <a:r>
              <a:rPr lang="ru-RU" dirty="0"/>
              <a:t>               Я </a:t>
            </a:r>
            <a:r>
              <a:rPr lang="ru-RU" dirty="0" err="1"/>
              <a:t>переможу</a:t>
            </a:r>
            <a:r>
              <a:rPr lang="ru-RU" dirty="0"/>
              <a:t> </a:t>
            </a:r>
            <a:r>
              <a:rPr lang="ru-RU" dirty="0" err="1"/>
              <a:t>хоч</a:t>
            </a:r>
            <a:r>
              <a:rPr lang="ru-RU" dirty="0"/>
              <a:t> на </a:t>
            </a:r>
            <a:r>
              <a:rPr lang="ru-RU" dirty="0" err="1"/>
              <a:t>мить</a:t>
            </a:r>
            <a:r>
              <a:rPr lang="ru-RU" dirty="0"/>
              <a:t>.</a:t>
            </a:r>
            <a:br>
              <a:rPr lang="ru-RU" dirty="0"/>
            </a:br>
            <a:r>
              <a:rPr lang="ru-RU" dirty="0"/>
              <a:t>……………………………………….</a:t>
            </a:r>
            <a:br>
              <a:rPr lang="ru-RU" dirty="0"/>
            </a:br>
            <a:r>
              <a:rPr lang="ru-RU" dirty="0"/>
              <a:t>    А </a:t>
            </a:r>
            <a:r>
              <a:rPr lang="ru-RU" dirty="0" err="1"/>
              <a:t>мрія</a:t>
            </a:r>
            <a:r>
              <a:rPr lang="ru-RU" dirty="0"/>
              <a:t> </a:t>
            </a:r>
            <a:r>
              <a:rPr lang="ru-RU" dirty="0" err="1"/>
              <a:t>билася</a:t>
            </a:r>
            <a:r>
              <a:rPr lang="ru-RU" dirty="0"/>
              <a:t>, як </a:t>
            </a:r>
            <a:r>
              <a:rPr lang="ru-RU" dirty="0" err="1" smtClean="0"/>
              <a:t>серце</a:t>
            </a:r>
            <a:endParaRPr lang="ru-RU" dirty="0"/>
          </a:p>
          <a:p>
            <a:pPr marL="0" indent="0" algn="ctr">
              <a:buNone/>
            </a:pPr>
            <a:r>
              <a:rPr lang="ru-RU" dirty="0"/>
              <a:t> </a:t>
            </a:r>
            <a:r>
              <a:rPr lang="ru-RU" dirty="0" err="1"/>
              <a:t>Тривожив</a:t>
            </a:r>
            <a:r>
              <a:rPr lang="ru-RU" dirty="0"/>
              <a:t> </a:t>
            </a:r>
            <a:r>
              <a:rPr lang="ru-RU" dirty="0" err="1"/>
              <a:t>смуток</a:t>
            </a:r>
            <a:r>
              <a:rPr lang="ru-RU" dirty="0"/>
              <a:t> і печаль…</a:t>
            </a:r>
            <a:br>
              <a:rPr lang="ru-RU" dirty="0"/>
            </a:br>
            <a:r>
              <a:rPr lang="ru-RU" dirty="0"/>
              <a:t>   </a:t>
            </a:r>
            <a:r>
              <a:rPr lang="ru-RU" dirty="0" smtClean="0"/>
              <a:t>Та </a:t>
            </a:r>
            <a:r>
              <a:rPr lang="ru-RU" dirty="0"/>
              <a:t>пронеслось в </a:t>
            </a:r>
            <a:r>
              <a:rPr lang="ru-RU" dirty="0" err="1"/>
              <a:t>шаленім</a:t>
            </a:r>
            <a:r>
              <a:rPr lang="ru-RU" dirty="0"/>
              <a:t> </a:t>
            </a:r>
            <a:r>
              <a:rPr lang="ru-RU" dirty="0" err="1"/>
              <a:t>герці</a:t>
            </a:r>
            <a:r>
              <a:rPr lang="ru-RU" dirty="0"/>
              <a:t> –</a:t>
            </a:r>
            <a:br>
              <a:rPr lang="ru-RU" dirty="0"/>
            </a:br>
            <a:r>
              <a:rPr lang="ru-RU" dirty="0"/>
              <a:t>    За </a:t>
            </a:r>
            <a:r>
              <a:rPr lang="ru-RU" dirty="0" err="1"/>
              <a:t>чим</a:t>
            </a:r>
            <a:r>
              <a:rPr lang="ru-RU" dirty="0"/>
              <a:t> </a:t>
            </a:r>
            <a:r>
              <a:rPr lang="ru-RU" dirty="0" err="1"/>
              <a:t>сьогодні</a:t>
            </a:r>
            <a:r>
              <a:rPr lang="ru-RU" dirty="0"/>
              <a:t> жаль й не жаль.</a:t>
            </a:r>
            <a:endParaRPr lang="uk-UA" dirty="0"/>
          </a:p>
        </p:txBody>
      </p:sp>
      <p:sp>
        <p:nvSpPr>
          <p:cNvPr id="5" name="Рамка 4"/>
          <p:cNvSpPr/>
          <p:nvPr/>
        </p:nvSpPr>
        <p:spPr>
          <a:xfrm>
            <a:off x="4539136" y="16569"/>
            <a:ext cx="4824536" cy="68580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26490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ертикальный свиток 2"/>
          <p:cNvSpPr/>
          <p:nvPr/>
        </p:nvSpPr>
        <p:spPr>
          <a:xfrm>
            <a:off x="1331640" y="13742"/>
            <a:ext cx="4824536" cy="4968552"/>
          </a:xfrm>
          <a:prstGeom prst="verticalScroll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/>
              <a:t>Цей поетичний і життєвий досвід вже не потребує співчуття. Не потребує розуміння. Вимагає власної Правди і власної Кривди. І в цьому вічному протистоянні народжується Людина, яка щоденну веде боротьбу, аби не вбити в собі Серця, такого відкритого і спраглого. Такого Живого</a:t>
            </a:r>
            <a:r>
              <a:rPr lang="uk-UA" dirty="0"/>
              <a:t>.</a:t>
            </a:r>
          </a:p>
        </p:txBody>
      </p:sp>
      <p:sp>
        <p:nvSpPr>
          <p:cNvPr id="4" name="Горизонтальный свиток 3"/>
          <p:cNvSpPr/>
          <p:nvPr/>
        </p:nvSpPr>
        <p:spPr>
          <a:xfrm>
            <a:off x="4680012" y="4077072"/>
            <a:ext cx="3996444" cy="2664296"/>
          </a:xfrm>
          <a:prstGeom prst="horizontalScroll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Я – </a:t>
            </a:r>
            <a:r>
              <a:rPr lang="ru-RU" dirty="0" err="1"/>
              <a:t>інвалід</a:t>
            </a:r>
            <a:r>
              <a:rPr lang="ru-RU" dirty="0"/>
              <a:t>.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божевільна</a:t>
            </a:r>
            <a:r>
              <a:rPr lang="ru-RU" dirty="0"/>
              <a:t>?..</a:t>
            </a:r>
            <a:br>
              <a:rPr lang="ru-RU" dirty="0"/>
            </a:br>
            <a:r>
              <a:rPr lang="ru-RU" dirty="0"/>
              <a:t>Пуста. Затуркана. Дивна.</a:t>
            </a:r>
            <a:br>
              <a:rPr lang="ru-RU" dirty="0"/>
            </a:br>
            <a:r>
              <a:rPr lang="ru-RU" dirty="0"/>
              <a:t>Душа в </a:t>
            </a:r>
            <a:r>
              <a:rPr lang="ru-RU" dirty="0" err="1"/>
              <a:t>квадраті</a:t>
            </a:r>
            <a:r>
              <a:rPr lang="ru-RU" dirty="0"/>
              <a:t>. </a:t>
            </a:r>
            <a:r>
              <a:rPr lang="ru-RU" dirty="0" err="1"/>
              <a:t>Ні</a:t>
            </a:r>
            <a:r>
              <a:rPr lang="ru-RU" dirty="0"/>
              <a:t>. Я – </a:t>
            </a:r>
            <a:r>
              <a:rPr lang="ru-RU" dirty="0" err="1"/>
              <a:t>вільна</a:t>
            </a:r>
            <a:r>
              <a:rPr lang="ru-RU" dirty="0"/>
              <a:t>.</a:t>
            </a:r>
            <a:br>
              <a:rPr lang="ru-RU" dirty="0"/>
            </a:br>
            <a:r>
              <a:rPr lang="ru-RU" dirty="0"/>
              <a:t>Я просто </a:t>
            </a:r>
            <a:r>
              <a:rPr lang="ru-RU" dirty="0" err="1"/>
              <a:t>трішечки</a:t>
            </a:r>
            <a:r>
              <a:rPr lang="ru-RU" dirty="0"/>
              <a:t> </a:t>
            </a:r>
            <a:r>
              <a:rPr lang="ru-RU" dirty="0" err="1"/>
              <a:t>сумна</a:t>
            </a:r>
            <a:endParaRPr lang="uk-UA" dirty="0"/>
          </a:p>
        </p:txBody>
      </p:sp>
      <p:pic>
        <p:nvPicPr>
          <p:cNvPr id="23554" name="Picture 2" descr="DSC_046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9268" y="1089310"/>
            <a:ext cx="2969475" cy="197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6" name="Picture 4" descr="Пов’язане зображенн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5150649"/>
            <a:ext cx="2254560" cy="1590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07258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ертикальный свиток 2"/>
          <p:cNvSpPr/>
          <p:nvPr/>
        </p:nvSpPr>
        <p:spPr>
          <a:xfrm>
            <a:off x="1691680" y="188640"/>
            <a:ext cx="6552728" cy="6399584"/>
          </a:xfrm>
          <a:prstGeom prst="verticalScroll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000" b="1" i="1" dirty="0" smtClean="0"/>
              <a:t>Віра</a:t>
            </a:r>
            <a:r>
              <a:rPr lang="uk-UA" sz="6000" b="1" i="1" dirty="0"/>
              <a:t> </a:t>
            </a:r>
            <a:r>
              <a:rPr lang="uk-UA" dirty="0"/>
              <a:t/>
            </a:r>
            <a:br>
              <a:rPr lang="uk-UA" dirty="0"/>
            </a:br>
            <a:r>
              <a:rPr lang="uk-UA" sz="1600" dirty="0"/>
              <a:t> </a:t>
            </a:r>
            <a:r>
              <a:rPr lang="uk-UA" b="1" dirty="0"/>
              <a:t>Я таким же розміреним кроком</a:t>
            </a:r>
            <a:br>
              <a:rPr lang="uk-UA" b="1" dirty="0"/>
            </a:br>
            <a:r>
              <a:rPr lang="uk-UA" b="1" dirty="0"/>
              <a:t>               Буду йти до тієї пори – </a:t>
            </a:r>
            <a:br>
              <a:rPr lang="uk-UA" b="1" dirty="0"/>
            </a:br>
            <a:r>
              <a:rPr lang="uk-UA" b="1" dirty="0"/>
              <a:t>              Поки щастя моє яснооке</a:t>
            </a:r>
            <a:br>
              <a:rPr lang="uk-UA" b="1" dirty="0"/>
            </a:br>
            <a:r>
              <a:rPr lang="uk-UA" b="1" dirty="0"/>
              <a:t>             Не всміхнеться до мене згори!</a:t>
            </a:r>
            <a:br>
              <a:rPr lang="uk-UA" b="1" dirty="0"/>
            </a:br>
            <a:r>
              <a:rPr lang="uk-UA" b="1" dirty="0"/>
              <a:t>             Поки зірка моєї надії</a:t>
            </a:r>
            <a:br>
              <a:rPr lang="uk-UA" b="1" dirty="0"/>
            </a:br>
            <a:r>
              <a:rPr lang="uk-UA" b="1" dirty="0"/>
              <a:t>             Не засвітить на цілу гору...</a:t>
            </a:r>
            <a:br>
              <a:rPr lang="uk-UA" b="1" dirty="0"/>
            </a:br>
            <a:r>
              <a:rPr lang="uk-UA" b="1" dirty="0"/>
              <a:t>             Отоді я спинюсь... й мої дії</a:t>
            </a:r>
            <a:br>
              <a:rPr lang="uk-UA" b="1" dirty="0"/>
            </a:br>
            <a:r>
              <a:rPr lang="uk-UA" b="1" dirty="0"/>
              <a:t>            Стануть поступом... Я – не </a:t>
            </a:r>
            <a:r>
              <a:rPr lang="uk-UA" b="1" dirty="0" smtClean="0"/>
              <a:t>умру!</a:t>
            </a:r>
            <a:endParaRPr lang="uk-UA" b="1" dirty="0"/>
          </a:p>
          <a:p>
            <a:pPr algn="ctr"/>
            <a:r>
              <a:rPr lang="uk-UA" b="1" dirty="0"/>
              <a:t>  Моя пісня </a:t>
            </a:r>
            <a:r>
              <a:rPr lang="uk-UA" b="1" dirty="0" smtClean="0"/>
              <a:t>до кінця  доспівана...                                                             </a:t>
            </a:r>
            <a:br>
              <a:rPr lang="uk-UA" b="1" dirty="0" smtClean="0"/>
            </a:br>
            <a:r>
              <a:rPr lang="uk-UA" b="1" dirty="0" smtClean="0"/>
              <a:t>             Моя пісня? Хто таке сказав?..                 </a:t>
            </a:r>
            <a:br>
              <a:rPr lang="uk-UA" b="1" dirty="0" smtClean="0"/>
            </a:br>
            <a:r>
              <a:rPr lang="uk-UA" b="1" dirty="0" smtClean="0"/>
              <a:t>            Моя пісня – хвиля несподівана,</a:t>
            </a:r>
            <a:br>
              <a:rPr lang="uk-UA" b="1" dirty="0" smtClean="0"/>
            </a:br>
            <a:r>
              <a:rPr lang="uk-UA" b="1" dirty="0" smtClean="0"/>
              <a:t>            Моя пісня – сонце і гроза!</a:t>
            </a:r>
            <a:br>
              <a:rPr lang="uk-UA" b="1" dirty="0" smtClean="0"/>
            </a:br>
            <a:r>
              <a:rPr lang="uk-UA" b="1" dirty="0" smtClean="0"/>
              <a:t>             Моїй пісні нині лиш початок,</a:t>
            </a:r>
            <a:br>
              <a:rPr lang="uk-UA" b="1" dirty="0" smtClean="0"/>
            </a:br>
            <a:r>
              <a:rPr lang="uk-UA" b="1" dirty="0" smtClean="0"/>
              <a:t>             А початок пісні – не з кінця...</a:t>
            </a:r>
            <a:br>
              <a:rPr lang="uk-UA" b="1" dirty="0" smtClean="0"/>
            </a:br>
            <a:r>
              <a:rPr lang="uk-UA" b="1" dirty="0" smtClean="0"/>
              <a:t>            Їй рости, міцніти і звучати</a:t>
            </a:r>
            <a:br>
              <a:rPr lang="uk-UA" b="1" dirty="0" smtClean="0"/>
            </a:br>
            <a:r>
              <a:rPr lang="uk-UA" b="1" dirty="0" smtClean="0"/>
              <a:t>            На регістрах радості в серцях.</a:t>
            </a:r>
            <a:endParaRPr lang="uk-UA" b="1" dirty="0"/>
          </a:p>
        </p:txBody>
      </p:sp>
    </p:spTree>
    <p:extLst>
      <p:ext uri="{BB962C8B-B14F-4D97-AF65-F5344CB8AC3E}">
        <p14:creationId xmlns:p14="http://schemas.microsoft.com/office/powerpoint/2010/main" val="367600232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амка 1"/>
          <p:cNvSpPr/>
          <p:nvPr/>
        </p:nvSpPr>
        <p:spPr>
          <a:xfrm>
            <a:off x="1547664" y="116632"/>
            <a:ext cx="7344816" cy="6552728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771800" y="1340768"/>
            <a:ext cx="4725119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dirty="0">
                <a:solidFill>
                  <a:srgbClr val="002060"/>
                </a:solidFill>
                <a:latin typeface="times new roman" panose="02020603050405020304" pitchFamily="18" charset="0"/>
              </a:rPr>
              <a:t>Читаючи поезію </a:t>
            </a:r>
            <a:r>
              <a:rPr lang="uk-UA" sz="2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Орисі </a:t>
            </a:r>
            <a:r>
              <a:rPr lang="uk-UA" sz="20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Яхневич</a:t>
            </a:r>
            <a:r>
              <a:rPr lang="uk-UA" sz="2000" dirty="0">
                <a:solidFill>
                  <a:srgbClr val="002060"/>
                </a:solidFill>
                <a:latin typeface="times new roman" panose="02020603050405020304" pitchFamily="18" charset="0"/>
              </a:rPr>
              <a:t>, для якої кожен крок по життю, кожна мить — то вже щастя. Вона, на відміну від інших уміє щиро радіти щебетові птахів за вікном, сонячній днині чи маленькій сніжинці. Усе це — миті щастя, які залишаються з жінкою назавжди, бо переливаються у її поетичне слово:                              </a:t>
            </a:r>
            <a:endParaRPr lang="uk-UA" sz="2000" dirty="0">
              <a:solidFill>
                <a:srgbClr val="002060"/>
              </a:solidFill>
              <a:latin typeface="Courier New" panose="02070309020205020404" pitchFamily="49" charset="0"/>
            </a:endParaRPr>
          </a:p>
          <a:p>
            <a:pPr algn="ctr"/>
            <a:r>
              <a:rPr lang="uk-UA" sz="2000" dirty="0">
                <a:solidFill>
                  <a:srgbClr val="002060"/>
                </a:solidFill>
                <a:latin typeface="times new roman" panose="02020603050405020304" pitchFamily="18" charset="0"/>
              </a:rPr>
              <a:t>                 …Я просто хочу жити,</a:t>
            </a:r>
            <a:br>
              <a:rPr lang="uk-UA" sz="2000" dirty="0">
                <a:solidFill>
                  <a:srgbClr val="002060"/>
                </a:solidFill>
                <a:latin typeface="times new roman" panose="02020603050405020304" pitchFamily="18" charset="0"/>
              </a:rPr>
            </a:br>
            <a:r>
              <a:rPr lang="uk-UA" sz="2000" dirty="0">
                <a:solidFill>
                  <a:srgbClr val="002060"/>
                </a:solidFill>
                <a:latin typeface="times new roman" panose="02020603050405020304" pitchFamily="18" charset="0"/>
              </a:rPr>
              <a:t>                Мати щасливу днину,</a:t>
            </a:r>
            <a:br>
              <a:rPr lang="uk-UA" sz="2000" dirty="0">
                <a:solidFill>
                  <a:srgbClr val="002060"/>
                </a:solidFill>
                <a:latin typeface="times new roman" panose="02020603050405020304" pitchFamily="18" charset="0"/>
              </a:rPr>
            </a:br>
            <a:r>
              <a:rPr lang="uk-UA" sz="2000" dirty="0">
                <a:solidFill>
                  <a:srgbClr val="002060"/>
                </a:solidFill>
                <a:latin typeface="times new roman" panose="02020603050405020304" pitchFamily="18" charset="0"/>
              </a:rPr>
              <a:t>                Душею не кривити, —</a:t>
            </a:r>
            <a:br>
              <a:rPr lang="uk-UA" sz="2000" dirty="0">
                <a:solidFill>
                  <a:srgbClr val="002060"/>
                </a:solidFill>
                <a:latin typeface="times new roman" panose="02020603050405020304" pitchFamily="18" charset="0"/>
              </a:rPr>
            </a:br>
            <a:r>
              <a:rPr lang="uk-UA" sz="2000" dirty="0">
                <a:solidFill>
                  <a:srgbClr val="002060"/>
                </a:solidFill>
                <a:latin typeface="times new roman" panose="02020603050405020304" pitchFamily="18" charset="0"/>
              </a:rPr>
              <a:t>                Вбачати в собі людину</a:t>
            </a:r>
            <a:r>
              <a:rPr lang="uk-UA" dirty="0">
                <a:solidFill>
                  <a:srgbClr val="002060"/>
                </a:solidFill>
                <a:latin typeface="times new roman" panose="02020603050405020304" pitchFamily="18" charset="0"/>
              </a:rPr>
              <a:t>.</a:t>
            </a:r>
            <a:endParaRPr lang="uk-UA" dirty="0">
              <a:solidFill>
                <a:srgbClr val="002060"/>
              </a:solidFill>
              <a:latin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77428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ертикальный свиток 2"/>
          <p:cNvSpPr/>
          <p:nvPr/>
        </p:nvSpPr>
        <p:spPr>
          <a:xfrm>
            <a:off x="1979712" y="260648"/>
            <a:ext cx="3960440" cy="4104456"/>
          </a:xfrm>
          <a:prstGeom prst="verticalScroll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/>
              <a:t>Для Орисі </a:t>
            </a:r>
            <a:r>
              <a:rPr lang="uk-UA" b="1" dirty="0" err="1"/>
              <a:t>Яхневич</a:t>
            </a:r>
            <a:r>
              <a:rPr lang="uk-UA" b="1" dirty="0"/>
              <a:t> поезія — це опора і надія, отой стрижень, який не дає людині лягти пластом, втратити життєві інтереси. Сама поезія і дає наснагу поетесі іти до Сонця. </a:t>
            </a:r>
          </a:p>
          <a:p>
            <a:pPr algn="ctr"/>
            <a:r>
              <a:rPr lang="uk-UA" b="1" dirty="0"/>
              <a:t>        Я бажаю </a:t>
            </a:r>
            <a:r>
              <a:rPr lang="uk-UA" b="1" dirty="0" err="1"/>
              <a:t>Вам,як</a:t>
            </a:r>
            <a:r>
              <a:rPr lang="uk-UA" b="1" dirty="0"/>
              <a:t> би не було важко, знаходити в собі </a:t>
            </a:r>
            <a:r>
              <a:rPr lang="uk-UA" b="1" dirty="0" err="1"/>
              <a:t>сили,не</a:t>
            </a:r>
            <a:r>
              <a:rPr lang="uk-UA" b="1" dirty="0"/>
              <a:t> занепадати </a:t>
            </a:r>
            <a:r>
              <a:rPr lang="uk-UA" b="1" dirty="0" err="1"/>
              <a:t>духом.Беріть</a:t>
            </a:r>
            <a:r>
              <a:rPr lang="uk-UA" b="1" dirty="0"/>
              <a:t> приклад  із людини Сонця – Орисі </a:t>
            </a:r>
            <a:r>
              <a:rPr lang="uk-UA" b="1" dirty="0" err="1"/>
              <a:t>Яхневич</a:t>
            </a:r>
            <a:r>
              <a:rPr lang="uk-UA" b="1" dirty="0"/>
              <a:t>.</a:t>
            </a:r>
          </a:p>
        </p:txBody>
      </p:sp>
      <p:sp>
        <p:nvSpPr>
          <p:cNvPr id="4" name="AutoShape 2" descr="Результат пошуку зображень за запитом &quot;Орися Яхневич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5" name="AutoShape 4" descr="Результат пошуку зображень за запитом &quot;Орися Яхневич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20486" name="Picture 6" descr="Результат пошуку зображень за запитом &quot;Орися Яхневич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4725144"/>
            <a:ext cx="3168352" cy="2112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8" name="Picture 8" descr="https://librarygorodenkapoet.files.wordpress.com/2012/11/img_1130.jpg?w=48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596233"/>
            <a:ext cx="2990850" cy="2238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0" name="Picture 10" descr="https://librarygorodenkapoet.files.wordpress.com/2012/11/img_6575.jpg?w=225&amp;h=30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052736"/>
            <a:ext cx="2143125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85953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Результат пошуку зображень за запитом &quot;дякую за увагу&quot;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861"/>
            <a:ext cx="9144000" cy="6880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181951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 descr="Пов’язане зображенн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445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8106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91680" y="908720"/>
            <a:ext cx="705678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 </a:t>
            </a:r>
            <a:r>
              <a:rPr lang="ru-RU" sz="24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неї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ходять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легенди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беруть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за </a:t>
            </a:r>
            <a:r>
              <a:rPr lang="ru-RU" sz="24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взірець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 </a:t>
            </a:r>
            <a:r>
              <a:rPr lang="ru-RU" sz="24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люблять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люди старшого </a:t>
            </a:r>
            <a:r>
              <a:rPr lang="ru-RU" sz="24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покоління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24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найбільше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молодь. </a:t>
            </a:r>
            <a:r>
              <a:rPr lang="ru-RU" sz="24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Хто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ж вона - </a:t>
            </a:r>
            <a:r>
              <a:rPr lang="ru-RU" sz="24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ця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крихітна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перлина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молода </a:t>
            </a:r>
            <a:r>
              <a:rPr lang="ru-RU" sz="24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поетеса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4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Покуття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ОРИСЯ ЯХНЕВИЧ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uk-UA" sz="24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Орисі </a:t>
            </a:r>
            <a:r>
              <a:rPr lang="uk-UA" sz="24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Яхневич</a:t>
            </a:r>
            <a:r>
              <a:rPr lang="uk-UA" sz="24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із Городенки випав «тяжкий хрест» – </a:t>
            </a:r>
            <a:r>
              <a:rPr lang="uk-UA" sz="24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інвалідство</a:t>
            </a:r>
            <a:r>
              <a:rPr lang="uk-UA" sz="24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До восьми років росла зі своєю сестрою-близнючкою, як післявоєнні діти. Люблячі батьки (особливий пієтет у Орисі до батька Михайла, сільського коваля, який помер у 52 роки). А відтак тяжка хвороба прикувала її до ліжка, і весь світ вона спостерігала з вікна своєї хати. </a:t>
            </a:r>
            <a:br>
              <a:rPr lang="uk-UA" sz="24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Скажу крамолу, але, швидше всього, Орися би ніколи не писала вірші, якби залишилася здоровою. Виходить, що </a:t>
            </a:r>
            <a:r>
              <a:rPr lang="uk-UA" sz="24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інвалідство</a:t>
            </a:r>
            <a:r>
              <a:rPr lang="uk-UA" sz="24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поезія були ЇЇ хрестом. </a:t>
            </a:r>
          </a:p>
        </p:txBody>
      </p:sp>
    </p:spTree>
    <p:extLst>
      <p:ext uri="{BB962C8B-B14F-4D97-AF65-F5344CB8AC3E}">
        <p14:creationId xmlns:p14="http://schemas.microsoft.com/office/powerpoint/2010/main" val="372725885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399831" y="764704"/>
            <a:ext cx="4420641" cy="5793507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uk-UA" b="1" dirty="0">
                <a:solidFill>
                  <a:srgbClr val="FF0000"/>
                </a:solidFill>
              </a:rPr>
              <a:t>Орися </a:t>
            </a:r>
            <a:r>
              <a:rPr lang="uk-UA" b="1" dirty="0" err="1">
                <a:solidFill>
                  <a:srgbClr val="FF0000"/>
                </a:solidFill>
              </a:rPr>
              <a:t>Яхневич</a:t>
            </a:r>
            <a:r>
              <a:rPr lang="uk-UA" b="1" dirty="0" smtClean="0">
                <a:solidFill>
                  <a:srgbClr val="FF0000"/>
                </a:solidFill>
              </a:rPr>
              <a:t>.</a:t>
            </a:r>
          </a:p>
          <a:p>
            <a:pPr marL="0" indent="0" algn="ctr">
              <a:buNone/>
            </a:pPr>
            <a:r>
              <a:rPr lang="uk-UA" b="1" dirty="0" smtClean="0"/>
              <a:t> </a:t>
            </a:r>
            <a:r>
              <a:rPr lang="uk-UA" dirty="0">
                <a:solidFill>
                  <a:schemeClr val="accent6"/>
                </a:solidFill>
              </a:rPr>
              <a:t>Це ім’я живе на вустах кожного придністровця, і не тільки. Про неї знають і кияни, і </a:t>
            </a:r>
            <a:r>
              <a:rPr lang="en-US" dirty="0">
                <a:solidFill>
                  <a:schemeClr val="accent6"/>
                </a:solidFill>
              </a:rPr>
              <a:t>c</a:t>
            </a:r>
            <a:r>
              <a:rPr lang="uk-UA" dirty="0" err="1">
                <a:solidFill>
                  <a:schemeClr val="accent6"/>
                </a:solidFill>
              </a:rPr>
              <a:t>анк</a:t>
            </a:r>
            <a:r>
              <a:rPr lang="uk-UA" dirty="0">
                <a:solidFill>
                  <a:schemeClr val="accent6"/>
                </a:solidFill>
              </a:rPr>
              <a:t>-петербуржці, одесити і львів’яни, навіть канадці та американці</a:t>
            </a:r>
            <a:r>
              <a:rPr lang="uk-UA" dirty="0" smtClean="0">
                <a:solidFill>
                  <a:schemeClr val="accent6"/>
                </a:solidFill>
              </a:rPr>
              <a:t>. Мабуть</a:t>
            </a:r>
            <a:r>
              <a:rPr lang="uk-UA" dirty="0">
                <a:solidFill>
                  <a:schemeClr val="accent6"/>
                </a:solidFill>
              </a:rPr>
              <a:t>, багато із тих, хто знайомий з Орисею Михайлівною тільки через поезію задавали собі запитання: хто вона?</a:t>
            </a:r>
          </a:p>
        </p:txBody>
      </p:sp>
      <p:pic>
        <p:nvPicPr>
          <p:cNvPr id="1028" name="Picture 4" descr="Результат пошуку зображень за запитом &quot;поетичний світ Орисі Яхневич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176771"/>
            <a:ext cx="2924175" cy="410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11960" y="480520"/>
            <a:ext cx="4572000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  <a:t>   </a:t>
            </a:r>
            <a:r>
              <a:rPr lang="ru-RU" sz="2400" b="1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  <a:t>Орися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  <a:t> </a:t>
            </a:r>
            <a:r>
              <a:rPr lang="ru-RU" sz="24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  <a:t>народилася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  <a:t> 17 </a:t>
            </a:r>
            <a:r>
              <a:rPr lang="ru-RU" sz="24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  <a:t>жовтня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  <a:t> 1947 року в </a:t>
            </a:r>
            <a:r>
              <a:rPr lang="ru-RU" sz="24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  <a:t>селі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  <a:t>Семенівка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  <a:t>Городенківського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  <a:t> району </a:t>
            </a:r>
            <a:r>
              <a:rPr lang="ru-RU" sz="24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  <a:t>під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  <a:t> знаком </a:t>
            </a:r>
            <a:r>
              <a:rPr lang="ru-RU" sz="24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  <a:t>Зодіака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  <a:t>Терези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  <a:t>. Люди </a:t>
            </a:r>
            <a:r>
              <a:rPr lang="ru-RU" sz="24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  <a:t>цього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  <a:t> знаку особливо </a:t>
            </a:r>
            <a:r>
              <a:rPr lang="ru-RU" sz="24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  <a:t>чутливі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  <a:t> до </a:t>
            </a:r>
            <a:r>
              <a:rPr lang="ru-RU" sz="24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  <a:t>краси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  <a:t>, до </a:t>
            </a:r>
            <a:r>
              <a:rPr lang="ru-RU" sz="24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  <a:t>мистецтва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  <a:t>, до </a:t>
            </a:r>
            <a:r>
              <a:rPr lang="ru-RU" sz="24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  <a:t>літератури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  <a:t>. </a:t>
            </a:r>
            <a:r>
              <a:rPr lang="ru-RU" sz="24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  <a:t>Саме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  <a:t> такою є і </a:t>
            </a:r>
            <a:r>
              <a:rPr lang="ru-RU" sz="24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  <a:t>Орися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  <a:t>. Заочно </a:t>
            </a:r>
            <a:r>
              <a:rPr lang="ru-RU" sz="24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  <a:t>закінчила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  <a:t>одинадцять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  <a:t>класів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  <a:t>середньої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  <a:t>школи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  <a:t>.</a:t>
            </a:r>
            <a:b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</a:b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  <a:t>     </a:t>
            </a:r>
            <a:r>
              <a:rPr lang="ru-RU" sz="2400" b="1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  <a:t>Орисю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  <a:t>віддавна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  <a:t>оточували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  <a:t>добрі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  <a:t> люди та </a:t>
            </a:r>
            <a:r>
              <a:rPr lang="ru-RU" sz="24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  <a:t>чи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  <a:t> не </a:t>
            </a:r>
            <a:r>
              <a:rPr lang="ru-RU" sz="24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  <a:t>найбільше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  <a:t> в </a:t>
            </a:r>
            <a:r>
              <a:rPr lang="ru-RU" sz="24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  <a:t>Городенці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  <a:t>, </a:t>
            </a:r>
            <a:r>
              <a:rPr lang="ru-RU" sz="24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  <a:t>куди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  <a:t> вона </a:t>
            </a:r>
            <a:r>
              <a:rPr lang="ru-RU" sz="24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  <a:t>згодом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  <a:t>переселилася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  <a:t>жити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  <a:t>. Але </a:t>
            </a:r>
            <a:r>
              <a:rPr lang="ru-RU" sz="24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  <a:t>це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  <a:t>вже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  <a:t>було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  <a:t>потім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  <a:t>. А </a:t>
            </a:r>
            <a:r>
              <a:rPr lang="ru-RU" sz="24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  <a:t>спочатку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  <a:t>:</a:t>
            </a:r>
            <a:endParaRPr lang="uk-UA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098" name="Picture 2" descr="Результат пошуку зображень за запитом &quot;Орися Яхневич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836712"/>
            <a:ext cx="2459682" cy="2331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i0.wp.com/res.cloudinary.com/dhmxp4mn7/image/upload/v1508247170/Screenshot_1_wnwofn.png?resize=482%2C378&amp;ssl=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276" y="3501008"/>
            <a:ext cx="3048274" cy="2390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214001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err="1">
                <a:solidFill>
                  <a:schemeClr val="accent3">
                    <a:lumMod val="50000"/>
                  </a:schemeClr>
                </a:solidFill>
              </a:rPr>
              <a:t>Поетеса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 сильна духом. </a:t>
            </a:r>
            <a:r>
              <a:rPr lang="ru-RU" b="1" dirty="0" err="1">
                <a:solidFill>
                  <a:schemeClr val="accent3">
                    <a:lumMod val="50000"/>
                  </a:schemeClr>
                </a:solidFill>
              </a:rPr>
              <a:t>Їй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 Бог дав великий </a:t>
            </a:r>
            <a:r>
              <a:rPr lang="ru-RU" b="1" dirty="0" err="1">
                <a:solidFill>
                  <a:schemeClr val="accent3">
                    <a:lumMod val="50000"/>
                  </a:schemeClr>
                </a:solidFill>
              </a:rPr>
              <a:t>письменницький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 талант</a:t>
            </a:r>
            <a:endParaRPr lang="uk-UA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60032" y="1600200"/>
            <a:ext cx="4283968" cy="5257800"/>
          </a:xfrm>
        </p:spPr>
        <p:txBody>
          <a:bodyPr>
            <a:normAutofit fontScale="47500" lnSpcReduction="20000"/>
          </a:bodyPr>
          <a:lstStyle/>
          <a:p>
            <a:pPr marL="0" indent="0" algn="ctr">
              <a:buNone/>
            </a:pP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6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Дякую</a:t>
            </a:r>
            <a:r>
              <a:rPr lang="ru-RU" sz="6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Богові</a:t>
            </a:r>
            <a:endParaRPr lang="ru-RU" sz="6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 в </a:t>
            </a:r>
            <a:r>
              <a:rPr lang="ru-RU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світ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прийшла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осінню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днину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b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гороскопом  </a:t>
            </a:r>
            <a:r>
              <a:rPr lang="ru-RU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Терези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Мене в </a:t>
            </a:r>
            <a:r>
              <a:rPr lang="ru-RU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колисочці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</a:t>
            </a:r>
            <a:r>
              <a:rPr lang="ru-RU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дитину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b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Поставили </a:t>
            </a:r>
            <a:r>
              <a:rPr lang="ru-RU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образи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  <a:b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святих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батьки просили </a:t>
            </a:r>
            <a:r>
              <a:rPr lang="ru-RU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долі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мене , </a:t>
            </a:r>
            <a:r>
              <a:rPr lang="ru-RU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первістки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-дочки...</a:t>
            </a:r>
            <a:b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Єлеєм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пахло на </a:t>
            </a:r>
            <a:r>
              <a:rPr lang="ru-RU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престолі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b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руках </a:t>
            </a:r>
            <a:r>
              <a:rPr lang="ru-RU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горіли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свічечки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ctr">
              <a:buNone/>
            </a:pP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Благословив </a:t>
            </a:r>
            <a:r>
              <a:rPr lang="ru-RU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отець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церква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0" indent="0" algn="ctr">
              <a:buNone/>
            </a:pP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Були слова </a:t>
            </a:r>
            <a:r>
              <a:rPr lang="ru-RU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сільських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кумів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pPr marL="0" indent="0" algn="ctr">
              <a:buNone/>
            </a:pP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 </a:t>
            </a:r>
            <a:r>
              <a:rPr lang="ru-RU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тільки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тривожний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світе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0" indent="0" algn="ctr">
              <a:buNone/>
            </a:pP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 те </a:t>
            </a:r>
            <a:r>
              <a:rPr lang="ru-RU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підтримать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зумів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pPr marL="0" indent="0" algn="ctr">
              <a:buNone/>
            </a:pPr>
            <a:r>
              <a:rPr lang="ru-RU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перекреслив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рідних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плани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0" indent="0" algn="ctr">
              <a:buNone/>
            </a:pPr>
            <a:r>
              <a:rPr lang="ru-RU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Моє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майбутнє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перетнув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pPr marL="0" indent="0" algn="ctr">
              <a:buNone/>
            </a:pP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 </a:t>
            </a:r>
            <a:r>
              <a:rPr lang="ru-RU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солі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зготував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рани…</a:t>
            </a:r>
          </a:p>
          <a:p>
            <a:pPr marL="0" indent="0" algn="ctr">
              <a:buNone/>
            </a:pPr>
            <a:r>
              <a:rPr lang="ru-RU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Позбавив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спокою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сну…</a:t>
            </a:r>
          </a:p>
          <a:p>
            <a:pPr marL="0" indent="0" algn="ctr">
              <a:buNone/>
            </a:pPr>
            <a:r>
              <a:rPr lang="ru-RU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Втопив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безодні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світлі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мрії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0" indent="0" algn="ctr">
              <a:buNone/>
            </a:pP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прекрасне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віру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легко вбив…</a:t>
            </a:r>
          </a:p>
          <a:p>
            <a:pPr marL="0" indent="0" algn="ctr">
              <a:buNone/>
            </a:pPr>
            <a:r>
              <a:rPr lang="ru-RU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Дякую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Богу за </a:t>
            </a:r>
            <a:r>
              <a:rPr lang="ru-RU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прозріння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</a:t>
            </a:r>
          </a:p>
          <a:p>
            <a:pPr marL="0" indent="0" algn="ctr">
              <a:buNone/>
            </a:pP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Один мене </a:t>
            </a:r>
            <a:r>
              <a:rPr lang="ru-RU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він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полюбив!..</a:t>
            </a:r>
          </a:p>
          <a:p>
            <a:endParaRPr lang="uk-UA" dirty="0"/>
          </a:p>
        </p:txBody>
      </p:sp>
      <p:sp>
        <p:nvSpPr>
          <p:cNvPr id="4" name="AutoShape 2" descr="Результат пошуку зображень за запитом &quot;дякую Богу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5" name="AutoShape 4" descr="Результат пошуку зображень за запитом &quot;дякую Богу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6" name="AutoShape 6" descr="Результат пошуку зображень за запитом &quot;дякую Богу&quot;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7" name="AutoShape 8" descr="Результат пошуку зображень за запитом &quot;дякую Богу&quot;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8" name="AutoShape 10" descr="Результат пошуку зображень за запитом &quot;дякую Богу&quot;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5132" name="Picture 12" descr="Результат пошуку зображень за запитом &quot;дякую Богу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988840"/>
            <a:ext cx="4006081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7143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620688"/>
            <a:ext cx="7427168" cy="1143000"/>
          </a:xfrm>
        </p:spPr>
        <p:txBody>
          <a:bodyPr>
            <a:normAutofit fontScale="90000"/>
          </a:bodyPr>
          <a:lstStyle/>
          <a:p>
            <a:r>
              <a:rPr lang="ru-RU" b="1" dirty="0" err="1"/>
              <a:t>Сьогодні</a:t>
            </a:r>
            <a:r>
              <a:rPr lang="ru-RU" b="1" dirty="0"/>
              <a:t> </a:t>
            </a:r>
            <a:r>
              <a:rPr lang="ru-RU" b="1" dirty="0" err="1"/>
              <a:t>Орися</a:t>
            </a:r>
            <a:r>
              <a:rPr lang="ru-RU" b="1" dirty="0"/>
              <a:t> </a:t>
            </a:r>
            <a:r>
              <a:rPr lang="ru-RU" b="1" dirty="0" err="1"/>
              <a:t>Яхневич</a:t>
            </a:r>
            <a:r>
              <a:rPr lang="ru-RU" b="1" dirty="0"/>
              <a:t> в </a:t>
            </a:r>
            <a:r>
              <a:rPr lang="ru-RU" b="1" dirty="0" err="1"/>
              <a:t>розквіті</a:t>
            </a:r>
            <a:r>
              <a:rPr lang="ru-RU" b="1" dirty="0"/>
              <a:t> </a:t>
            </a:r>
            <a:r>
              <a:rPr lang="ru-RU" b="1" dirty="0" err="1"/>
              <a:t>творчих</a:t>
            </a:r>
            <a:r>
              <a:rPr lang="ru-RU" b="1" dirty="0"/>
              <a:t> сил. Вона </a:t>
            </a:r>
            <a:r>
              <a:rPr lang="ru-RU" b="1" dirty="0" err="1"/>
              <a:t>членкиня</a:t>
            </a:r>
            <a:r>
              <a:rPr lang="ru-RU" b="1" dirty="0"/>
              <a:t> </a:t>
            </a:r>
            <a:r>
              <a:rPr lang="ru-RU" b="1" dirty="0" err="1"/>
              <a:t>Спілки</a:t>
            </a:r>
            <a:r>
              <a:rPr lang="ru-RU" b="1" dirty="0"/>
              <a:t> </a:t>
            </a:r>
            <a:r>
              <a:rPr lang="ru-RU" b="1" dirty="0" err="1"/>
              <a:t>Письменників</a:t>
            </a:r>
            <a:r>
              <a:rPr lang="ru-RU" b="1" dirty="0"/>
              <a:t> </a:t>
            </a:r>
            <a:r>
              <a:rPr lang="ru-RU" b="1" dirty="0" err="1"/>
              <a:t>України</a:t>
            </a:r>
            <a:r>
              <a:rPr lang="ru-RU" b="1" dirty="0"/>
              <a:t> з 1985 року.</a:t>
            </a:r>
            <a:endParaRPr lang="uk-UA" b="1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uk-UA" dirty="0"/>
              <a:t>Орися </a:t>
            </a:r>
            <a:r>
              <a:rPr lang="uk-UA" dirty="0" err="1"/>
              <a:t>Яхневич</a:t>
            </a:r>
            <a:r>
              <a:rPr lang="uk-UA" dirty="0"/>
              <a:t> ніби повторила долю Лесі Українки. На її віршовані рядки:</a:t>
            </a:r>
            <a:br>
              <a:rPr lang="uk-UA" dirty="0"/>
            </a:br>
            <a:r>
              <a:rPr lang="uk-UA" dirty="0">
                <a:solidFill>
                  <a:srgbClr val="0070C0"/>
                </a:solidFill>
              </a:rPr>
              <a:t> “Ні, я хочу крізь сльози сміятись</a:t>
            </a:r>
            <a:r>
              <a:rPr lang="uk-UA" dirty="0" smtClean="0">
                <a:solidFill>
                  <a:srgbClr val="0070C0"/>
                </a:solidFill>
              </a:rPr>
              <a:t>,</a:t>
            </a:r>
            <a:endParaRPr lang="uk-UA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uk-UA" dirty="0">
                <a:solidFill>
                  <a:srgbClr val="0070C0"/>
                </a:solidFill>
              </a:rPr>
              <a:t> </a:t>
            </a:r>
            <a:r>
              <a:rPr lang="uk-UA" dirty="0" smtClean="0">
                <a:solidFill>
                  <a:srgbClr val="0070C0"/>
                </a:solidFill>
              </a:rPr>
              <a:t>  </a:t>
            </a:r>
            <a:r>
              <a:rPr lang="uk-UA" dirty="0">
                <a:solidFill>
                  <a:srgbClr val="0070C0"/>
                </a:solidFill>
              </a:rPr>
              <a:t> Серед лиха співати </a:t>
            </a:r>
            <a:r>
              <a:rPr lang="uk-UA" dirty="0" smtClean="0">
                <a:solidFill>
                  <a:srgbClr val="0070C0"/>
                </a:solidFill>
              </a:rPr>
              <a:t>пісні,</a:t>
            </a:r>
            <a:r>
              <a:rPr lang="uk-UA" dirty="0">
                <a:solidFill>
                  <a:srgbClr val="0070C0"/>
                </a:solidFill>
              </a:rPr>
              <a:t/>
            </a:r>
            <a:br>
              <a:rPr lang="uk-UA" dirty="0">
                <a:solidFill>
                  <a:srgbClr val="0070C0"/>
                </a:solidFill>
              </a:rPr>
            </a:br>
            <a:r>
              <a:rPr lang="uk-UA" dirty="0" smtClean="0">
                <a:solidFill>
                  <a:srgbClr val="0070C0"/>
                </a:solidFill>
              </a:rPr>
              <a:t>    </a:t>
            </a:r>
            <a:r>
              <a:rPr lang="uk-UA" dirty="0">
                <a:solidFill>
                  <a:srgbClr val="0070C0"/>
                </a:solidFill>
              </a:rPr>
              <a:t> Без надії таки сподіватись, жити хочу! </a:t>
            </a:r>
            <a:r>
              <a:rPr lang="uk-UA" dirty="0" smtClean="0">
                <a:solidFill>
                  <a:srgbClr val="0070C0"/>
                </a:solidFill>
              </a:rPr>
              <a:t>       </a:t>
            </a:r>
          </a:p>
          <a:p>
            <a:pPr marL="0" indent="0">
              <a:buNone/>
            </a:pPr>
            <a:r>
              <a:rPr lang="uk-UA" dirty="0">
                <a:solidFill>
                  <a:srgbClr val="0070C0"/>
                </a:solidFill>
              </a:rPr>
              <a:t> </a:t>
            </a:r>
            <a:r>
              <a:rPr lang="uk-UA" dirty="0" smtClean="0">
                <a:solidFill>
                  <a:srgbClr val="0070C0"/>
                </a:solidFill>
              </a:rPr>
              <a:t>   Геть </a:t>
            </a:r>
            <a:r>
              <a:rPr lang="uk-UA" dirty="0">
                <a:solidFill>
                  <a:srgbClr val="0070C0"/>
                </a:solidFill>
              </a:rPr>
              <a:t>думи сумні</a:t>
            </a:r>
            <a:r>
              <a:rPr lang="uk-UA" dirty="0"/>
              <a:t>”</a:t>
            </a:r>
          </a:p>
        </p:txBody>
      </p:sp>
      <p:pic>
        <p:nvPicPr>
          <p:cNvPr id="8194" name="Picture 2" descr="http://writer.if.ua/files/foto/orisja_janevich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4417" y="2174875"/>
            <a:ext cx="2814490" cy="3951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56824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err="1"/>
              <a:t>Орися</a:t>
            </a:r>
            <a:r>
              <a:rPr lang="ru-RU" b="1" dirty="0"/>
              <a:t> </a:t>
            </a:r>
            <a:r>
              <a:rPr lang="ru-RU" b="1" dirty="0" err="1"/>
              <a:t>Яхневич</a:t>
            </a:r>
            <a:r>
              <a:rPr lang="ru-RU" b="1" dirty="0"/>
              <a:t> </a:t>
            </a:r>
            <a:r>
              <a:rPr lang="ru-RU" b="1" dirty="0" err="1"/>
              <a:t>визначила</a:t>
            </a:r>
            <a:r>
              <a:rPr lang="ru-RU" b="1" dirty="0"/>
              <a:t> </a:t>
            </a:r>
            <a:r>
              <a:rPr lang="ru-RU" b="1" dirty="0" err="1"/>
              <a:t>своє</a:t>
            </a:r>
            <a:r>
              <a:rPr lang="ru-RU" b="1" dirty="0"/>
              <a:t> </a:t>
            </a:r>
            <a:r>
              <a:rPr lang="ru-RU" b="1" dirty="0" err="1"/>
              <a:t>життєве</a:t>
            </a:r>
            <a:r>
              <a:rPr lang="ru-RU" b="1" dirty="0"/>
              <a:t> кредо.</a:t>
            </a:r>
            <a:endParaRPr lang="uk-UA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i="1" dirty="0"/>
              <a:t>Назустріч сонцю</a:t>
            </a:r>
            <a:endParaRPr lang="uk-UA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uk-UA" dirty="0"/>
              <a:t/>
            </a:r>
            <a:br>
              <a:rPr lang="uk-UA" dirty="0"/>
            </a:br>
            <a:r>
              <a:rPr lang="uk-UA" dirty="0"/>
              <a:t>Не зупинюсь, не похитнуся,                      </a:t>
            </a:r>
            <a:br>
              <a:rPr lang="uk-UA" dirty="0"/>
            </a:br>
            <a:r>
              <a:rPr lang="uk-UA" dirty="0"/>
              <a:t>Нехай хурделиця сніжить, -</a:t>
            </a:r>
            <a:br>
              <a:rPr lang="uk-UA" dirty="0"/>
            </a:br>
            <a:r>
              <a:rPr lang="uk-UA" dirty="0"/>
              <a:t>Бій, бій хворобі!.. Я – сміюся!</a:t>
            </a:r>
            <a:br>
              <a:rPr lang="uk-UA" dirty="0"/>
            </a:br>
            <a:r>
              <a:rPr lang="uk-UA" dirty="0"/>
              <a:t>Триматись буду! Буду </a:t>
            </a:r>
            <a:r>
              <a:rPr lang="uk-UA" dirty="0" err="1"/>
              <a:t>жить</a:t>
            </a:r>
            <a:r>
              <a:rPr lang="uk-UA" dirty="0"/>
              <a:t>!</a:t>
            </a:r>
            <a:br>
              <a:rPr lang="uk-UA" dirty="0"/>
            </a:br>
            <a:r>
              <a:rPr lang="uk-UA" dirty="0"/>
              <a:t>Хай сто недуг і бід на душу – </a:t>
            </a:r>
            <a:br>
              <a:rPr lang="uk-UA" dirty="0"/>
            </a:br>
            <a:r>
              <a:rPr lang="uk-UA" dirty="0"/>
              <a:t>Впаду і знову підведусь, -</a:t>
            </a:r>
            <a:br>
              <a:rPr lang="uk-UA" dirty="0"/>
            </a:br>
            <a:r>
              <a:rPr lang="uk-UA" dirty="0"/>
              <a:t>Бо кедром я стояти мушу,</a:t>
            </a:r>
            <a:br>
              <a:rPr lang="uk-UA" dirty="0"/>
            </a:br>
            <a:r>
              <a:rPr lang="uk-UA" dirty="0"/>
              <a:t>Бо я до тебе, Сонце, йду.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uk-UA" i="1" dirty="0"/>
              <a:t>Кожен день мій прийдешній - свято.</a:t>
            </a:r>
            <a:endParaRPr lang="uk-UA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b="1" i="1" dirty="0"/>
              <a:t>  </a:t>
            </a:r>
            <a:endParaRPr lang="uk-UA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403648" y="2235199"/>
            <a:ext cx="3528000" cy="39512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Не </a:t>
            </a:r>
            <a:r>
              <a:rPr lang="ru-RU" sz="2000" b="1" dirty="0" err="1"/>
              <a:t>зупинюсь</a:t>
            </a:r>
            <a:r>
              <a:rPr lang="ru-RU" sz="2000" b="1" dirty="0"/>
              <a:t>, не </a:t>
            </a:r>
            <a:r>
              <a:rPr lang="ru-RU" sz="2000" b="1" dirty="0" err="1"/>
              <a:t>похитнуся</a:t>
            </a:r>
            <a:r>
              <a:rPr lang="ru-RU" sz="2000" b="1" dirty="0"/>
              <a:t>,                      </a:t>
            </a:r>
            <a:br>
              <a:rPr lang="ru-RU" sz="2000" b="1" dirty="0"/>
            </a:br>
            <a:r>
              <a:rPr lang="ru-RU" sz="2000" b="1" dirty="0"/>
              <a:t>Нехай </a:t>
            </a:r>
            <a:r>
              <a:rPr lang="ru-RU" sz="2000" b="1" dirty="0" err="1"/>
              <a:t>хурделиця</a:t>
            </a:r>
            <a:r>
              <a:rPr lang="ru-RU" sz="2000" b="1" dirty="0"/>
              <a:t> </a:t>
            </a:r>
            <a:r>
              <a:rPr lang="ru-RU" sz="2000" b="1" dirty="0" err="1"/>
              <a:t>сніжить</a:t>
            </a:r>
            <a:r>
              <a:rPr lang="ru-RU" sz="2000" b="1" dirty="0"/>
              <a:t>, </a:t>
            </a:r>
            <a:br>
              <a:rPr lang="ru-RU" sz="2000" b="1" dirty="0"/>
            </a:br>
            <a:r>
              <a:rPr lang="ru-RU" sz="2000" b="1" dirty="0" err="1"/>
              <a:t>Бій</a:t>
            </a:r>
            <a:r>
              <a:rPr lang="ru-RU" sz="2000" b="1" dirty="0"/>
              <a:t>, </a:t>
            </a:r>
            <a:r>
              <a:rPr lang="ru-RU" sz="2000" b="1" dirty="0" err="1"/>
              <a:t>бій</a:t>
            </a:r>
            <a:r>
              <a:rPr lang="ru-RU" sz="2000" b="1" dirty="0"/>
              <a:t> </a:t>
            </a:r>
            <a:r>
              <a:rPr lang="ru-RU" sz="2000" b="1" dirty="0" err="1"/>
              <a:t>хворобі</a:t>
            </a:r>
            <a:r>
              <a:rPr lang="ru-RU" sz="2000" b="1" dirty="0"/>
              <a:t>!.. Я – </a:t>
            </a:r>
            <a:r>
              <a:rPr lang="ru-RU" sz="2000" b="1" dirty="0" err="1"/>
              <a:t>сміюся</a:t>
            </a:r>
            <a:r>
              <a:rPr lang="ru-RU" sz="2000" b="1" dirty="0"/>
              <a:t>!</a:t>
            </a:r>
            <a:br>
              <a:rPr lang="ru-RU" sz="2000" b="1" dirty="0"/>
            </a:br>
            <a:r>
              <a:rPr lang="ru-RU" sz="2000" b="1" dirty="0" err="1"/>
              <a:t>Триматись</a:t>
            </a:r>
            <a:r>
              <a:rPr lang="ru-RU" sz="2000" b="1" dirty="0"/>
              <a:t> буду! Буду </a:t>
            </a:r>
            <a:r>
              <a:rPr lang="ru-RU" sz="2000" b="1" dirty="0" smtClean="0"/>
              <a:t>жить!</a:t>
            </a:r>
          </a:p>
          <a:p>
            <a:pPr algn="ctr"/>
            <a:r>
              <a:rPr lang="ru-RU" sz="2000" b="1" dirty="0" smtClean="0"/>
              <a:t>Хай </a:t>
            </a:r>
            <a:r>
              <a:rPr lang="ru-RU" sz="2000" b="1" dirty="0"/>
              <a:t>сто недуг і </a:t>
            </a:r>
            <a:r>
              <a:rPr lang="ru-RU" sz="2000" b="1" dirty="0" err="1"/>
              <a:t>бід</a:t>
            </a:r>
            <a:r>
              <a:rPr lang="ru-RU" sz="2000" b="1" dirty="0"/>
              <a:t> на душу – </a:t>
            </a:r>
            <a:br>
              <a:rPr lang="ru-RU" sz="2000" b="1" dirty="0"/>
            </a:br>
            <a:r>
              <a:rPr lang="ru-RU" sz="2000" b="1" dirty="0"/>
              <a:t>Впаду і </a:t>
            </a:r>
            <a:r>
              <a:rPr lang="ru-RU" sz="2000" b="1" dirty="0" err="1"/>
              <a:t>знову</a:t>
            </a:r>
            <a:r>
              <a:rPr lang="ru-RU" sz="2000" b="1" dirty="0"/>
              <a:t> </a:t>
            </a:r>
            <a:r>
              <a:rPr lang="ru-RU" sz="2000" b="1" dirty="0" err="1"/>
              <a:t>підведусь</a:t>
            </a:r>
            <a:r>
              <a:rPr lang="ru-RU" sz="2000" b="1" dirty="0"/>
              <a:t>, -</a:t>
            </a:r>
            <a:br>
              <a:rPr lang="ru-RU" sz="2000" b="1" dirty="0"/>
            </a:br>
            <a:r>
              <a:rPr lang="ru-RU" sz="2000" b="1" dirty="0" err="1"/>
              <a:t>Бо</a:t>
            </a:r>
            <a:r>
              <a:rPr lang="ru-RU" sz="2000" b="1" dirty="0"/>
              <a:t> кедром я </a:t>
            </a:r>
            <a:r>
              <a:rPr lang="ru-RU" sz="2000" b="1" dirty="0" err="1"/>
              <a:t>стояти</a:t>
            </a:r>
            <a:r>
              <a:rPr lang="ru-RU" sz="2000" b="1" dirty="0"/>
              <a:t> </a:t>
            </a:r>
            <a:r>
              <a:rPr lang="ru-RU" sz="2000" b="1" dirty="0" err="1"/>
              <a:t>мушу</a:t>
            </a:r>
            <a:r>
              <a:rPr lang="ru-RU" sz="2000" b="1" dirty="0"/>
              <a:t>,</a:t>
            </a:r>
            <a:br>
              <a:rPr lang="ru-RU" sz="2000" b="1" dirty="0"/>
            </a:br>
            <a:r>
              <a:rPr lang="ru-RU" sz="2000" b="1" dirty="0" err="1"/>
              <a:t>Бо</a:t>
            </a:r>
            <a:r>
              <a:rPr lang="ru-RU" sz="2000" b="1" dirty="0"/>
              <a:t> я до тебе, </a:t>
            </a:r>
            <a:r>
              <a:rPr lang="ru-RU" sz="2000" b="1" dirty="0" err="1"/>
              <a:t>Сонце</a:t>
            </a:r>
            <a:r>
              <a:rPr lang="ru-RU" sz="2000" b="1" dirty="0"/>
              <a:t>, </a:t>
            </a:r>
            <a:r>
              <a:rPr lang="ru-RU" sz="2000" b="1" dirty="0" err="1"/>
              <a:t>йду</a:t>
            </a:r>
            <a:r>
              <a:rPr lang="ru-RU" sz="2000" dirty="0"/>
              <a:t>.</a:t>
            </a:r>
            <a:endParaRPr lang="uk-UA" sz="2000" dirty="0"/>
          </a:p>
        </p:txBody>
      </p:sp>
      <p:sp>
        <p:nvSpPr>
          <p:cNvPr id="9" name="Блок-схема: данные 8"/>
          <p:cNvSpPr/>
          <p:nvPr/>
        </p:nvSpPr>
        <p:spPr>
          <a:xfrm>
            <a:off x="4788024" y="2174875"/>
            <a:ext cx="4355976" cy="4206453"/>
          </a:xfrm>
          <a:prstGeom prst="flowChartInputOutp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  </a:t>
            </a:r>
            <a:r>
              <a:rPr lang="ru-RU" b="1" dirty="0" err="1"/>
              <a:t>Кожна</a:t>
            </a:r>
            <a:r>
              <a:rPr lang="ru-RU" b="1" dirty="0"/>
              <a:t> </a:t>
            </a:r>
            <a:r>
              <a:rPr lang="ru-RU" b="1" dirty="0" err="1"/>
              <a:t>зустріч</a:t>
            </a:r>
            <a:r>
              <a:rPr lang="ru-RU" b="1" dirty="0"/>
              <a:t> – </a:t>
            </a:r>
            <a:r>
              <a:rPr lang="ru-RU" b="1" dirty="0" err="1"/>
              <a:t>радість</a:t>
            </a:r>
            <a:r>
              <a:rPr lang="ru-RU" b="1" dirty="0"/>
              <a:t> нова</a:t>
            </a:r>
            <a:r>
              <a:rPr lang="ru-RU" b="1" dirty="0" smtClean="0"/>
              <a:t>..</a:t>
            </a:r>
          </a:p>
          <a:p>
            <a:pPr algn="ctr"/>
            <a:r>
              <a:rPr lang="ru-RU" b="1" dirty="0"/>
              <a:t>   Буду </a:t>
            </a:r>
            <a:r>
              <a:rPr lang="ru-RU" b="1" dirty="0" err="1"/>
              <a:t>сонячні</a:t>
            </a:r>
            <a:r>
              <a:rPr lang="ru-RU" b="1" dirty="0"/>
              <a:t> </a:t>
            </a:r>
            <a:r>
              <a:rPr lang="ru-RU" b="1" dirty="0" err="1"/>
              <a:t>вірші</a:t>
            </a:r>
            <a:r>
              <a:rPr lang="ru-RU" b="1" dirty="0"/>
              <a:t> </a:t>
            </a:r>
            <a:r>
              <a:rPr lang="ru-RU" b="1" dirty="0" err="1"/>
              <a:t>писати</a:t>
            </a:r>
            <a:r>
              <a:rPr lang="ru-RU" b="1" dirty="0"/>
              <a:t> – </a:t>
            </a:r>
          </a:p>
          <a:p>
            <a:pPr algn="ctr"/>
            <a:r>
              <a:rPr lang="ru-RU" b="1" dirty="0"/>
              <a:t>  </a:t>
            </a:r>
            <a:r>
              <a:rPr lang="ru-RU" b="1" dirty="0" err="1"/>
              <a:t>Цим</a:t>
            </a:r>
            <a:r>
              <a:rPr lang="ru-RU" b="1" dirty="0"/>
              <a:t> я </a:t>
            </a:r>
            <a:r>
              <a:rPr lang="ru-RU" b="1" dirty="0" err="1"/>
              <a:t>дихаю</a:t>
            </a:r>
            <a:r>
              <a:rPr lang="ru-RU" b="1" dirty="0"/>
              <a:t>. </a:t>
            </a:r>
            <a:r>
              <a:rPr lang="ru-RU" b="1" dirty="0" err="1"/>
              <a:t>Цим</a:t>
            </a:r>
            <a:r>
              <a:rPr lang="ru-RU" b="1" dirty="0"/>
              <a:t> я жива</a:t>
            </a:r>
            <a:r>
              <a:rPr lang="ru-RU" b="1" dirty="0" smtClean="0"/>
              <a:t>!</a:t>
            </a:r>
            <a:endParaRPr lang="ru-RU" b="1" dirty="0"/>
          </a:p>
          <a:p>
            <a:pPr algn="ctr"/>
            <a:r>
              <a:rPr lang="ru-RU" b="1" dirty="0"/>
              <a:t>  </a:t>
            </a:r>
            <a:r>
              <a:rPr lang="ru-RU" b="1" dirty="0" err="1"/>
              <a:t>Лиш</a:t>
            </a:r>
            <a:r>
              <a:rPr lang="ru-RU" b="1" dirty="0"/>
              <a:t> до </a:t>
            </a:r>
            <a:r>
              <a:rPr lang="ru-RU" b="1" dirty="0" err="1"/>
              <a:t>сонця</a:t>
            </a:r>
            <a:r>
              <a:rPr lang="ru-RU" b="1" dirty="0"/>
              <a:t> </a:t>
            </a:r>
            <a:r>
              <a:rPr lang="ru-RU" b="1" dirty="0" err="1"/>
              <a:t>мій</a:t>
            </a:r>
            <a:r>
              <a:rPr lang="ru-RU" b="1" dirty="0"/>
              <a:t> </a:t>
            </a:r>
            <a:r>
              <a:rPr lang="ru-RU" b="1" dirty="0" err="1"/>
              <a:t>крок</a:t>
            </a:r>
            <a:r>
              <a:rPr lang="ru-RU" b="1" dirty="0"/>
              <a:t> і </a:t>
            </a:r>
            <a:r>
              <a:rPr lang="ru-RU" b="1" dirty="0" err="1"/>
              <a:t>пісня</a:t>
            </a:r>
            <a:r>
              <a:rPr lang="ru-RU" b="1" dirty="0"/>
              <a:t>.</a:t>
            </a:r>
          </a:p>
          <a:p>
            <a:pPr algn="ctr"/>
            <a:r>
              <a:rPr lang="ru-RU" b="1" dirty="0"/>
              <a:t>   </a:t>
            </a:r>
            <a:r>
              <a:rPr lang="ru-RU" b="1" dirty="0" err="1"/>
              <a:t>Здрастуй</a:t>
            </a:r>
            <a:r>
              <a:rPr lang="ru-RU" b="1" dirty="0"/>
              <a:t>, часе! </a:t>
            </a:r>
            <a:r>
              <a:rPr lang="ru-RU" b="1" dirty="0" err="1"/>
              <a:t>Добридень</a:t>
            </a:r>
            <a:r>
              <a:rPr lang="ru-RU" b="1" dirty="0"/>
              <a:t>, </a:t>
            </a:r>
            <a:r>
              <a:rPr lang="ru-RU" b="1" dirty="0" err="1"/>
              <a:t>вік</a:t>
            </a:r>
            <a:r>
              <a:rPr lang="ru-RU" b="1" dirty="0"/>
              <a:t>!</a:t>
            </a:r>
            <a:br>
              <a:rPr lang="ru-RU" b="1" dirty="0"/>
            </a:br>
            <a:r>
              <a:rPr lang="ru-RU" b="1" dirty="0"/>
              <a:t>       </a:t>
            </a:r>
            <a:r>
              <a:rPr lang="ru-RU" b="1" dirty="0" err="1"/>
              <a:t>Щастя</a:t>
            </a:r>
            <a:r>
              <a:rPr lang="ru-RU" b="1" dirty="0"/>
              <a:t> маю</a:t>
            </a:r>
            <a:r>
              <a:rPr lang="ru-RU" b="1" dirty="0" smtClean="0"/>
              <a:t>.</a:t>
            </a:r>
          </a:p>
          <a:p>
            <a:pPr algn="ctr"/>
            <a:r>
              <a:rPr lang="ru-RU" b="1" dirty="0" smtClean="0"/>
              <a:t> </a:t>
            </a:r>
            <a:r>
              <a:rPr lang="ru-RU" b="1" dirty="0" err="1"/>
              <a:t>Бо</a:t>
            </a:r>
            <a:r>
              <a:rPr lang="ru-RU" b="1" dirty="0"/>
              <a:t> я не </a:t>
            </a:r>
            <a:r>
              <a:rPr lang="ru-RU" b="1" dirty="0" err="1"/>
              <a:t>пізно</a:t>
            </a:r>
            <a:r>
              <a:rPr lang="ru-RU" b="1" dirty="0"/>
              <a:t>,</a:t>
            </a:r>
            <a:br>
              <a:rPr lang="ru-RU" b="1" dirty="0"/>
            </a:br>
            <a:r>
              <a:rPr lang="ru-RU" b="1" dirty="0"/>
              <a:t>     </a:t>
            </a:r>
            <a:r>
              <a:rPr lang="ru-RU" b="1" dirty="0" err="1"/>
              <a:t>Ні</a:t>
            </a:r>
            <a:r>
              <a:rPr lang="ru-RU" b="1" dirty="0"/>
              <a:t>, не </a:t>
            </a:r>
            <a:r>
              <a:rPr lang="ru-RU" b="1" dirty="0" err="1"/>
              <a:t>пізно</a:t>
            </a:r>
            <a:r>
              <a:rPr lang="ru-RU" b="1" dirty="0"/>
              <a:t> </a:t>
            </a:r>
            <a:r>
              <a:rPr lang="ru-RU" b="1" dirty="0" err="1"/>
              <a:t>прийшла</a:t>
            </a:r>
            <a:r>
              <a:rPr lang="ru-RU" b="1" dirty="0"/>
              <a:t> у </a:t>
            </a:r>
            <a:r>
              <a:rPr lang="ru-RU" b="1" dirty="0" err="1"/>
              <a:t>світ</a:t>
            </a:r>
            <a:r>
              <a:rPr lang="ru-RU" b="1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4123972279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b="1" dirty="0" err="1"/>
              <a:t>Одержимість</a:t>
            </a:r>
            <a:r>
              <a:rPr lang="ru-RU" sz="3100" b="1" dirty="0"/>
              <a:t>, </a:t>
            </a:r>
            <a:r>
              <a:rPr lang="ru-RU" sz="3100" b="1" dirty="0" err="1"/>
              <a:t>мужність</a:t>
            </a:r>
            <a:r>
              <a:rPr lang="ru-RU" sz="3100" b="1" dirty="0"/>
              <a:t>, </a:t>
            </a:r>
            <a:r>
              <a:rPr lang="ru-RU" sz="3100" b="1" dirty="0" err="1"/>
              <a:t>боротьба</a:t>
            </a:r>
            <a:r>
              <a:rPr lang="ru-RU" sz="3100" b="1" dirty="0"/>
              <a:t> і </a:t>
            </a:r>
            <a:r>
              <a:rPr lang="ru-RU" sz="3100" b="1" dirty="0" err="1"/>
              <a:t>перемога</a:t>
            </a:r>
            <a:r>
              <a:rPr lang="ru-RU" sz="3100" b="1" dirty="0"/>
              <a:t> - </a:t>
            </a:r>
            <a:r>
              <a:rPr lang="ru-RU" sz="3100" b="1" dirty="0" err="1"/>
              <a:t>основний</a:t>
            </a:r>
            <a:r>
              <a:rPr lang="ru-RU" sz="3100" b="1" dirty="0"/>
              <a:t> мотив </a:t>
            </a:r>
            <a:r>
              <a:rPr lang="ru-RU" sz="3100" b="1" dirty="0" err="1"/>
              <a:t>поетичних</a:t>
            </a:r>
            <a:r>
              <a:rPr lang="ru-RU" sz="3100" b="1" dirty="0"/>
              <a:t> </a:t>
            </a:r>
            <a:r>
              <a:rPr lang="ru-RU" sz="3100" b="1" dirty="0" err="1"/>
              <a:t>творів</a:t>
            </a:r>
            <a:r>
              <a:rPr lang="ru-RU" sz="3100" b="1" dirty="0"/>
              <a:t> </a:t>
            </a:r>
            <a:r>
              <a:rPr lang="ru-RU" sz="3100" b="1" dirty="0" err="1"/>
              <a:t>збірки</a:t>
            </a:r>
            <a:r>
              <a:rPr lang="ru-RU" b="1" dirty="0"/>
              <a:t>.</a:t>
            </a:r>
            <a:endParaRPr lang="uk-UA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uk-UA" b="0" dirty="0"/>
              <a:t> В заключному слові "борися"</a:t>
            </a:r>
            <a:endParaRPr lang="uk-UA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uk-UA" dirty="0"/>
              <a:t> </a:t>
            </a:r>
          </a:p>
        </p:txBody>
      </p:sp>
      <p:sp>
        <p:nvSpPr>
          <p:cNvPr id="9" name="Горизонтальный свиток 8"/>
          <p:cNvSpPr/>
          <p:nvPr/>
        </p:nvSpPr>
        <p:spPr>
          <a:xfrm>
            <a:off x="1579504" y="1700808"/>
            <a:ext cx="3528000" cy="515719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600" dirty="0"/>
              <a:t>Чую своє ім’я.</a:t>
            </a:r>
            <a:br>
              <a:rPr lang="uk-UA" sz="1600" dirty="0"/>
            </a:br>
            <a:r>
              <a:rPr lang="uk-UA" sz="1600" dirty="0"/>
              <a:t>  Шепоче життя: "змирися«</a:t>
            </a:r>
          </a:p>
          <a:p>
            <a:r>
              <a:rPr lang="uk-UA" sz="1600" dirty="0"/>
              <a:t>     З тим, що готую я..."</a:t>
            </a:r>
            <a:br>
              <a:rPr lang="uk-UA" sz="1600" dirty="0"/>
            </a:br>
            <a:r>
              <a:rPr lang="uk-UA" sz="1600" dirty="0"/>
              <a:t>     Ще будуть злети, падіння,</a:t>
            </a:r>
            <a:br>
              <a:rPr lang="uk-UA" sz="1600" dirty="0"/>
            </a:br>
            <a:r>
              <a:rPr lang="uk-UA" sz="1600" dirty="0"/>
              <a:t>     Спочинок, боротьба...</a:t>
            </a:r>
            <a:br>
              <a:rPr lang="uk-UA" sz="1600" dirty="0"/>
            </a:br>
            <a:r>
              <a:rPr lang="uk-UA" sz="1600" dirty="0"/>
              <a:t>     Я - за ясне горіння,</a:t>
            </a:r>
            <a:br>
              <a:rPr lang="uk-UA" sz="1600" dirty="0"/>
            </a:br>
            <a:r>
              <a:rPr lang="uk-UA" sz="1600" dirty="0"/>
              <a:t>     Мала для мене доба.</a:t>
            </a:r>
            <a:br>
              <a:rPr lang="uk-UA" sz="1600" dirty="0"/>
            </a:br>
            <a:r>
              <a:rPr lang="uk-UA" sz="1600" dirty="0"/>
              <a:t>     Подвигу лине клич, </a:t>
            </a:r>
            <a:br>
              <a:rPr lang="uk-UA" sz="1600" dirty="0"/>
            </a:br>
            <a:r>
              <a:rPr lang="uk-UA" sz="1600" dirty="0"/>
              <a:t>     Сурма </a:t>
            </a:r>
            <a:r>
              <a:rPr lang="uk-UA" sz="1600" dirty="0" err="1"/>
              <a:t>зове</a:t>
            </a:r>
            <a:r>
              <a:rPr lang="uk-UA" sz="1600" dirty="0"/>
              <a:t>.</a:t>
            </a:r>
            <a:br>
              <a:rPr lang="uk-UA" sz="1600" dirty="0"/>
            </a:br>
            <a:r>
              <a:rPr lang="uk-UA" sz="1600" dirty="0"/>
              <a:t>      Дорога</a:t>
            </a:r>
            <a:br>
              <a:rPr lang="uk-UA" sz="1600" dirty="0"/>
            </a:br>
            <a:r>
              <a:rPr lang="uk-UA" sz="1600" dirty="0"/>
              <a:t>      Ніжність людських </a:t>
            </a:r>
            <a:r>
              <a:rPr lang="uk-UA" sz="1600" dirty="0" err="1"/>
              <a:t>облич</a:t>
            </a:r>
            <a:r>
              <a:rPr lang="uk-UA" sz="1600" dirty="0"/>
              <a:t>.</a:t>
            </a:r>
            <a:br>
              <a:rPr lang="uk-UA" sz="1600" dirty="0"/>
            </a:br>
            <a:r>
              <a:rPr lang="uk-UA" sz="1600" dirty="0"/>
              <a:t>      Сонячні далі, висі -</a:t>
            </a:r>
            <a:br>
              <a:rPr lang="uk-UA" sz="1600" dirty="0"/>
            </a:br>
            <a:r>
              <a:rPr lang="uk-UA" sz="1600" dirty="0"/>
              <a:t>       Не схиблю в дорозі я...</a:t>
            </a:r>
            <a:br>
              <a:rPr lang="uk-UA" sz="1600" dirty="0"/>
            </a:br>
            <a:r>
              <a:rPr lang="uk-UA" sz="1600" dirty="0"/>
              <a:t>       В заключному слові "борися" </a:t>
            </a:r>
            <a:r>
              <a:rPr lang="uk-UA" dirty="0"/>
              <a:t/>
            </a:r>
            <a:br>
              <a:rPr lang="uk-UA" dirty="0"/>
            </a:br>
            <a:r>
              <a:rPr lang="uk-UA" dirty="0"/>
              <a:t>      </a:t>
            </a:r>
            <a:r>
              <a:rPr lang="uk-UA" b="1" i="1" dirty="0"/>
              <a:t>Сяє судьба моя. /</a:t>
            </a:r>
            <a:r>
              <a:rPr lang="uk-UA" b="1" i="1" dirty="0" err="1"/>
              <a:t>Яхневич</a:t>
            </a:r>
            <a:r>
              <a:rPr lang="uk-UA" b="1" i="1" dirty="0"/>
              <a:t> О. „Боротьба</a:t>
            </a:r>
            <a:r>
              <a:rPr lang="uk-UA" dirty="0"/>
              <a:t>”/.</a:t>
            </a:r>
          </a:p>
        </p:txBody>
      </p:sp>
      <p:pic>
        <p:nvPicPr>
          <p:cNvPr id="9220" name="Picture 4" descr="Пов’язане зображенн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844824"/>
            <a:ext cx="3196231" cy="4487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13854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animBg="1"/>
    </p:bldLst>
  </p:timing>
</p:sld>
</file>

<file path=ppt/theme/theme1.xml><?xml version="1.0" encoding="utf-8"?>
<a:theme xmlns:a="http://schemas.openxmlformats.org/drawingml/2006/main" name="MS_RU_RU_6_8March_StylishFlowersOnWhite_2007v_Russi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419A8E1-C6EB-4260-AC68-A497561CCE2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Шаблон оформления сo стилизованными цветами</Template>
  <TotalTime>252</TotalTime>
  <Words>710</Words>
  <Application>Microsoft Office PowerPoint</Application>
  <PresentationFormat>Экран (4:3)</PresentationFormat>
  <Paragraphs>83</Paragraphs>
  <Slides>27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6" baseType="lpstr">
      <vt:lpstr>Arial</vt:lpstr>
      <vt:lpstr>Calibri</vt:lpstr>
      <vt:lpstr>Courier New</vt:lpstr>
      <vt:lpstr>Segoe</vt:lpstr>
      <vt:lpstr>Segoe Light</vt:lpstr>
      <vt:lpstr>Segoe Print</vt:lpstr>
      <vt:lpstr>times new roman</vt:lpstr>
      <vt:lpstr>times new roman</vt:lpstr>
      <vt:lpstr>MS_RU_RU_6_8March_StylishFlowersOnWhite_2007v_Russia</vt:lpstr>
      <vt:lpstr>Поетичний світ Орисі Яхневич </vt:lpstr>
      <vt:lpstr>Презентация PowerPoint</vt:lpstr>
      <vt:lpstr>Презентация PowerPoint</vt:lpstr>
      <vt:lpstr>Презентация PowerPoint</vt:lpstr>
      <vt:lpstr>Презентация PowerPoint</vt:lpstr>
      <vt:lpstr>Поетеса сильна духом. Їй Бог дав великий письменницький талант</vt:lpstr>
      <vt:lpstr>Сьогодні Орися Яхневич в розквіті творчих сил. Вона членкиня Спілки Письменників України з 1985 року.</vt:lpstr>
      <vt:lpstr>Орися Яхневич визначила своє життєве кредо.</vt:lpstr>
      <vt:lpstr>Одержимість, мужність, боротьба і перемога - основний мотив поетичних творів збірки.</vt:lpstr>
      <vt:lpstr>Презентация PowerPoint</vt:lpstr>
      <vt:lpstr>Особливо глибоко западають в душу рядки, в яких ніжна, вдячна авторка передає свою любов, найдорожчій людині – матері, яка живе всі роки лише для доньки.</vt:lpstr>
      <vt:lpstr>Низько схиляється перед матінкою, яка присвятила своє життя Орисі, цілує її натруджені руки і віддає шану всім матерям на Землі.</vt:lpstr>
      <vt:lpstr>Образ матері ототожнюється у віршах Орисі Яхневич з матір’ю – Україною.</vt:lpstr>
      <vt:lpstr>Презентация PowerPoint</vt:lpstr>
      <vt:lpstr> Мужність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Поетичний світ Орисі Яхневич</dc:title>
  <dc:subject>Шаблон оформления</dc:subject>
  <dc:creator>user</dc:creator>
  <cp:keywords/>
  <dc:description>Корпорация Майкрософт
Шаблон оформления</dc:description>
  <cp:lastModifiedBy>user</cp:lastModifiedBy>
  <cp:revision>20</cp:revision>
  <cp:lastPrinted>2019-10-10T12:08:42Z</cp:lastPrinted>
  <dcterms:created xsi:type="dcterms:W3CDTF">2019-10-10T09:36:00Z</dcterms:created>
  <dcterms:modified xsi:type="dcterms:W3CDTF">2020-04-21T13:47:34Z</dcterms:modified>
  <cp:category>Шаблон оформления</cp:category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TC103899619990</vt:lpwstr>
  </property>
</Properties>
</file>