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4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2685EB-C61C-4B00-8630-20AA2316C1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4FB5CEB-2410-4B02-821B-5335A29113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43C93E-127B-4777-9238-9F5FA2243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D3D33-6065-4407-B990-AE81AA5FA5E0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33C2FB-19CA-42FE-8298-CFD56AD82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005FAE9-271B-4F8A-A947-D6678853A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D2E9-3586-4EE7-B206-E9E5AF5E55E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828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27A338-DE56-48E7-980E-7C439030E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2B445E8-2FC6-4D26-9195-2504A6E83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0171D0-13EB-407F-992E-D191D9602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D3D33-6065-4407-B990-AE81AA5FA5E0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59BD95-8221-4440-B1F2-308C484B4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CF3706-0C32-494A-A9DF-ADEBF0F25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D2E9-3586-4EE7-B206-E9E5AF5E55E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651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2BAF267-8B97-4ED6-A057-2E5E8DB5E4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4A8A1D4-9145-49F6-A2E1-4B1F85DB6A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F40246-FBD3-45DC-9C73-16FE32365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D3D33-6065-4407-B990-AE81AA5FA5E0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DA5EDB4-167F-4C9D-A98F-733A54773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67D3DD7-102D-459A-94A1-E18B20967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D2E9-3586-4EE7-B206-E9E5AF5E55E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421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9053C0-9162-4D7E-961F-C6EA25673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D29603-42C5-4160-8048-D9743CD81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BED6FC-F723-4AF4-9A09-CAF320E24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D3D33-6065-4407-B990-AE81AA5FA5E0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DE743F-B11D-4E14-B77D-063276F6C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2BA302-10A8-4B6F-A3E1-12BE6192F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D2E9-3586-4EE7-B206-E9E5AF5E55E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4151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63671C-C474-4715-B953-51A7B533F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C794451-7659-40F4-98D5-7E9D54E9A7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108732-C86F-4790-B1CD-C57ABDBA0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D3D33-6065-4407-B990-AE81AA5FA5E0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54D1A7-0037-4C77-96C1-ECFCC4700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7F6B0A-71F9-4FE8-B173-5C4668413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D2E9-3586-4EE7-B206-E9E5AF5E55E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39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A11C00-67C7-475A-BAEA-3A1897B0B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5BF3E7-DB6F-4799-ADA9-9A871FFB20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8965A13-7999-4F6F-8F63-1A16A3C9E1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8F679B6-DC40-4011-9074-EB6BBB66D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D3D33-6065-4407-B990-AE81AA5FA5E0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2A0642D-3F49-48B6-A9EE-ED5914AF6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7A7A4F-334C-427F-AF52-DAC8C093A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D2E9-3586-4EE7-B206-E9E5AF5E55E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417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AA1DED-5848-4416-BA08-2FB5AD281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8FEADF8-4F87-4A6F-B901-04DB8EE93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286E03E-F080-459C-ABFE-84A2EBE6DA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5278CB2-3646-4648-AF07-DB6BE0B334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96CCCE0-C6F8-42A1-995E-EDC4280974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EB8BF38-5120-4436-A7ED-54A588076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D3D33-6065-4407-B990-AE81AA5FA5E0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DBDE575-921C-46DE-ADA5-C8DF20477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9087397-5671-410A-B0F4-ED4DADA45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D2E9-3586-4EE7-B206-E9E5AF5E55E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080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B9B93C-E74E-4187-AC1F-08E38CB56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819074-7667-4676-9527-B955AECED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D3D33-6065-4407-B990-AE81AA5FA5E0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5220746-218F-46B3-BB80-20F11ADE0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1657FA2-D807-41A4-B1B3-A01A8753F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D2E9-3586-4EE7-B206-E9E5AF5E55E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649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4CA1219-2369-45E9-AB09-203BFED3B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D3D33-6065-4407-B990-AE81AA5FA5E0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774C5B3-6CF9-4A86-8D97-6B84D2232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03594EC-6D5E-491F-BF0B-896FEC878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D2E9-3586-4EE7-B206-E9E5AF5E55E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143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45D2FF-774E-41B7-A773-1763826B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078F79-3D5C-40D8-A23C-BEF112939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3DBB5F4-5F81-4CDA-9D59-0C1D32C0F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3C8E410-0F65-4E60-B582-19B04DB28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D3D33-6065-4407-B990-AE81AA5FA5E0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A1CAC80-5C17-4DB6-9045-1A1CC835C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F7AFC5-D8E2-4014-A94F-C1B80A8B6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D2E9-3586-4EE7-B206-E9E5AF5E55E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470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2342A7-917A-4CBB-8756-5788457DC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A5B82F2-9AD6-4DA9-9AAF-07D5BE2605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C412203-8774-43BC-84CE-42B9ED6E45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B38615C-0A58-4984-B0CB-AFAE0203C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D3D33-6065-4407-B990-AE81AA5FA5E0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9A7BE67-B736-4BAC-B767-52E93A40E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2CD0739-EBE8-4F50-8DC6-286E9AB3E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D2E9-3586-4EE7-B206-E9E5AF5E55E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365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1F9F54-25A7-4C91-802D-E7DEB23D3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02A4E55-3824-4E6C-9FEA-351B4E81B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6DFF67-493A-4468-BE12-18D74A8636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D3D33-6065-4407-B990-AE81AA5FA5E0}" type="datetimeFigureOut">
              <a:rPr lang="ru-RU" smtClean="0"/>
              <a:t>17.05.2024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0BCF56-3E5F-4794-9F63-61F2770998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B929FC-7F21-4B08-B2C4-DE5295B0C3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D2E9-3586-4EE7-B206-E9E5AF5E55EC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227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0F9958-B65F-43F0-983A-CA28FB2CD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96812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Призначення правника у сучасному демократичному суспільстві. </a:t>
            </a:r>
            <a:br>
              <a:rPr lang="es-E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Правничі професії.</a:t>
            </a:r>
            <a:endParaRPr lang="es-E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0D02F003-DAE6-41D4-BC52-9DD61FCD04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12" y="2544736"/>
            <a:ext cx="3980849" cy="2633655"/>
          </a:xfr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6B3DAAF-2E20-4570-B61C-CE6207D5CC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46376" y="4399071"/>
            <a:ext cx="3646978" cy="2316021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DF507EA-E8E1-4CD9-B9E0-03B684B5F0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7041" y="2704699"/>
            <a:ext cx="3657917" cy="4153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204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9A7196-6E3C-4CE5-9FC1-179EE183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CC7B407-2282-4A9B-AA3E-64F68977A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Завдання поліції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Завданнями поліції є надання поліцейських послуг у сферах: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1) забезпечення публічної безпеки і порядку;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2) охорони прав і свобод людини, а також інтересів суспільства і держави;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3) протидії злочинності;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4) надання в межах, визначених законом, послуг з допомоги особам, які з особистих, економічних, соціальних причин або внаслідок надзвичайних ситуацій потребують такої допомоги.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91433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BE4391-1A2F-4A0F-AF8D-8354B9E27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>
                <a:solidFill>
                  <a:srgbClr val="0070C0"/>
                </a:solidFill>
                <a:latin typeface="+mn-lt"/>
              </a:rPr>
              <a:t>Система поліції та статус поліцейських</a:t>
            </a:r>
            <a:endParaRPr lang="es-ES" b="1" i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F35D54B-9CB2-472E-A1AE-B949AF710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Систему поліції складають: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Центральний орган управління поліції;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Територіальні органи поліції.</a:t>
            </a:r>
          </a:p>
          <a:p>
            <a:pPr marL="0" indent="0" algn="ctr">
              <a:buNone/>
            </a:pPr>
            <a:r>
              <a:rPr lang="uk-UA" dirty="0"/>
              <a:t>У складі поліції функціонують :</a:t>
            </a:r>
          </a:p>
          <a:p>
            <a:pPr marL="0" indent="0" algn="ctr">
              <a:buNone/>
            </a:pPr>
            <a:endParaRPr lang="uk-UA" dirty="0"/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Кримінальна поліція;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Патрульна поліція;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Органи досудового розслідування;</a:t>
            </a:r>
          </a:p>
          <a:p>
            <a:pPr>
              <a:buFont typeface="Wingdings" panose="05000000000000000000" pitchFamily="2" charset="2"/>
              <a:buChar char="v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74215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26B40C-5FEB-4F5C-BB61-39583F086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C16D206-80E0-40DB-838C-31DD4411BD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uk-UA" dirty="0"/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Поліція охорони;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Спеціальна поліція;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/>
              <a:t>Поліція особливого призначення;</a:t>
            </a:r>
          </a:p>
          <a:p>
            <a:pPr marL="0" indent="0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інші підрозділи, діяльність яких спрямована на виконання завдань поліції або на забезпечення її функціонування, рішення про створення яких приймається керівником поліції за погодженням з Міністром внутрішніх справ.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6348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B14F75-9F24-4D3D-8672-17C3CBF47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Основні </a:t>
            </a:r>
            <a:r>
              <a:rPr lang="uk-UA" dirty="0" err="1">
                <a:solidFill>
                  <a:srgbClr val="0070C0"/>
                </a:solidFill>
                <a:latin typeface="Bahnschrift SemiBold Condensed" panose="020B0502040204020203" pitchFamily="34" charset="0"/>
              </a:rPr>
              <a:t>обов</a:t>
            </a:r>
            <a:r>
              <a:rPr lang="es-ES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´</a:t>
            </a:r>
            <a:r>
              <a:rPr lang="uk-UA" dirty="0" err="1">
                <a:solidFill>
                  <a:srgbClr val="0070C0"/>
                </a:solidFill>
                <a:latin typeface="Bahnschrift SemiBold Condensed" panose="020B0502040204020203" pitchFamily="34" charset="0"/>
              </a:rPr>
              <a:t>язки</a:t>
            </a:r>
            <a:r>
              <a:rPr lang="uk-UA" dirty="0">
                <a:solidFill>
                  <a:srgbClr val="0070C0"/>
                </a:solidFill>
                <a:latin typeface="Bahnschrift SemiBold Condensed" panose="020B0502040204020203" pitchFamily="34" charset="0"/>
              </a:rPr>
              <a:t> поліцейського</a:t>
            </a:r>
            <a:endParaRPr lang="es-ES" dirty="0">
              <a:solidFill>
                <a:srgbClr val="0070C0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86C13D3-8021-4C74-807A-2BC34509E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1) неухильно дотримуватися положень Конституції України, законів України та інших нормативно-правових актів, що регламентують діяльність поліції, та Присяги поліцейського;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2)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професійно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виконувати свої службові обов’язки відповідно до вимог нормативно-правових актів, посадових (функціональних) обов’язків, наказів керівництва;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3) поважати і не порушувати прав і свобод людини;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4) надавати невідкладну, зокрема </a:t>
            </a:r>
            <a:r>
              <a:rPr lang="uk-UA" b="0" i="0" dirty="0" err="1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домедичну</a:t>
            </a: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 і медичну, допомогу особам, які постраждали внаслідок правопорушень, нещасних випадків, а також особам, які опинилися в безпорадному стані або стані, небезпечному для їхнього життя чи здоров’я;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5) зберігати інформацію з обмеженим доступом, яка стала йому відома у зв’язку з виконанням службових обов’язків;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6) інформувати безпосереднього керівника про обставини, що унеможливлюють його подальшу службу в поліції або перебування на займаній посаді.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2. Поліцейський на всій території України незалежно від посади, яку він займає, місцезнаходження і часу доби в разі звернення до нього будь-якої особи із заявою чи повідомленням про події, що загрожують особистій чи публічній безпеці, або в разі безпосереднього виявлення таких подій зобов’язаний вжити необхідних заходів з метою рятування людей, надання допомоги особам, які її потребують, і повідомити про це найближчий орган поліції.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3. Звертаючись до особи, або у разі звернення особи до поліцейського, поліцейський зобов’язаний назвати своє прізвище, посаду, спеціальне звання та пред’явити на її вимогу службове посвідчення, надавши можливість ознайомитися з викладеною в ньому інформацією, не випускаючи його з рук.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4. Додаткові обов’язки, пов’язані з проходженням поліцейським служби в поліції, можуть бути покладені на нього виключно законом.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15047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6F883D-AE82-4D75-BB77-5D0AE0481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latin typeface="Bahnschrift SemiBold Condensed" panose="020B0502040204020203" pitchFamily="34" charset="0"/>
              </a:rPr>
              <a:t>Найважливішими повноваженнями поліції є:</a:t>
            </a:r>
            <a:endParaRPr lang="es-ES" dirty="0">
              <a:latin typeface="Bahnschrift SemiBold Condensed" panose="020B0502040204020203" pitchFamily="34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5BB9E50-5C89-435D-B453-131F47134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828" y="2066257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/>
              <a:t>здійснення превентивної та профілактичної діяльності, спрямованої на запобігання вчиненню правопорушень;</a:t>
            </a:r>
          </a:p>
          <a:p>
            <a:pPr marL="0" indent="0" algn="just">
              <a:buNone/>
            </a:pPr>
            <a:r>
              <a:rPr lang="uk-UA" dirty="0"/>
              <a:t> </a:t>
            </a:r>
            <a:r>
              <a:rPr lang="es-ES" dirty="0"/>
              <a:t> </a:t>
            </a:r>
            <a:r>
              <a:rPr lang="uk-UA" dirty="0"/>
              <a:t>виявлення причин та умов, що сприяють вчиненню кримінальних та адміністративних правопорушень, вживання у межах своєї компетенції заходів для їх усунення;</a:t>
            </a:r>
          </a:p>
          <a:p>
            <a:pPr marL="0" indent="0" algn="just">
              <a:buNone/>
            </a:pPr>
            <a:r>
              <a:rPr lang="es-ES" dirty="0"/>
              <a:t> </a:t>
            </a:r>
            <a:r>
              <a:rPr lang="uk-UA" dirty="0"/>
              <a:t>вживання заходів з метою виявлення кримінальних, адміністративних правопорушень, припинення </a:t>
            </a:r>
            <a:r>
              <a:rPr lang="ru-RU" dirty="0" err="1"/>
              <a:t>виявлених</a:t>
            </a:r>
            <a:r>
              <a:rPr lang="ru-RU" dirty="0"/>
              <a:t> </a:t>
            </a:r>
            <a:r>
              <a:rPr lang="ru-RU" dirty="0" err="1"/>
              <a:t>кримінальних</a:t>
            </a:r>
            <a:r>
              <a:rPr lang="ru-RU" dirty="0"/>
              <a:t> та </a:t>
            </a:r>
            <a:r>
              <a:rPr lang="ru-RU" dirty="0" err="1"/>
              <a:t>адміністративних</a:t>
            </a:r>
            <a:r>
              <a:rPr lang="ru-RU" dirty="0"/>
              <a:t> </a:t>
            </a:r>
            <a:r>
              <a:rPr lang="ru-RU" dirty="0" err="1"/>
              <a:t>правопорушень</a:t>
            </a:r>
            <a:r>
              <a:rPr lang="ru-RU" dirty="0"/>
              <a:t>;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057338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67B6EC-D8CE-4FDC-99D0-FBFD97B46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1233302-F929-485A-9958-F58ADDEDB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2803"/>
            <a:ext cx="10515600" cy="4726005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вживання заходів, спрямованих на усунення загроз життю та здоров’ю фізичних осіб і публічній безпеці, що виникли внаслідок учинення кримінального, адміністративного правопорушення;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 здійснення своєчасного реагування на заяви та повідомлення про кримінальні, адміністративні правопорушення або події;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здійснення досудового розслідування кримінальних правопорушень у межах визначеної підслідності;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розшук осіб, які переховуються від органів досудового розслідування, слідчого, судді, суду, ухиляються від виконання кримінального покарання, пропали безвісти, та інших осіб у випадках, визначених законом;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вживання заходів для забезпечення публічної безпеки і порядку на вулицях, площах, у парках, скверах, на стадіонах, вокзалах, в аеропортах, морських та річкових портах, інших публічних місцях;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регулювання дорожнього руху, здійснення контролю за дотриманням Правил дорожнього руху його учасниками та за правомірністю експлуатації транспортних засобів на </a:t>
            </a:r>
            <a:r>
              <a:rPr lang="uk-UA" dirty="0" err="1"/>
              <a:t>вулично</a:t>
            </a:r>
            <a:r>
              <a:rPr lang="uk-UA" dirty="0"/>
              <a:t>-дорожній мережі;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вживання всіх можливих заходів для надання невідкладної, зокрема </a:t>
            </a:r>
            <a:r>
              <a:rPr lang="uk-UA" dirty="0" err="1"/>
              <a:t>домедичної</a:t>
            </a:r>
            <a:r>
              <a:rPr lang="uk-UA" dirty="0"/>
              <a:t> і медичної, допомоги особам, які постраждали внаслідок кримінальних чи адміністративних правопорушень, нещасних випадків, а також особам, які опинилися в ситуації, небезпечній для їхнього життя чи здоров’я;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dirty="0"/>
              <a:t>забезпечення безпеки взятих під захист осіб; </a:t>
            </a:r>
            <a:r>
              <a:rPr lang="es-ES" dirty="0"/>
              <a:t>f </a:t>
            </a:r>
            <a:r>
              <a:rPr lang="uk-UA" dirty="0"/>
              <a:t>вживання заходів для запобігання та припинення насильства в сім’ї.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1292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8D31E1B-0407-4223-9642-0B642CBF57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062849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656150"/>
            <a:ext cx="5672667" cy="14315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06D58E-F37E-48A1-8DE7-3F84FC59D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73940"/>
            <a:ext cx="5052369" cy="1035781"/>
          </a:xfrm>
        </p:spPr>
        <p:txBody>
          <a:bodyPr anchor="ctr">
            <a:normAutofit/>
          </a:bodyPr>
          <a:lstStyle/>
          <a:p>
            <a:r>
              <a:rPr lang="uk-UA" sz="3600"/>
              <a:t>Пригадайте:</a:t>
            </a:r>
            <a:endParaRPr lang="uk-UA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17AD82-9376-420B-AB2D-54CFC9D270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1" y="2581159"/>
            <a:ext cx="5672666" cy="373305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Людей, які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язали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свою професійну діяльність із правом називаються </a:t>
            </a: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юристами.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Юристом є науковець, викладач юридичних дисциплін, суддя, адвокат, прокурор, слідчий, нотаріус та юрисконсульт.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E96339-907C-46C3-99AC-31179B6F0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16299" y="608401"/>
            <a:ext cx="4637502" cy="559344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B39D279-0391-474D-B53E-582DE1A736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3766" y="901032"/>
            <a:ext cx="3376705" cy="5116220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922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3849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E4D0AE-89C3-4C8E-8361-6A32A3753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167964" cy="6112677"/>
          </a:xfrm>
        </p:spPr>
        <p:txBody>
          <a:bodyPr>
            <a:normAutofit/>
          </a:bodyPr>
          <a:lstStyle/>
          <a:p>
            <a:pPr algn="ctr"/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Професія </a:t>
            </a: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судді </a:t>
            </a: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багатьох відношеннях є центральною юридичною професією.</a:t>
            </a:r>
            <a:b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нормативно-правовими актами, що регулюють статус суддів в Україні є Конституція України, </a:t>
            </a:r>
            <a:b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України «Про судоустрій і статус суддів», а також процесуальні кодекси: </a:t>
            </a:r>
            <a:b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Кримінальний процесуальний кодекс, Цивільний процесуальний кодекс, Господарський процесуальний кодекс та кодекс Адміністративного судочинства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5D3D19E8-F515-4BBC-B17A-6009B5B73D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55199" y="3133668"/>
            <a:ext cx="5136801" cy="3429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693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A7428B-2092-4C8F-ACFF-4644A8FB5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Condensed" panose="020B0502040204020203" pitchFamily="34" charset="0"/>
              </a:rPr>
              <a:t>Система судоустрою</a:t>
            </a:r>
            <a:endParaRPr lang="es-ES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Bold Condensed" panose="020B0502040204020203" pitchFamily="34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655CF1C-AA39-45E1-9706-50885D340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uk-UA" b="0" i="0" dirty="0">
                <a:solidFill>
                  <a:srgbClr val="293A55"/>
                </a:solidFill>
                <a:effectLst/>
                <a:latin typeface="IBM Plex Serif" panose="020B0604020202020204" pitchFamily="18" charset="0"/>
              </a:rPr>
              <a:t>1. Судоустрій будується за принципами територіальності, спеціалізації та </a:t>
            </a:r>
            <a:r>
              <a:rPr lang="uk-UA" b="0" i="0" dirty="0" err="1">
                <a:solidFill>
                  <a:srgbClr val="293A55"/>
                </a:solidFill>
                <a:effectLst/>
                <a:latin typeface="IBM Plex Serif" panose="020B0604020202020204" pitchFamily="18" charset="0"/>
              </a:rPr>
              <a:t>інстанційності</a:t>
            </a:r>
            <a:r>
              <a:rPr lang="uk-UA" b="0" i="0" dirty="0">
                <a:solidFill>
                  <a:srgbClr val="293A55"/>
                </a:solidFill>
                <a:effectLst/>
                <a:latin typeface="IBM Plex Serif" panose="020B06040202020202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293A55"/>
                </a:solidFill>
                <a:effectLst/>
                <a:latin typeface="IBM Plex Serif" panose="020B0604020202020204" pitchFamily="18" charset="0"/>
              </a:rPr>
              <a:t>2. Найвищим судом у системі судоустрою є Верховний Суд.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293A55"/>
                </a:solidFill>
                <a:effectLst/>
                <a:latin typeface="IBM Plex Serif" panose="020B0604020202020204" pitchFamily="18" charset="0"/>
              </a:rPr>
              <a:t>3. Систему судоустрою складають: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293A55"/>
                </a:solidFill>
                <a:effectLst/>
                <a:latin typeface="IBM Plex Serif" panose="020B0604020202020204" pitchFamily="18" charset="0"/>
              </a:rPr>
              <a:t>1) місцеві суди;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293A55"/>
                </a:solidFill>
                <a:effectLst/>
                <a:latin typeface="IBM Plex Serif" panose="020B0604020202020204" pitchFamily="18" charset="0"/>
              </a:rPr>
              <a:t>2) апеляційні суди;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293A55"/>
                </a:solidFill>
                <a:effectLst/>
                <a:latin typeface="IBM Plex Serif" panose="020B0604020202020204" pitchFamily="18" charset="0"/>
              </a:rPr>
              <a:t>3) Верховний Суд.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293A55"/>
                </a:solidFill>
                <a:effectLst/>
                <a:latin typeface="IBM Plex Serif" panose="020B0604020202020204" pitchFamily="18" charset="0"/>
              </a:rPr>
              <a:t>Для розгляду окремих категорій справ відповідно до цього Закону в системі судоустрою діють вищі спеціалізовані суди.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293A55"/>
                </a:solidFill>
                <a:effectLst/>
                <a:latin typeface="IBM Plex Serif" panose="020B0604020202020204" pitchFamily="18" charset="0"/>
              </a:rPr>
              <a:t>4. Єдність системи судоустрою забезпечується: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293A55"/>
                </a:solidFill>
                <a:effectLst/>
                <a:latin typeface="IBM Plex Serif" panose="020B0604020202020204" pitchFamily="18" charset="0"/>
              </a:rPr>
              <a:t>1) єдиними засадами організації та діяльності судів;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293A55"/>
                </a:solidFill>
                <a:effectLst/>
                <a:latin typeface="IBM Plex Serif" panose="020B0604020202020204" pitchFamily="18" charset="0"/>
              </a:rPr>
              <a:t>2) єдиним статусом суддів;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293A55"/>
                </a:solidFill>
                <a:effectLst/>
                <a:latin typeface="IBM Plex Serif" panose="020B0604020202020204" pitchFamily="18" charset="0"/>
              </a:rPr>
              <a:t>3) обов'язковістю для всіх судів правил судочинства, визначених законом;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293A55"/>
                </a:solidFill>
                <a:effectLst/>
                <a:latin typeface="IBM Plex Serif" panose="020B0604020202020204" pitchFamily="18" charset="0"/>
              </a:rPr>
              <a:t>4) єдністю судової практики;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293A55"/>
                </a:solidFill>
                <a:effectLst/>
                <a:latin typeface="IBM Plex Serif" panose="020B0604020202020204" pitchFamily="18" charset="0"/>
              </a:rPr>
              <a:t>5) обов'язковістю виконання на території України судових рішень;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293A55"/>
                </a:solidFill>
                <a:effectLst/>
                <a:latin typeface="IBM Plex Serif" panose="020B0604020202020204" pitchFamily="18" charset="0"/>
              </a:rPr>
              <a:t>6) єдиним порядком організаційного забезпечення діяльності судів;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293A55"/>
                </a:solidFill>
                <a:effectLst/>
                <a:latin typeface="IBM Plex Serif" panose="020B0604020202020204" pitchFamily="18" charset="0"/>
              </a:rPr>
              <a:t>7) фінансуванням судів виключно з Державного бюджету України;</a:t>
            </a:r>
          </a:p>
          <a:p>
            <a:pPr marL="0" indent="0" algn="just">
              <a:buNone/>
            </a:pPr>
            <a:r>
              <a:rPr lang="uk-UA" b="0" i="0" dirty="0">
                <a:solidFill>
                  <a:srgbClr val="293A55"/>
                </a:solidFill>
                <a:effectLst/>
                <a:latin typeface="IBM Plex Serif" panose="020B0604020202020204" pitchFamily="18" charset="0"/>
              </a:rPr>
              <a:t>8) вирішенням питань внутрішньої діяльності судів органами суддівського самоврядування.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73358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445606-12B4-4CA3-A161-0CE70D221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>
                <a:solidFill>
                  <a:srgbClr val="0070C0"/>
                </a:solidFill>
              </a:rPr>
              <a:t>Адвокати</a:t>
            </a:r>
            <a:endParaRPr lang="es-ES" b="1" i="1" dirty="0">
              <a:solidFill>
                <a:srgbClr val="0070C0"/>
              </a:solidFill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8D4383C-1905-497B-8AB7-BD978FF388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Більш детально сутність адвокатської діяльності розкрито в Законі Україні </a:t>
            </a:r>
            <a:r>
              <a:rPr lang="uk-UA" b="1" dirty="0"/>
              <a:t>«Про адвокатуру та адвокатську діяльність».</a:t>
            </a:r>
          </a:p>
          <a:p>
            <a:pPr algn="just"/>
            <a:r>
              <a:rPr lang="uk-UA" dirty="0"/>
              <a:t>Адвокатська діяльність – незалежна професійна діяльність адвоката щодо здійснення: захисту, представництва, надання інших видів правової допомоги клієнту.</a:t>
            </a:r>
          </a:p>
          <a:p>
            <a:pPr algn="just"/>
            <a:r>
              <a:rPr lang="uk-UA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Захист –</a:t>
            </a:r>
            <a:r>
              <a:rPr lang="uk-UA" dirty="0"/>
              <a:t> це вид адвокатської діяльності, що полягає в забезпеченні захисту прав, свобод і законних інтересів підозрюваного, обвинуваченого, підсудного, засудженого, виправданого, особи, стосовно якої передбачається застосування примусових заходів медичного та виховного характеру.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56666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42E36A-DCA1-49CF-ABD5-8B83AE766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6A92D25-2202-4B34-BAF4-4807DF03D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Представництво</a:t>
            </a:r>
            <a:r>
              <a:rPr lang="uk-UA" dirty="0"/>
              <a:t> – </a:t>
            </a:r>
            <a:r>
              <a:rPr lang="uk-UA" sz="3200" dirty="0"/>
              <a:t>вид адвокатської діяльності, що полягає в забезпеченні реалізації прав і </a:t>
            </a:r>
            <a:r>
              <a:rPr lang="uk-UA" sz="3200" dirty="0" err="1"/>
              <a:t>обов</a:t>
            </a:r>
            <a:r>
              <a:rPr lang="en-US" sz="3200" dirty="0"/>
              <a:t>’</a:t>
            </a:r>
            <a:r>
              <a:rPr lang="uk-UA" sz="3200" dirty="0" err="1"/>
              <a:t>язків</a:t>
            </a:r>
            <a:r>
              <a:rPr lang="uk-UA" sz="3200" dirty="0"/>
              <a:t> клієнта (громадянина, який звернувся по адвокатську допомогу) у цивільному, господарському, адміністративному та конституційному судочинстві, в інших державних органах, перед фізичними та юридичними особами, прав і </a:t>
            </a:r>
            <a:r>
              <a:rPr lang="uk-UA" sz="3200" dirty="0" err="1"/>
              <a:t>обов</a:t>
            </a:r>
            <a:r>
              <a:rPr lang="en-US" sz="3200" dirty="0"/>
              <a:t>’</a:t>
            </a:r>
            <a:r>
              <a:rPr lang="uk-UA" sz="3200" dirty="0" err="1"/>
              <a:t>язків</a:t>
            </a:r>
            <a:r>
              <a:rPr lang="uk-UA" sz="3200" dirty="0"/>
              <a:t> потерпілого під час розгляду справ.</a:t>
            </a:r>
          </a:p>
        </p:txBody>
      </p:sp>
    </p:spTree>
    <p:extLst>
      <p:ext uri="{BB962C8B-B14F-4D97-AF65-F5344CB8AC3E}">
        <p14:creationId xmlns:p14="http://schemas.microsoft.com/office/powerpoint/2010/main" val="1897680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6CB6D7-D42F-495B-A142-0AFF8D09D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3E07944-C673-4E6A-8E9A-3C53255F8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Адвокатом в Україні може бути особа, яка:</a:t>
            </a:r>
          </a:p>
          <a:p>
            <a:pPr>
              <a:buFontTx/>
              <a:buChar char="-"/>
            </a:pPr>
            <a:r>
              <a:rPr lang="uk-UA" dirty="0"/>
              <a:t>має повну вищу юридичну освіту;</a:t>
            </a:r>
          </a:p>
          <a:p>
            <a:pPr>
              <a:buFontTx/>
              <a:buChar char="-"/>
            </a:pPr>
            <a:r>
              <a:rPr lang="uk-UA" dirty="0"/>
              <a:t>володіє державною мовою;</a:t>
            </a:r>
          </a:p>
          <a:p>
            <a:pPr>
              <a:buFontTx/>
              <a:buChar char="-"/>
            </a:pPr>
            <a:r>
              <a:rPr lang="uk-UA" dirty="0"/>
              <a:t>має стаж роботи в галузі права не менше ніж 2 роки;</a:t>
            </a:r>
          </a:p>
          <a:p>
            <a:pPr>
              <a:buFontTx/>
              <a:buChar char="-"/>
            </a:pPr>
            <a:r>
              <a:rPr lang="uk-UA" dirty="0"/>
              <a:t>склала кваліфікаційний іспит;</a:t>
            </a:r>
          </a:p>
          <a:p>
            <a:pPr>
              <a:buFontTx/>
              <a:buChar char="-"/>
            </a:pPr>
            <a:r>
              <a:rPr lang="uk-UA" dirty="0"/>
              <a:t>пройшла стажування;</a:t>
            </a:r>
          </a:p>
          <a:p>
            <a:pPr>
              <a:buFontTx/>
              <a:buChar char="-"/>
            </a:pPr>
            <a:r>
              <a:rPr lang="uk-UA" dirty="0"/>
              <a:t>склала присягу адвоката України;</a:t>
            </a:r>
          </a:p>
          <a:p>
            <a:pPr>
              <a:buFontTx/>
              <a:buChar char="-"/>
            </a:pPr>
            <a:r>
              <a:rPr lang="uk-UA" dirty="0"/>
              <a:t>отримала свідоцтво на право на заняття адвокатською діяльністю.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4877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30A105-11B6-407A-800B-B885B812A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>
                <a:solidFill>
                  <a:srgbClr val="0070C0"/>
                </a:solidFill>
              </a:rPr>
              <a:t>Нотаріус</a:t>
            </a:r>
            <a:endParaRPr lang="es-ES" b="1" i="1" dirty="0">
              <a:solidFill>
                <a:srgbClr val="0070C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DAA1097-7423-4986-8213-C770A4CA6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Нотаріус</a:t>
            </a:r>
            <a:r>
              <a:rPr lang="uk-UA" dirty="0"/>
              <a:t> – це уповноважена державою фізична особа, основним завданням якої є посвідчення прав, а також фактів, що мають юридичне значення «Про нотаріат».</a:t>
            </a:r>
          </a:p>
          <a:p>
            <a:pPr marL="0" indent="0">
              <a:buNone/>
            </a:pPr>
            <a:r>
              <a:rPr lang="uk-UA" dirty="0"/>
              <a:t>Стаття 6 Присяга нотаріуса</a:t>
            </a:r>
          </a:p>
          <a:p>
            <a:pPr marL="0" indent="0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Особа, якій вперше надається право займатися нотаріальною діяльністю, у відповідному територіальному органі Міністерства юстиції України в урочистій обстановці складає присягу такого змісту:</a:t>
            </a:r>
          </a:p>
          <a:p>
            <a:pPr marL="0" indent="0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"Урочисто присягаю виконувати обов’язки нотаріуса чесно і сумлінно, згідно з законом і совістю, поважати права і законні інтереси фізичних та юридичних осіб, зберігати професійну таємницю, скрізь і завжди берегти чистоту високого звання нотаріуса".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1697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0BA5F-68ED-4230-8111-6AA944367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Нова українська поліція</a:t>
            </a:r>
            <a:br>
              <a:rPr lang="uk-UA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 України «Про національну поліцію»</a:t>
            </a:r>
            <a:endParaRPr lang="es-ES" b="1" i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B93A9C6-3CF7-4242-825F-424932E3E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Національна поліція України (поліція) - це центральний орган виконавчої влади, який служить суспільству шляхом забезпечення охорони прав і свобод людини, протидії злочинності, підтримання публічної безпеки і порядку.</a:t>
            </a:r>
          </a:p>
          <a:p>
            <a:pPr marL="0" indent="0">
              <a:buNone/>
            </a:pPr>
            <a:r>
              <a:rPr lang="uk-UA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</a:rPr>
              <a:t>Діяльність поліції спрямовується та координується Кабінетом Міністрів України через Міністра внутрішніх справ України згідно із законом.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889446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1281</Words>
  <Application>Microsoft Office PowerPoint</Application>
  <PresentationFormat>Широкий екран</PresentationFormat>
  <Paragraphs>85</Paragraphs>
  <Slides>15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4" baseType="lpstr">
      <vt:lpstr>Algerian</vt:lpstr>
      <vt:lpstr>Arial</vt:lpstr>
      <vt:lpstr>Bahnschrift SemiBold Condensed</vt:lpstr>
      <vt:lpstr>Calibri</vt:lpstr>
      <vt:lpstr>Calibri Light</vt:lpstr>
      <vt:lpstr>IBM Plex Serif</vt:lpstr>
      <vt:lpstr>Times New Roman</vt:lpstr>
      <vt:lpstr>Wingdings</vt:lpstr>
      <vt:lpstr>Тема Office</vt:lpstr>
      <vt:lpstr>Призначення правника у сучасному демократичному суспільстві.  Правничі професії.</vt:lpstr>
      <vt:lpstr>Пригадайте:</vt:lpstr>
      <vt:lpstr>Професія судді в багатьох відношеннях є центральною юридичною професією. Основними нормативно-правовими актами, що регулюють статус суддів в Україні є Конституція України,  Закон України «Про судоустрій і статус суддів», а також процесуальні кодекси:  Кримінальний процесуальний кодекс, Цивільний процесуальний кодекс, Господарський процесуальний кодекс та кодекс Адміністративного судочинства.</vt:lpstr>
      <vt:lpstr>Система судоустрою</vt:lpstr>
      <vt:lpstr>Адвокати</vt:lpstr>
      <vt:lpstr>Презентація PowerPoint</vt:lpstr>
      <vt:lpstr>Презентація PowerPoint</vt:lpstr>
      <vt:lpstr>Нотаріус</vt:lpstr>
      <vt:lpstr>Нова українська поліція Закон України «Про національну поліцію»</vt:lpstr>
      <vt:lpstr>Презентація PowerPoint</vt:lpstr>
      <vt:lpstr>Система поліції та статус поліцейських</vt:lpstr>
      <vt:lpstr>Презентація PowerPoint</vt:lpstr>
      <vt:lpstr>Основні обов´язки поліцейського</vt:lpstr>
      <vt:lpstr>Найважливішими повноваженнями поліції є: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Поліцейські (патрульні, дільничні офіцери поліції)</dc:title>
  <dc:creator>Гармаш Людмила Олександрівна</dc:creator>
  <cp:lastModifiedBy>Sebastià</cp:lastModifiedBy>
  <cp:revision>41</cp:revision>
  <dcterms:created xsi:type="dcterms:W3CDTF">2021-04-25T17:57:06Z</dcterms:created>
  <dcterms:modified xsi:type="dcterms:W3CDTF">2024-05-17T20:56:57Z</dcterms:modified>
</cp:coreProperties>
</file>