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6" r:id="rId2"/>
    <p:sldId id="264" r:id="rId3"/>
    <p:sldId id="257" r:id="rId4"/>
    <p:sldId id="258" r:id="rId5"/>
    <p:sldId id="259" r:id="rId6"/>
    <p:sldId id="260" r:id="rId7"/>
    <p:sldId id="261" r:id="rId8"/>
    <p:sldId id="262" r:id="rId9"/>
    <p:sldId id="263"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55" d="100"/>
          <a:sy n="55" d="100"/>
        </p:scale>
        <p:origin x="581"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ru-RU"/>
              <a:t>Образец заголовка</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5/15/2024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5/15/2024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5/15/2024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5/15/2024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ru-RU"/>
              <a:t>Образец заголовка</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7" name="Date Placeholder 6"/>
          <p:cNvSpPr>
            <a:spLocks noGrp="1"/>
          </p:cNvSpPr>
          <p:nvPr>
            <p:ph type="dt" sz="half" idx="10"/>
          </p:nvPr>
        </p:nvSpPr>
        <p:spPr/>
        <p:txBody>
          <a:bodyPr/>
          <a:lstStyle/>
          <a:p>
            <a:fld id="{1160EA64-D806-43AC-9DF2-F8C432F32B4C}" type="datetimeFigureOut">
              <a:rPr lang="en-US" dirty="0"/>
              <a:t>5/15/2024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5/15/2024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583436" y="3143250"/>
            <a:ext cx="4270248" cy="2596776"/>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7" name="Date Placeholder 6"/>
          <p:cNvSpPr>
            <a:spLocks noGrp="1"/>
          </p:cNvSpPr>
          <p:nvPr>
            <p:ph type="dt" sz="half" idx="10"/>
          </p:nvPr>
        </p:nvSpPr>
        <p:spPr/>
        <p:txBody>
          <a:bodyPr/>
          <a:lstStyle/>
          <a:p>
            <a:fld id="{4F7D4976-E339-4826-83B7-FBD03F55ECF8}" type="datetimeFigureOut">
              <a:rPr lang="en-US" dirty="0"/>
              <a:t>5/15/2024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ru-RU"/>
              <a:t>Образец заголовка</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5/15/2024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5/15/2024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ru-RU"/>
              <a:t>Образец заголовка</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9" name="Date Placeholder 8"/>
          <p:cNvSpPr>
            <a:spLocks noGrp="1"/>
          </p:cNvSpPr>
          <p:nvPr>
            <p:ph type="dt" sz="half" idx="10"/>
          </p:nvPr>
        </p:nvSpPr>
        <p:spPr/>
        <p:txBody>
          <a:bodyPr/>
          <a:lstStyle/>
          <a:p>
            <a:fld id="{D1BE4249-C0D0-4B06-8692-E8BB871AF643}" type="datetimeFigureOut">
              <a:rPr lang="en-US" dirty="0"/>
              <a:t>5/15/2024</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ru-RU"/>
              <a:t>Образец заголовка</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5/15/2024</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5/15/2024</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C6483D0-C140-F459-F66D-E778D0150878}"/>
              </a:ext>
            </a:extLst>
          </p:cNvPr>
          <p:cNvSpPr>
            <a:spLocks noGrp="1"/>
          </p:cNvSpPr>
          <p:nvPr>
            <p:ph type="ctrTitle"/>
          </p:nvPr>
        </p:nvSpPr>
        <p:spPr/>
        <p:txBody>
          <a:bodyPr>
            <a:normAutofit fontScale="90000"/>
          </a:bodyPr>
          <a:lstStyle/>
          <a:p>
            <a:r>
              <a:rPr lang="uk-UA" dirty="0"/>
              <a:t>Вирішення проблеми утилізації різних видів електричних ламп</a:t>
            </a:r>
            <a:endParaRPr lang="ru-RU" dirty="0"/>
          </a:p>
        </p:txBody>
      </p:sp>
      <p:sp>
        <p:nvSpPr>
          <p:cNvPr id="3" name="Подзаголовок 2">
            <a:extLst>
              <a:ext uri="{FF2B5EF4-FFF2-40B4-BE49-F238E27FC236}">
                <a16:creationId xmlns:a16="http://schemas.microsoft.com/office/drawing/2014/main" xmlns="" id="{ED34BEB2-1FFA-9AFC-6E7C-0F3AB66ACDDC}"/>
              </a:ext>
            </a:extLst>
          </p:cNvPr>
          <p:cNvSpPr>
            <a:spLocks noGrp="1"/>
          </p:cNvSpPr>
          <p:nvPr>
            <p:ph type="subTitle" idx="1"/>
          </p:nvPr>
        </p:nvSpPr>
        <p:spPr/>
        <p:txBody>
          <a:bodyPr/>
          <a:lstStyle/>
          <a:p>
            <a:endParaRPr lang="ru-RU" dirty="0"/>
          </a:p>
        </p:txBody>
      </p:sp>
    </p:spTree>
    <p:extLst>
      <p:ext uri="{BB962C8B-B14F-4D97-AF65-F5344CB8AC3E}">
        <p14:creationId xmlns:p14="http://schemas.microsoft.com/office/powerpoint/2010/main" val="19181243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15DDC13-C0FC-1AC2-9353-6DDB6D0E2C98}"/>
              </a:ext>
            </a:extLst>
          </p:cNvPr>
          <p:cNvSpPr>
            <a:spLocks noGrp="1"/>
          </p:cNvSpPr>
          <p:nvPr>
            <p:ph type="title"/>
          </p:nvPr>
        </p:nvSpPr>
        <p:spPr>
          <a:xfrm>
            <a:off x="394283" y="606083"/>
            <a:ext cx="11403434" cy="5645833"/>
          </a:xfrm>
        </p:spPr>
        <p:txBody>
          <a:bodyPr>
            <a:normAutofit fontScale="90000"/>
          </a:bodyPr>
          <a:lstStyle/>
          <a:p>
            <a:pPr algn="l"/>
            <a:r>
              <a:rPr lang="uk-UA" b="1" u="sng" dirty="0"/>
              <a:t>Висновок:</a:t>
            </a:r>
            <a:r>
              <a:rPr lang="uk-UA" dirty="0"/>
              <a:t> Підсумовуючи, утилізація електричних ламп є серйозною екологічною проблемою, яка вимагає нашої уваги. Токсичні речовини в цих лампах можуть мати значний вплив на наше здоров’я та навколишнє середовище, якщо їх не утилізувати належним чином. Однак існують способи вирішення цієї проблеми, наприклад переробка та безпечна утилізація. Беручи особисту відповідальність і підтримуючи програми переробки в наших громадах, ми можемо позитивно вплинути на довкілля та допомогти вирішити проблему утилізації електричних ламп. Разом ми можемо створити чистіше, здоровіше та стійкіше майбутнє.</a:t>
            </a:r>
            <a:endParaRPr lang="ru-RU" b="1" u="sng" dirty="0"/>
          </a:p>
        </p:txBody>
      </p:sp>
    </p:spTree>
    <p:extLst>
      <p:ext uri="{BB962C8B-B14F-4D97-AF65-F5344CB8AC3E}">
        <p14:creationId xmlns:p14="http://schemas.microsoft.com/office/powerpoint/2010/main" val="42745450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815DDC13-C0FC-1AC2-9353-6DDB6D0E2C98}"/>
              </a:ext>
            </a:extLst>
          </p:cNvPr>
          <p:cNvSpPr>
            <a:spLocks noGrp="1"/>
          </p:cNvSpPr>
          <p:nvPr>
            <p:ph type="title"/>
          </p:nvPr>
        </p:nvSpPr>
        <p:spPr>
          <a:xfrm>
            <a:off x="394283" y="606083"/>
            <a:ext cx="11403434" cy="5645833"/>
          </a:xfrm>
        </p:spPr>
        <p:txBody>
          <a:bodyPr>
            <a:normAutofit/>
          </a:bodyPr>
          <a:lstStyle/>
          <a:p>
            <a:pPr algn="l"/>
            <a:r>
              <a:rPr lang="uk-UA" b="1" u="sng" dirty="0"/>
              <a:t>Мета:</a:t>
            </a:r>
            <a:r>
              <a:rPr lang="uk-UA" dirty="0"/>
              <a:t> підвищити обізнаність про проблему утилізації електричних ламп та знайти шляхи вирішення цієї проблеми. Презентація обговорюватиме різні типи електричних ламп та їхній вплив на навколишнє середовище, якщо їх не утилізувати належним чином. Він також розповідає про переваги переробки та безпечних методів </a:t>
            </a:r>
            <a:r>
              <a:rPr lang="uk-UA" dirty="0" err="1"/>
              <a:t>утилізації.відповідальність</a:t>
            </a:r>
            <a:r>
              <a:rPr lang="uk-UA" dirty="0"/>
              <a:t> за утилізацію електричних ламп і підтримку програм переробки у своїх громадах. Зрештою, заохотити громадян до дій у вирішенні проблеми утилізації електричних ламп.</a:t>
            </a:r>
            <a:endParaRPr lang="ru-RU" b="1" u="sng" dirty="0"/>
          </a:p>
        </p:txBody>
      </p:sp>
    </p:spTree>
    <p:extLst>
      <p:ext uri="{BB962C8B-B14F-4D97-AF65-F5344CB8AC3E}">
        <p14:creationId xmlns:p14="http://schemas.microsoft.com/office/powerpoint/2010/main" val="11080625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57CFE6F-D297-014B-746B-E7D95F3A6F33}"/>
              </a:ext>
            </a:extLst>
          </p:cNvPr>
          <p:cNvSpPr>
            <a:spLocks noGrp="1"/>
          </p:cNvSpPr>
          <p:nvPr>
            <p:ph type="title"/>
          </p:nvPr>
        </p:nvSpPr>
        <p:spPr>
          <a:xfrm>
            <a:off x="804672" y="487681"/>
            <a:ext cx="4486656" cy="705394"/>
          </a:xfrm>
        </p:spPr>
        <p:txBody>
          <a:bodyPr>
            <a:normAutofit fontScale="90000"/>
          </a:bodyPr>
          <a:lstStyle/>
          <a:p>
            <a:r>
              <a:rPr lang="ru-RU" dirty="0"/>
              <a:t>Проблема </a:t>
            </a:r>
            <a:r>
              <a:rPr lang="ru-RU" dirty="0" err="1"/>
              <a:t>утилізації</a:t>
            </a:r>
            <a:r>
              <a:rPr lang="ru-RU" dirty="0"/>
              <a:t> </a:t>
            </a:r>
            <a:r>
              <a:rPr lang="ru-RU" dirty="0" err="1"/>
              <a:t>електричних</a:t>
            </a:r>
            <a:r>
              <a:rPr lang="ru-RU" dirty="0"/>
              <a:t> ламп</a:t>
            </a:r>
          </a:p>
        </p:txBody>
      </p:sp>
      <p:pic>
        <p:nvPicPr>
          <p:cNvPr id="5" name="Объект 4">
            <a:extLst>
              <a:ext uri="{FF2B5EF4-FFF2-40B4-BE49-F238E27FC236}">
                <a16:creationId xmlns:a16="http://schemas.microsoft.com/office/drawing/2014/main" xmlns="" id="{69108584-0DE2-F6DC-34BE-4412D9EE1634}"/>
              </a:ext>
            </a:extLst>
          </p:cNvPr>
          <p:cNvPicPr>
            <a:picLocks noGrp="1" noChangeAspect="1"/>
          </p:cNvPicPr>
          <p:nvPr>
            <p:ph idx="1"/>
          </p:nvPr>
        </p:nvPicPr>
        <p:blipFill>
          <a:blip r:embed="rId2"/>
          <a:stretch>
            <a:fillRect/>
          </a:stretch>
        </p:blipFill>
        <p:spPr>
          <a:xfrm>
            <a:off x="6735763" y="1824512"/>
            <a:ext cx="4816475" cy="3208976"/>
          </a:xfrm>
          <a:prstGeom prst="rect">
            <a:avLst/>
          </a:prstGeom>
        </p:spPr>
      </p:pic>
      <p:sp>
        <p:nvSpPr>
          <p:cNvPr id="4" name="Текст 3">
            <a:extLst>
              <a:ext uri="{FF2B5EF4-FFF2-40B4-BE49-F238E27FC236}">
                <a16:creationId xmlns:a16="http://schemas.microsoft.com/office/drawing/2014/main" xmlns="" id="{94E8FC94-1B25-4F4F-B35D-12F167FCEDA6}"/>
              </a:ext>
            </a:extLst>
          </p:cNvPr>
          <p:cNvSpPr>
            <a:spLocks noGrp="1"/>
          </p:cNvSpPr>
          <p:nvPr>
            <p:ph type="body" sz="half" idx="2"/>
          </p:nvPr>
        </p:nvSpPr>
        <p:spPr>
          <a:xfrm>
            <a:off x="804672" y="1480457"/>
            <a:ext cx="4486656" cy="4781006"/>
          </a:xfrm>
        </p:spPr>
        <p:txBody>
          <a:bodyPr>
            <a:normAutofit/>
          </a:bodyPr>
          <a:lstStyle/>
          <a:p>
            <a:pPr algn="l"/>
            <a:r>
              <a:rPr lang="ru-RU" sz="2000" dirty="0" err="1">
                <a:solidFill>
                  <a:schemeClr val="bg1"/>
                </a:solidFill>
                <a:latin typeface="Book Antiqua" panose="02040602050305030304" pitchFamily="18" charset="0"/>
              </a:rPr>
              <a:t>Електричні</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лампи</a:t>
            </a:r>
            <a:r>
              <a:rPr lang="ru-RU" sz="2000" dirty="0">
                <a:solidFill>
                  <a:schemeClr val="bg1"/>
                </a:solidFill>
                <a:latin typeface="Book Antiqua" panose="02040602050305030304" pitchFamily="18" charset="0"/>
              </a:rPr>
              <a:t> широко </a:t>
            </a:r>
            <a:r>
              <a:rPr lang="ru-RU" sz="2000" dirty="0" err="1">
                <a:solidFill>
                  <a:schemeClr val="bg1"/>
                </a:solidFill>
                <a:latin typeface="Book Antiqua" panose="02040602050305030304" pitchFamily="18" charset="0"/>
              </a:rPr>
              <a:t>використовуються</a:t>
            </a:r>
            <a:r>
              <a:rPr lang="ru-RU" sz="2000" dirty="0">
                <a:solidFill>
                  <a:schemeClr val="bg1"/>
                </a:solidFill>
                <a:latin typeface="Book Antiqua" panose="02040602050305030304" pitchFamily="18" charset="0"/>
              </a:rPr>
              <a:t> в </a:t>
            </a:r>
            <a:r>
              <a:rPr lang="ru-RU" sz="2000" dirty="0" err="1">
                <a:solidFill>
                  <a:schemeClr val="bg1"/>
                </a:solidFill>
                <a:latin typeface="Book Antiqua" panose="02040602050305030304" pitchFamily="18" charset="0"/>
              </a:rPr>
              <a:t>будинках</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офісах</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громадських</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місцях</a:t>
            </a:r>
            <a:r>
              <a:rPr lang="ru-RU" sz="2000" dirty="0">
                <a:solidFill>
                  <a:schemeClr val="bg1"/>
                </a:solidFill>
                <a:latin typeface="Book Antiqua" panose="02040602050305030304" pitchFamily="18" charset="0"/>
              </a:rPr>
              <a:t>. Але </a:t>
            </a:r>
            <a:r>
              <a:rPr lang="ru-RU" sz="2000" dirty="0" err="1">
                <a:solidFill>
                  <a:schemeClr val="bg1"/>
                </a:solidFill>
                <a:latin typeface="Book Antiqua" panose="02040602050305030304" pitchFamily="18" charset="0"/>
              </a:rPr>
              <a:t>чи</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знаєте</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ви</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що</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відбувається</a:t>
            </a:r>
            <a:r>
              <a:rPr lang="ru-RU" sz="2000" dirty="0">
                <a:solidFill>
                  <a:schemeClr val="bg1"/>
                </a:solidFill>
                <a:latin typeface="Book Antiqua" panose="02040602050305030304" pitchFamily="18" charset="0"/>
              </a:rPr>
              <a:t>, коли вони </a:t>
            </a:r>
            <a:r>
              <a:rPr lang="ru-RU" sz="2000" dirty="0" err="1">
                <a:solidFill>
                  <a:schemeClr val="bg1"/>
                </a:solidFill>
                <a:latin typeface="Book Antiqua" panose="02040602050305030304" pitchFamily="18" charset="0"/>
              </a:rPr>
              <a:t>перестають</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працювати</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або</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ламаються</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Їх</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утилізація</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може</a:t>
            </a:r>
            <a:r>
              <a:rPr lang="ru-RU" sz="2000" dirty="0">
                <a:solidFill>
                  <a:schemeClr val="bg1"/>
                </a:solidFill>
                <a:latin typeface="Book Antiqua" panose="02040602050305030304" pitchFamily="18" charset="0"/>
              </a:rPr>
              <a:t> бути складною, </a:t>
            </a:r>
            <a:r>
              <a:rPr lang="ru-RU" sz="2000" dirty="0" err="1">
                <a:solidFill>
                  <a:schemeClr val="bg1"/>
                </a:solidFill>
                <a:latin typeface="Book Antiqua" panose="02040602050305030304" pitchFamily="18" charset="0"/>
              </a:rPr>
              <a:t>оскільки</a:t>
            </a:r>
            <a:r>
              <a:rPr lang="ru-RU" sz="2000" dirty="0">
                <a:solidFill>
                  <a:schemeClr val="bg1"/>
                </a:solidFill>
                <a:latin typeface="Book Antiqua" panose="02040602050305030304" pitchFamily="18" charset="0"/>
              </a:rPr>
              <a:t> вони </a:t>
            </a:r>
            <a:r>
              <a:rPr lang="ru-RU" sz="2000" dirty="0" err="1">
                <a:solidFill>
                  <a:schemeClr val="bg1"/>
                </a:solidFill>
                <a:latin typeface="Book Antiqua" panose="02040602050305030304" pitchFamily="18" charset="0"/>
              </a:rPr>
              <a:t>містять</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небезпечні</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матеріали</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такі</a:t>
            </a:r>
            <a:r>
              <a:rPr lang="ru-RU" sz="2000" dirty="0">
                <a:solidFill>
                  <a:schemeClr val="bg1"/>
                </a:solidFill>
                <a:latin typeface="Book Antiqua" panose="02040602050305030304" pitchFamily="18" charset="0"/>
              </a:rPr>
              <a:t> як ртуть, </a:t>
            </a:r>
            <a:r>
              <a:rPr lang="ru-RU" sz="2000" dirty="0" err="1">
                <a:solidFill>
                  <a:schemeClr val="bg1"/>
                </a:solidFill>
                <a:latin typeface="Book Antiqua" panose="02040602050305030304" pitchFamily="18" charset="0"/>
              </a:rPr>
              <a:t>свинець</a:t>
            </a:r>
            <a:r>
              <a:rPr lang="ru-RU" sz="2000" dirty="0">
                <a:solidFill>
                  <a:schemeClr val="bg1"/>
                </a:solidFill>
                <a:latin typeface="Book Antiqua" panose="02040602050305030304" pitchFamily="18" charset="0"/>
              </a:rPr>
              <a:t> та </a:t>
            </a:r>
            <a:r>
              <a:rPr lang="ru-RU" sz="2000" dirty="0" err="1">
                <a:solidFill>
                  <a:schemeClr val="bg1"/>
                </a:solidFill>
                <a:latin typeface="Book Antiqua" panose="02040602050305030304" pitchFamily="18" charset="0"/>
              </a:rPr>
              <a:t>інші</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токсичні</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речовини</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Ці</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речовини</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можуть</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завдати</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шкоди</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навколишньому</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середовищу</a:t>
            </a:r>
            <a:r>
              <a:rPr lang="ru-RU" sz="2000" dirty="0">
                <a:solidFill>
                  <a:schemeClr val="bg1"/>
                </a:solidFill>
                <a:latin typeface="Book Antiqua" panose="02040602050305030304" pitchFamily="18" charset="0"/>
              </a:rPr>
              <a:t> та </a:t>
            </a:r>
            <a:r>
              <a:rPr lang="ru-RU" sz="2000" dirty="0" err="1">
                <a:solidFill>
                  <a:schemeClr val="bg1"/>
                </a:solidFill>
                <a:latin typeface="Book Antiqua" panose="02040602050305030304" pitchFamily="18" charset="0"/>
              </a:rPr>
              <a:t>здоров’ю</a:t>
            </a:r>
            <a:r>
              <a:rPr lang="ru-RU" sz="2000" dirty="0">
                <a:solidFill>
                  <a:schemeClr val="bg1"/>
                </a:solidFill>
                <a:latin typeface="Book Antiqua" panose="02040602050305030304" pitchFamily="18" charset="0"/>
              </a:rPr>
              <a:t> людей. У </a:t>
            </a:r>
            <a:r>
              <a:rPr lang="ru-RU" sz="2000" dirty="0" err="1">
                <a:solidFill>
                  <a:schemeClr val="bg1"/>
                </a:solidFill>
                <a:latin typeface="Book Antiqua" panose="02040602050305030304" pitchFamily="18" charset="0"/>
              </a:rPr>
              <a:t>цій</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презентації</a:t>
            </a:r>
            <a:r>
              <a:rPr lang="ru-RU" sz="2000" dirty="0">
                <a:solidFill>
                  <a:schemeClr val="bg1"/>
                </a:solidFill>
                <a:latin typeface="Book Antiqua" panose="02040602050305030304" pitchFamily="18" charset="0"/>
              </a:rPr>
              <a:t> ми </a:t>
            </a:r>
            <a:r>
              <a:rPr lang="ru-RU" sz="2000" dirty="0" err="1">
                <a:solidFill>
                  <a:schemeClr val="bg1"/>
                </a:solidFill>
                <a:latin typeface="Book Antiqua" panose="02040602050305030304" pitchFamily="18" charset="0"/>
              </a:rPr>
              <a:t>обговоримо</a:t>
            </a:r>
            <a:r>
              <a:rPr lang="ru-RU" sz="2000" dirty="0">
                <a:solidFill>
                  <a:schemeClr val="bg1"/>
                </a:solidFill>
                <a:latin typeface="Book Antiqua" panose="02040602050305030304" pitchFamily="18" charset="0"/>
              </a:rPr>
              <a:t> проблему </a:t>
            </a:r>
            <a:r>
              <a:rPr lang="ru-RU" sz="2000" dirty="0" err="1">
                <a:solidFill>
                  <a:schemeClr val="bg1"/>
                </a:solidFill>
                <a:latin typeface="Book Antiqua" panose="02040602050305030304" pitchFamily="18" charset="0"/>
              </a:rPr>
              <a:t>утилізації</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електричних</a:t>
            </a:r>
            <a:r>
              <a:rPr lang="ru-RU" sz="2000" dirty="0">
                <a:solidFill>
                  <a:schemeClr val="bg1"/>
                </a:solidFill>
                <a:latin typeface="Book Antiqua" panose="02040602050305030304" pitchFamily="18" charset="0"/>
              </a:rPr>
              <a:t> ламп та шляхи </a:t>
            </a:r>
            <a:r>
              <a:rPr lang="ru-RU" sz="2000" dirty="0" err="1">
                <a:solidFill>
                  <a:schemeClr val="bg1"/>
                </a:solidFill>
                <a:latin typeface="Book Antiqua" panose="02040602050305030304" pitchFamily="18" charset="0"/>
              </a:rPr>
              <a:t>її</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вирішення</a:t>
            </a:r>
            <a:r>
              <a:rPr lang="ru-RU" sz="2000" dirty="0">
                <a:solidFill>
                  <a:schemeClr val="bg1"/>
                </a:solidFill>
                <a:latin typeface="Book Antiqua" panose="02040602050305030304" pitchFamily="18" charset="0"/>
              </a:rPr>
              <a:t>.</a:t>
            </a:r>
          </a:p>
        </p:txBody>
      </p:sp>
    </p:spTree>
    <p:extLst>
      <p:ext uri="{BB962C8B-B14F-4D97-AF65-F5344CB8AC3E}">
        <p14:creationId xmlns:p14="http://schemas.microsoft.com/office/powerpoint/2010/main" val="40372530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57CFE6F-D297-014B-746B-E7D95F3A6F33}"/>
              </a:ext>
            </a:extLst>
          </p:cNvPr>
          <p:cNvSpPr>
            <a:spLocks noGrp="1"/>
          </p:cNvSpPr>
          <p:nvPr>
            <p:ph type="title"/>
          </p:nvPr>
        </p:nvSpPr>
        <p:spPr>
          <a:xfrm>
            <a:off x="804672" y="487681"/>
            <a:ext cx="4486656" cy="705394"/>
          </a:xfrm>
        </p:spPr>
        <p:txBody>
          <a:bodyPr>
            <a:normAutofit fontScale="90000"/>
          </a:bodyPr>
          <a:lstStyle/>
          <a:p>
            <a:r>
              <a:rPr lang="ru-RU" dirty="0" err="1"/>
              <a:t>Розуміння</a:t>
            </a:r>
            <a:r>
              <a:rPr lang="ru-RU" dirty="0"/>
              <a:t> </a:t>
            </a:r>
            <a:r>
              <a:rPr lang="ru-RU" dirty="0" err="1"/>
              <a:t>різних</a:t>
            </a:r>
            <a:r>
              <a:rPr lang="ru-RU" dirty="0"/>
              <a:t> </a:t>
            </a:r>
            <a:r>
              <a:rPr lang="ru-RU" dirty="0" err="1"/>
              <a:t>типів</a:t>
            </a:r>
            <a:r>
              <a:rPr lang="ru-RU" dirty="0"/>
              <a:t> </a:t>
            </a:r>
            <a:r>
              <a:rPr lang="ru-RU" dirty="0" err="1"/>
              <a:t>електричних</a:t>
            </a:r>
            <a:r>
              <a:rPr lang="ru-RU" dirty="0"/>
              <a:t> ламп</a:t>
            </a:r>
          </a:p>
        </p:txBody>
      </p:sp>
      <p:sp>
        <p:nvSpPr>
          <p:cNvPr id="4" name="Текст 3">
            <a:extLst>
              <a:ext uri="{FF2B5EF4-FFF2-40B4-BE49-F238E27FC236}">
                <a16:creationId xmlns:a16="http://schemas.microsoft.com/office/drawing/2014/main" xmlns="" id="{94E8FC94-1B25-4F4F-B35D-12F167FCEDA6}"/>
              </a:ext>
            </a:extLst>
          </p:cNvPr>
          <p:cNvSpPr>
            <a:spLocks noGrp="1"/>
          </p:cNvSpPr>
          <p:nvPr>
            <p:ph type="body" sz="half" idx="2"/>
          </p:nvPr>
        </p:nvSpPr>
        <p:spPr>
          <a:xfrm>
            <a:off x="804672" y="1480457"/>
            <a:ext cx="4486656" cy="4781006"/>
          </a:xfrm>
        </p:spPr>
        <p:txBody>
          <a:bodyPr>
            <a:normAutofit/>
          </a:bodyPr>
          <a:lstStyle/>
          <a:p>
            <a:pPr algn="l"/>
            <a:r>
              <a:rPr lang="ru-RU" sz="2000" dirty="0">
                <a:solidFill>
                  <a:schemeClr val="bg1"/>
                </a:solidFill>
                <a:latin typeface="Book Antiqua" panose="02040602050305030304" pitchFamily="18" charset="0"/>
              </a:rPr>
              <a:t>Перш </a:t>
            </a:r>
            <a:r>
              <a:rPr lang="ru-RU" sz="2000" dirty="0" err="1">
                <a:solidFill>
                  <a:schemeClr val="bg1"/>
                </a:solidFill>
                <a:latin typeface="Book Antiqua" panose="02040602050305030304" pitchFamily="18" charset="0"/>
              </a:rPr>
              <a:t>ніж</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обговорювати</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утилізацію</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важливо</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зрозуміти</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різні</a:t>
            </a:r>
            <a:r>
              <a:rPr lang="ru-RU" sz="2000" dirty="0">
                <a:solidFill>
                  <a:schemeClr val="bg1"/>
                </a:solidFill>
                <a:latin typeface="Book Antiqua" panose="02040602050305030304" pitchFamily="18" charset="0"/>
              </a:rPr>
              <a:t> типи </a:t>
            </a:r>
            <a:r>
              <a:rPr lang="ru-RU" sz="2000" dirty="0" err="1">
                <a:solidFill>
                  <a:schemeClr val="bg1"/>
                </a:solidFill>
                <a:latin typeface="Book Antiqua" panose="02040602050305030304" pitchFamily="18" charset="0"/>
              </a:rPr>
              <a:t>електричних</a:t>
            </a:r>
            <a:r>
              <a:rPr lang="ru-RU" sz="2000" dirty="0">
                <a:solidFill>
                  <a:schemeClr val="bg1"/>
                </a:solidFill>
                <a:latin typeface="Book Antiqua" panose="02040602050305030304" pitchFamily="18" charset="0"/>
              </a:rPr>
              <a:t> ламп. </a:t>
            </a:r>
            <a:r>
              <a:rPr lang="ru-RU" sz="2000" dirty="0" err="1">
                <a:solidFill>
                  <a:schemeClr val="bg1"/>
                </a:solidFill>
                <a:latin typeface="Book Antiqua" panose="02040602050305030304" pitchFamily="18" charset="0"/>
              </a:rPr>
              <a:t>Існує</a:t>
            </a:r>
            <a:r>
              <a:rPr lang="ru-RU" sz="2000" dirty="0">
                <a:solidFill>
                  <a:schemeClr val="bg1"/>
                </a:solidFill>
                <a:latin typeface="Book Antiqua" panose="02040602050305030304" pitchFamily="18" charset="0"/>
              </a:rPr>
              <a:t> три </a:t>
            </a:r>
            <a:r>
              <a:rPr lang="ru-RU" sz="2000" dirty="0" err="1">
                <a:solidFill>
                  <a:schemeClr val="bg1"/>
                </a:solidFill>
                <a:latin typeface="Book Antiqua" panose="02040602050305030304" pitchFamily="18" charset="0"/>
              </a:rPr>
              <a:t>основних</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види</a:t>
            </a:r>
            <a:r>
              <a:rPr lang="ru-RU" sz="2000" dirty="0">
                <a:solidFill>
                  <a:schemeClr val="bg1"/>
                </a:solidFill>
                <a:latin typeface="Book Antiqua" panose="02040602050305030304" pitchFamily="18" charset="0"/>
              </a:rPr>
              <a:t> ламп: </a:t>
            </a:r>
            <a:r>
              <a:rPr lang="ru-RU" sz="2000" dirty="0" err="1">
                <a:solidFill>
                  <a:schemeClr val="bg1"/>
                </a:solidFill>
                <a:latin typeface="Book Antiqua" panose="02040602050305030304" pitchFamily="18" charset="0"/>
              </a:rPr>
              <a:t>лампи</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розжарювання</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люмінесцентні</a:t>
            </a:r>
            <a:r>
              <a:rPr lang="ru-RU" sz="2000" dirty="0">
                <a:solidFill>
                  <a:schemeClr val="bg1"/>
                </a:solidFill>
                <a:latin typeface="Book Antiqua" panose="02040602050305030304" pitchFamily="18" charset="0"/>
              </a:rPr>
              <a:t> та </a:t>
            </a:r>
            <a:r>
              <a:rPr lang="ru-RU" sz="2000" dirty="0" err="1">
                <a:solidFill>
                  <a:schemeClr val="bg1"/>
                </a:solidFill>
                <a:latin typeface="Book Antiqua" panose="02040602050305030304" pitchFamily="18" charset="0"/>
              </a:rPr>
              <a:t>світлодіодні</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Кожен</a:t>
            </a:r>
            <a:r>
              <a:rPr lang="ru-RU" sz="2000" dirty="0">
                <a:solidFill>
                  <a:schemeClr val="bg1"/>
                </a:solidFill>
                <a:latin typeface="Book Antiqua" panose="02040602050305030304" pitchFamily="18" charset="0"/>
              </a:rPr>
              <a:t> тип </a:t>
            </a:r>
            <a:r>
              <a:rPr lang="ru-RU" sz="2000" dirty="0" err="1">
                <a:solidFill>
                  <a:schemeClr val="bg1"/>
                </a:solidFill>
                <a:latin typeface="Book Antiqua" panose="02040602050305030304" pitchFamily="18" charset="0"/>
              </a:rPr>
              <a:t>має</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свої</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унікальні</a:t>
            </a:r>
            <a:r>
              <a:rPr lang="ru-RU" sz="2000" dirty="0">
                <a:solidFill>
                  <a:schemeClr val="bg1"/>
                </a:solidFill>
                <a:latin typeface="Book Antiqua" panose="02040602050305030304" pitchFamily="18" charset="0"/>
              </a:rPr>
              <a:t> характеристики та </a:t>
            </a:r>
            <a:r>
              <a:rPr lang="ru-RU" sz="2000" dirty="0" err="1">
                <a:solidFill>
                  <a:schemeClr val="bg1"/>
                </a:solidFill>
                <a:latin typeface="Book Antiqua" panose="02040602050305030304" pitchFamily="18" charset="0"/>
              </a:rPr>
              <a:t>потребує</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утилізації</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по-різному</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Лампи</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розжарювання</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виготовляють</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зі</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скла</a:t>
            </a:r>
            <a:r>
              <a:rPr lang="ru-RU" sz="2000" dirty="0">
                <a:solidFill>
                  <a:schemeClr val="bg1"/>
                </a:solidFill>
                <a:latin typeface="Book Antiqua" panose="02040602050305030304" pitchFamily="18" charset="0"/>
              </a:rPr>
              <a:t> і </a:t>
            </a:r>
            <a:r>
              <a:rPr lang="ru-RU" sz="2000" dirty="0" err="1">
                <a:solidFill>
                  <a:schemeClr val="bg1"/>
                </a:solidFill>
                <a:latin typeface="Book Antiqua" panose="02040602050305030304" pitchFamily="18" charset="0"/>
              </a:rPr>
              <a:t>металу</a:t>
            </a:r>
            <a:r>
              <a:rPr lang="ru-RU" sz="2000" dirty="0">
                <a:solidFill>
                  <a:schemeClr val="bg1"/>
                </a:solidFill>
                <a:latin typeface="Book Antiqua" panose="02040602050305030304" pitchFamily="18" charset="0"/>
              </a:rPr>
              <a:t>, а </a:t>
            </a:r>
            <a:r>
              <a:rPr lang="ru-RU" sz="2000" dirty="0" err="1">
                <a:solidFill>
                  <a:schemeClr val="bg1"/>
                </a:solidFill>
                <a:latin typeface="Book Antiqua" panose="02040602050305030304" pitchFamily="18" charset="0"/>
              </a:rPr>
              <a:t>люмінесцентні</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містять</a:t>
            </a:r>
            <a:r>
              <a:rPr lang="ru-RU" sz="2000" dirty="0">
                <a:solidFill>
                  <a:schemeClr val="bg1"/>
                </a:solidFill>
                <a:latin typeface="Book Antiqua" panose="02040602050305030304" pitchFamily="18" charset="0"/>
              </a:rPr>
              <a:t> ртуть і фосфор. </a:t>
            </a:r>
            <a:r>
              <a:rPr lang="ru-RU" sz="2000" dirty="0" err="1">
                <a:solidFill>
                  <a:schemeClr val="bg1"/>
                </a:solidFill>
                <a:latin typeface="Book Antiqua" panose="02040602050305030304" pitchFamily="18" charset="0"/>
              </a:rPr>
              <a:t>Світлодіодні</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лампи</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виготовлені</a:t>
            </a:r>
            <a:r>
              <a:rPr lang="ru-RU" sz="2000" dirty="0">
                <a:solidFill>
                  <a:schemeClr val="bg1"/>
                </a:solidFill>
                <a:latin typeface="Book Antiqua" panose="02040602050305030304" pitchFamily="18" charset="0"/>
              </a:rPr>
              <a:t> з </a:t>
            </a:r>
            <a:r>
              <a:rPr lang="ru-RU" sz="2000" dirty="0" err="1">
                <a:solidFill>
                  <a:schemeClr val="bg1"/>
                </a:solidFill>
                <a:latin typeface="Book Antiqua" panose="02040602050305030304" pitchFamily="18" charset="0"/>
              </a:rPr>
              <a:t>комбінації</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матеріалів</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включаючи</a:t>
            </a:r>
            <a:r>
              <a:rPr lang="ru-RU" sz="2000" dirty="0">
                <a:solidFill>
                  <a:schemeClr val="bg1"/>
                </a:solidFill>
                <a:latin typeface="Book Antiqua" panose="02040602050305030304" pitchFamily="18" charset="0"/>
              </a:rPr>
              <a:t> пластик, метал і </a:t>
            </a:r>
            <a:r>
              <a:rPr lang="ru-RU" sz="2000" dirty="0" err="1">
                <a:solidFill>
                  <a:schemeClr val="bg1"/>
                </a:solidFill>
                <a:latin typeface="Book Antiqua" panose="02040602050305030304" pitchFamily="18" charset="0"/>
              </a:rPr>
              <a:t>напівпровідникові</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матеріали</a:t>
            </a:r>
            <a:r>
              <a:rPr lang="ru-RU" sz="2000" dirty="0">
                <a:solidFill>
                  <a:schemeClr val="bg1"/>
                </a:solidFill>
                <a:latin typeface="Book Antiqua" panose="02040602050305030304" pitchFamily="18" charset="0"/>
              </a:rPr>
              <a:t>.</a:t>
            </a:r>
          </a:p>
        </p:txBody>
      </p:sp>
      <p:pic>
        <p:nvPicPr>
          <p:cNvPr id="7" name="Объект 6">
            <a:extLst>
              <a:ext uri="{FF2B5EF4-FFF2-40B4-BE49-F238E27FC236}">
                <a16:creationId xmlns:a16="http://schemas.microsoft.com/office/drawing/2014/main" xmlns="" id="{1308DCFF-BDBB-354C-E23E-D3F16ADE635B}"/>
              </a:ext>
            </a:extLst>
          </p:cNvPr>
          <p:cNvPicPr>
            <a:picLocks noGrp="1" noChangeAspect="1"/>
          </p:cNvPicPr>
          <p:nvPr>
            <p:ph idx="1"/>
          </p:nvPr>
        </p:nvPicPr>
        <p:blipFill>
          <a:blip r:embed="rId2"/>
          <a:stretch>
            <a:fillRect/>
          </a:stretch>
        </p:blipFill>
        <p:spPr>
          <a:xfrm>
            <a:off x="6735763" y="2476524"/>
            <a:ext cx="4816475" cy="1904953"/>
          </a:xfrm>
          <a:prstGeom prst="rect">
            <a:avLst/>
          </a:prstGeom>
        </p:spPr>
      </p:pic>
    </p:spTree>
    <p:extLst>
      <p:ext uri="{BB962C8B-B14F-4D97-AF65-F5344CB8AC3E}">
        <p14:creationId xmlns:p14="http://schemas.microsoft.com/office/powerpoint/2010/main" val="16511968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57CFE6F-D297-014B-746B-E7D95F3A6F33}"/>
              </a:ext>
            </a:extLst>
          </p:cNvPr>
          <p:cNvSpPr>
            <a:spLocks noGrp="1"/>
          </p:cNvSpPr>
          <p:nvPr>
            <p:ph type="title"/>
          </p:nvPr>
        </p:nvSpPr>
        <p:spPr>
          <a:xfrm>
            <a:off x="804672" y="487681"/>
            <a:ext cx="4486656" cy="705394"/>
          </a:xfrm>
        </p:spPr>
        <p:txBody>
          <a:bodyPr>
            <a:noAutofit/>
          </a:bodyPr>
          <a:lstStyle/>
          <a:p>
            <a:r>
              <a:rPr lang="ru-RU" sz="1600" dirty="0" err="1"/>
              <a:t>Вплив</a:t>
            </a:r>
            <a:r>
              <a:rPr lang="ru-RU" sz="1600" dirty="0"/>
              <a:t> </a:t>
            </a:r>
            <a:r>
              <a:rPr lang="ru-RU" sz="1600" dirty="0" err="1"/>
              <a:t>неправильної</a:t>
            </a:r>
            <a:r>
              <a:rPr lang="ru-RU" sz="1600" dirty="0"/>
              <a:t> </a:t>
            </a:r>
            <a:r>
              <a:rPr lang="ru-RU" sz="1600" dirty="0" err="1"/>
              <a:t>утилізації</a:t>
            </a:r>
            <a:r>
              <a:rPr lang="ru-RU" sz="1600" dirty="0"/>
              <a:t> на </a:t>
            </a:r>
            <a:r>
              <a:rPr lang="ru-RU" sz="1600" dirty="0" err="1"/>
              <a:t>навколишнє</a:t>
            </a:r>
            <a:r>
              <a:rPr lang="ru-RU" sz="1600" dirty="0"/>
              <a:t> </a:t>
            </a:r>
            <a:r>
              <a:rPr lang="ru-RU" sz="1600" dirty="0" err="1"/>
              <a:t>середовище</a:t>
            </a:r>
            <a:endParaRPr lang="ru-RU" sz="1600" dirty="0"/>
          </a:p>
        </p:txBody>
      </p:sp>
      <p:sp>
        <p:nvSpPr>
          <p:cNvPr id="4" name="Текст 3">
            <a:extLst>
              <a:ext uri="{FF2B5EF4-FFF2-40B4-BE49-F238E27FC236}">
                <a16:creationId xmlns:a16="http://schemas.microsoft.com/office/drawing/2014/main" xmlns="" id="{94E8FC94-1B25-4F4F-B35D-12F167FCEDA6}"/>
              </a:ext>
            </a:extLst>
          </p:cNvPr>
          <p:cNvSpPr>
            <a:spLocks noGrp="1"/>
          </p:cNvSpPr>
          <p:nvPr>
            <p:ph type="body" sz="half" idx="2"/>
          </p:nvPr>
        </p:nvSpPr>
        <p:spPr>
          <a:xfrm>
            <a:off x="804672" y="1480457"/>
            <a:ext cx="4486656" cy="4781006"/>
          </a:xfrm>
        </p:spPr>
        <p:txBody>
          <a:bodyPr>
            <a:normAutofit/>
          </a:bodyPr>
          <a:lstStyle/>
          <a:p>
            <a:pPr algn="l"/>
            <a:r>
              <a:rPr lang="ru-RU" sz="2000" dirty="0" err="1">
                <a:solidFill>
                  <a:schemeClr val="bg1"/>
                </a:solidFill>
                <a:latin typeface="Book Antiqua" panose="02040602050305030304" pitchFamily="18" charset="0"/>
              </a:rPr>
              <a:t>Неналежна</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утилізація</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електричних</a:t>
            </a:r>
            <a:r>
              <a:rPr lang="ru-RU" sz="2000" dirty="0">
                <a:solidFill>
                  <a:schemeClr val="bg1"/>
                </a:solidFill>
                <a:latin typeface="Book Antiqua" panose="02040602050305030304" pitchFamily="18" charset="0"/>
              </a:rPr>
              <a:t> ламп </a:t>
            </a:r>
            <a:r>
              <a:rPr lang="ru-RU" sz="2000" dirty="0" err="1">
                <a:solidFill>
                  <a:schemeClr val="bg1"/>
                </a:solidFill>
                <a:latin typeface="Book Antiqua" panose="02040602050305030304" pitchFamily="18" charset="0"/>
              </a:rPr>
              <a:t>може</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мати</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значний</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вплив</a:t>
            </a:r>
            <a:r>
              <a:rPr lang="ru-RU" sz="2000" dirty="0">
                <a:solidFill>
                  <a:schemeClr val="bg1"/>
                </a:solidFill>
                <a:latin typeface="Book Antiqua" panose="02040602050305030304" pitchFamily="18" charset="0"/>
              </a:rPr>
              <a:t> на </a:t>
            </a:r>
            <a:r>
              <a:rPr lang="ru-RU" sz="2000" dirty="0" err="1">
                <a:solidFill>
                  <a:schemeClr val="bg1"/>
                </a:solidFill>
                <a:latin typeface="Book Antiqua" panose="02040602050305030304" pitchFamily="18" charset="0"/>
              </a:rPr>
              <a:t>навколишнє</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середовище</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Токсичні</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речовини</a:t>
            </a:r>
            <a:r>
              <a:rPr lang="ru-RU" sz="2000" dirty="0">
                <a:solidFill>
                  <a:schemeClr val="bg1"/>
                </a:solidFill>
                <a:latin typeface="Book Antiqua" panose="02040602050305030304" pitchFamily="18" charset="0"/>
              </a:rPr>
              <a:t> в </a:t>
            </a:r>
            <a:r>
              <a:rPr lang="ru-RU" sz="2000" dirty="0" err="1">
                <a:solidFill>
                  <a:schemeClr val="bg1"/>
                </a:solidFill>
                <a:latin typeface="Book Antiqua" panose="02040602050305030304" pitchFamily="18" charset="0"/>
              </a:rPr>
              <a:t>цих</a:t>
            </a:r>
            <a:r>
              <a:rPr lang="ru-RU" sz="2000" dirty="0">
                <a:solidFill>
                  <a:schemeClr val="bg1"/>
                </a:solidFill>
                <a:latin typeface="Book Antiqua" panose="02040602050305030304" pitchFamily="18" charset="0"/>
              </a:rPr>
              <a:t> лампах </a:t>
            </a:r>
            <a:r>
              <a:rPr lang="ru-RU" sz="2000" dirty="0" err="1">
                <a:solidFill>
                  <a:schemeClr val="bg1"/>
                </a:solidFill>
                <a:latin typeface="Book Antiqua" panose="02040602050305030304" pitchFamily="18" charset="0"/>
              </a:rPr>
              <a:t>можуть</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забруднювати</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ґрунт</a:t>
            </a:r>
            <a:r>
              <a:rPr lang="ru-RU" sz="2000" dirty="0">
                <a:solidFill>
                  <a:schemeClr val="bg1"/>
                </a:solidFill>
                <a:latin typeface="Book Antiqua" panose="02040602050305030304" pitchFamily="18" charset="0"/>
              </a:rPr>
              <a:t> і воду, </a:t>
            </a:r>
            <a:r>
              <a:rPr lang="ru-RU" sz="2000" dirty="0" err="1">
                <a:solidFill>
                  <a:schemeClr val="bg1"/>
                </a:solidFill>
                <a:latin typeface="Book Antiqua" panose="02040602050305030304" pitchFamily="18" charset="0"/>
              </a:rPr>
              <a:t>шкодити</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дикій</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природі</a:t>
            </a:r>
            <a:r>
              <a:rPr lang="ru-RU" sz="2000" dirty="0">
                <a:solidFill>
                  <a:schemeClr val="bg1"/>
                </a:solidFill>
                <a:latin typeface="Book Antiqua" panose="02040602050305030304" pitchFamily="18" charset="0"/>
              </a:rPr>
              <a:t> та </a:t>
            </a:r>
            <a:r>
              <a:rPr lang="ru-RU" sz="2000" dirty="0" err="1">
                <a:solidFill>
                  <a:schemeClr val="bg1"/>
                </a:solidFill>
                <a:latin typeface="Book Antiqua" panose="02040602050305030304" pitchFamily="18" charset="0"/>
              </a:rPr>
              <a:t>спричиняти</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забруднення</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повітря</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Якщо</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ці</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речовини</a:t>
            </a:r>
            <a:r>
              <a:rPr lang="ru-RU" sz="2000" dirty="0">
                <a:solidFill>
                  <a:schemeClr val="bg1"/>
                </a:solidFill>
                <a:latin typeface="Book Antiqua" panose="02040602050305030304" pitchFamily="18" charset="0"/>
              </a:rPr>
              <a:t> не </a:t>
            </a:r>
            <a:r>
              <a:rPr lang="ru-RU" sz="2000" dirty="0" err="1">
                <a:solidFill>
                  <a:schemeClr val="bg1"/>
                </a:solidFill>
                <a:latin typeface="Book Antiqua" panose="02040602050305030304" pitchFamily="18" charset="0"/>
              </a:rPr>
              <a:t>утилізувати</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належним</a:t>
            </a:r>
            <a:r>
              <a:rPr lang="ru-RU" sz="2000" dirty="0">
                <a:solidFill>
                  <a:schemeClr val="bg1"/>
                </a:solidFill>
                <a:latin typeface="Book Antiqua" panose="02040602050305030304" pitchFamily="18" charset="0"/>
              </a:rPr>
              <a:t> чином, вони </a:t>
            </a:r>
            <a:r>
              <a:rPr lang="ru-RU" sz="2000" dirty="0" err="1">
                <a:solidFill>
                  <a:schemeClr val="bg1"/>
                </a:solidFill>
                <a:latin typeface="Book Antiqua" panose="02040602050305030304" pitchFamily="18" charset="0"/>
              </a:rPr>
              <a:t>можуть</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просочитися</a:t>
            </a:r>
            <a:r>
              <a:rPr lang="ru-RU" sz="2000" dirty="0">
                <a:solidFill>
                  <a:schemeClr val="bg1"/>
                </a:solidFill>
                <a:latin typeface="Book Antiqua" panose="02040602050305030304" pitchFamily="18" charset="0"/>
              </a:rPr>
              <a:t> в землю та </a:t>
            </a:r>
            <a:r>
              <a:rPr lang="ru-RU" sz="2000" dirty="0" err="1">
                <a:solidFill>
                  <a:schemeClr val="bg1"/>
                </a:solidFill>
                <a:latin typeface="Book Antiqua" panose="02040602050305030304" pitchFamily="18" charset="0"/>
              </a:rPr>
              <a:t>забруднити</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грунтові</a:t>
            </a:r>
            <a:r>
              <a:rPr lang="ru-RU" sz="2000" dirty="0">
                <a:solidFill>
                  <a:schemeClr val="bg1"/>
                </a:solidFill>
                <a:latin typeface="Book Antiqua" panose="02040602050305030304" pitchFamily="18" charset="0"/>
              </a:rPr>
              <a:t> води. </a:t>
            </a:r>
            <a:r>
              <a:rPr lang="ru-RU" sz="2000" dirty="0" err="1">
                <a:solidFill>
                  <a:schemeClr val="bg1"/>
                </a:solidFill>
                <a:latin typeface="Book Antiqua" panose="02040602050305030304" pitchFamily="18" charset="0"/>
              </a:rPr>
              <a:t>Викид</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ртуті</a:t>
            </a:r>
            <a:r>
              <a:rPr lang="ru-RU" sz="2000" dirty="0">
                <a:solidFill>
                  <a:schemeClr val="bg1"/>
                </a:solidFill>
                <a:latin typeface="Book Antiqua" panose="02040602050305030304" pitchFamily="18" charset="0"/>
              </a:rPr>
              <a:t> в </a:t>
            </a:r>
            <a:r>
              <a:rPr lang="ru-RU" sz="2000" dirty="0" err="1">
                <a:solidFill>
                  <a:schemeClr val="bg1"/>
                </a:solidFill>
                <a:latin typeface="Book Antiqua" panose="02040602050305030304" pitchFamily="18" charset="0"/>
              </a:rPr>
              <a:t>навколишнє</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середовище</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може</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викликати</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серйозні</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проблеми</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зі</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здоров'ям</a:t>
            </a:r>
            <a:r>
              <a:rPr lang="ru-RU" sz="2000" dirty="0">
                <a:solidFill>
                  <a:schemeClr val="bg1"/>
                </a:solidFill>
                <a:latin typeface="Book Antiqua" panose="02040602050305030304" pitchFamily="18" charset="0"/>
              </a:rPr>
              <a:t>, особливо у </a:t>
            </a:r>
            <a:r>
              <a:rPr lang="ru-RU" sz="2000" dirty="0" err="1">
                <a:solidFill>
                  <a:schemeClr val="bg1"/>
                </a:solidFill>
                <a:latin typeface="Book Antiqua" panose="02040602050305030304" pitchFamily="18" charset="0"/>
              </a:rPr>
              <a:t>вагітних</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жінок</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немовлят</a:t>
            </a:r>
            <a:r>
              <a:rPr lang="ru-RU" sz="2000" dirty="0">
                <a:solidFill>
                  <a:schemeClr val="bg1"/>
                </a:solidFill>
                <a:latin typeface="Book Antiqua" panose="02040602050305030304" pitchFamily="18" charset="0"/>
              </a:rPr>
              <a:t> і </a:t>
            </a:r>
            <a:r>
              <a:rPr lang="ru-RU" sz="2000" dirty="0" err="1">
                <a:solidFill>
                  <a:schemeClr val="bg1"/>
                </a:solidFill>
                <a:latin typeface="Book Antiqua" panose="02040602050305030304" pitchFamily="18" charset="0"/>
              </a:rPr>
              <a:t>дітей</a:t>
            </a:r>
            <a:r>
              <a:rPr lang="ru-RU" sz="2000" dirty="0">
                <a:solidFill>
                  <a:schemeClr val="bg1"/>
                </a:solidFill>
                <a:latin typeface="Book Antiqua" panose="02040602050305030304" pitchFamily="18" charset="0"/>
              </a:rPr>
              <a:t>.</a:t>
            </a:r>
          </a:p>
        </p:txBody>
      </p:sp>
      <p:pic>
        <p:nvPicPr>
          <p:cNvPr id="7" name="Объект 6">
            <a:extLst>
              <a:ext uri="{FF2B5EF4-FFF2-40B4-BE49-F238E27FC236}">
                <a16:creationId xmlns:a16="http://schemas.microsoft.com/office/drawing/2014/main" xmlns="" id="{838EE510-E4D2-8614-9A21-406519453A4E}"/>
              </a:ext>
            </a:extLst>
          </p:cNvPr>
          <p:cNvPicPr>
            <a:picLocks noGrp="1" noChangeAspect="1"/>
          </p:cNvPicPr>
          <p:nvPr>
            <p:ph idx="1"/>
          </p:nvPr>
        </p:nvPicPr>
        <p:blipFill>
          <a:blip r:embed="rId2"/>
          <a:stretch>
            <a:fillRect/>
          </a:stretch>
        </p:blipFill>
        <p:spPr>
          <a:xfrm>
            <a:off x="6735763" y="1020763"/>
            <a:ext cx="4816475" cy="4816475"/>
          </a:xfrm>
          <a:prstGeom prst="rect">
            <a:avLst/>
          </a:prstGeom>
        </p:spPr>
      </p:pic>
    </p:spTree>
    <p:extLst>
      <p:ext uri="{BB962C8B-B14F-4D97-AF65-F5344CB8AC3E}">
        <p14:creationId xmlns:p14="http://schemas.microsoft.com/office/powerpoint/2010/main" val="5586029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57CFE6F-D297-014B-746B-E7D95F3A6F33}"/>
              </a:ext>
            </a:extLst>
          </p:cNvPr>
          <p:cNvSpPr>
            <a:spLocks noGrp="1"/>
          </p:cNvSpPr>
          <p:nvPr>
            <p:ph type="title"/>
          </p:nvPr>
        </p:nvSpPr>
        <p:spPr>
          <a:xfrm>
            <a:off x="804672" y="487681"/>
            <a:ext cx="4486656" cy="705394"/>
          </a:xfrm>
        </p:spPr>
        <p:txBody>
          <a:bodyPr>
            <a:normAutofit/>
          </a:bodyPr>
          <a:lstStyle/>
          <a:p>
            <a:r>
              <a:rPr lang="ru-RU" dirty="0" err="1"/>
              <a:t>Переробка</a:t>
            </a:r>
            <a:r>
              <a:rPr lang="ru-RU" dirty="0"/>
              <a:t> як </a:t>
            </a:r>
            <a:r>
              <a:rPr lang="ru-RU" dirty="0" err="1"/>
              <a:t>рішення</a:t>
            </a:r>
            <a:endParaRPr lang="ru-RU" dirty="0"/>
          </a:p>
        </p:txBody>
      </p:sp>
      <p:sp>
        <p:nvSpPr>
          <p:cNvPr id="4" name="Текст 3">
            <a:extLst>
              <a:ext uri="{FF2B5EF4-FFF2-40B4-BE49-F238E27FC236}">
                <a16:creationId xmlns:a16="http://schemas.microsoft.com/office/drawing/2014/main" xmlns="" id="{94E8FC94-1B25-4F4F-B35D-12F167FCEDA6}"/>
              </a:ext>
            </a:extLst>
          </p:cNvPr>
          <p:cNvSpPr>
            <a:spLocks noGrp="1"/>
          </p:cNvSpPr>
          <p:nvPr>
            <p:ph type="body" sz="half" idx="2"/>
          </p:nvPr>
        </p:nvSpPr>
        <p:spPr>
          <a:xfrm>
            <a:off x="804672" y="1480457"/>
            <a:ext cx="4486656" cy="4781006"/>
          </a:xfrm>
        </p:spPr>
        <p:txBody>
          <a:bodyPr>
            <a:normAutofit lnSpcReduction="10000"/>
          </a:bodyPr>
          <a:lstStyle/>
          <a:p>
            <a:pPr algn="l"/>
            <a:r>
              <a:rPr lang="ru-RU" sz="2000" dirty="0" err="1">
                <a:solidFill>
                  <a:schemeClr val="bg1"/>
                </a:solidFill>
                <a:latin typeface="Book Antiqua" panose="02040602050305030304" pitchFamily="18" charset="0"/>
              </a:rPr>
              <a:t>Переробка</a:t>
            </a:r>
            <a:r>
              <a:rPr lang="ru-RU" sz="2000" dirty="0">
                <a:solidFill>
                  <a:schemeClr val="bg1"/>
                </a:solidFill>
                <a:latin typeface="Book Antiqua" panose="02040602050305030304" pitchFamily="18" charset="0"/>
              </a:rPr>
              <a:t> є </a:t>
            </a:r>
            <a:r>
              <a:rPr lang="ru-RU" sz="2000" dirty="0" err="1">
                <a:solidFill>
                  <a:schemeClr val="bg1"/>
                </a:solidFill>
                <a:latin typeface="Book Antiqua" panose="02040602050305030304" pitchFamily="18" charset="0"/>
              </a:rPr>
              <a:t>ефективним</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рішенням</a:t>
            </a:r>
            <a:r>
              <a:rPr lang="ru-RU" sz="2000" dirty="0">
                <a:solidFill>
                  <a:schemeClr val="bg1"/>
                </a:solidFill>
                <a:latin typeface="Book Antiqua" panose="02040602050305030304" pitchFamily="18" charset="0"/>
              </a:rPr>
              <a:t> для </a:t>
            </a:r>
            <a:r>
              <a:rPr lang="ru-RU" sz="2000" dirty="0" err="1">
                <a:solidFill>
                  <a:schemeClr val="bg1"/>
                </a:solidFill>
                <a:latin typeface="Book Antiqua" panose="02040602050305030304" pitchFamily="18" charset="0"/>
              </a:rPr>
              <a:t>утилізації</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електричних</a:t>
            </a:r>
            <a:r>
              <a:rPr lang="ru-RU" sz="2000" dirty="0">
                <a:solidFill>
                  <a:schemeClr val="bg1"/>
                </a:solidFill>
                <a:latin typeface="Book Antiqua" panose="02040602050305030304" pitchFamily="18" charset="0"/>
              </a:rPr>
              <a:t> ламп. </a:t>
            </a:r>
            <a:r>
              <a:rPr lang="ru-RU" sz="2000" dirty="0" err="1">
                <a:solidFill>
                  <a:schemeClr val="bg1"/>
                </a:solidFill>
                <a:latin typeface="Book Antiqua" panose="02040602050305030304" pitchFamily="18" charset="0"/>
              </a:rPr>
              <a:t>Він</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передбачає</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збір</a:t>
            </a:r>
            <a:r>
              <a:rPr lang="ru-RU" sz="2000" dirty="0">
                <a:solidFill>
                  <a:schemeClr val="bg1"/>
                </a:solidFill>
                <a:latin typeface="Book Antiqua" panose="02040602050305030304" pitchFamily="18" charset="0"/>
              </a:rPr>
              <a:t> і </a:t>
            </a:r>
            <a:r>
              <a:rPr lang="ru-RU" sz="2000" dirty="0" err="1">
                <a:solidFill>
                  <a:schemeClr val="bg1"/>
                </a:solidFill>
                <a:latin typeface="Book Antiqua" panose="02040602050305030304" pitchFamily="18" charset="0"/>
              </a:rPr>
              <a:t>відокремлення</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матеріалів</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які</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можна</a:t>
            </a:r>
            <a:r>
              <a:rPr lang="ru-RU" sz="2000" dirty="0">
                <a:solidFill>
                  <a:schemeClr val="bg1"/>
                </a:solidFill>
                <a:latin typeface="Book Antiqua" panose="02040602050305030304" pitchFamily="18" charset="0"/>
              </a:rPr>
              <a:t> повторно </a:t>
            </a:r>
            <a:r>
              <a:rPr lang="ru-RU" sz="2000" dirty="0" err="1">
                <a:solidFill>
                  <a:schemeClr val="bg1"/>
                </a:solidFill>
                <a:latin typeface="Book Antiqua" panose="02040602050305030304" pitchFamily="18" charset="0"/>
              </a:rPr>
              <a:t>використовувати</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або</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перепрофілювати</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Переробка</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зберігає</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природні</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ресурси</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зменшує</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забруднення</a:t>
            </a:r>
            <a:r>
              <a:rPr lang="ru-RU" sz="2000" dirty="0">
                <a:solidFill>
                  <a:schemeClr val="bg1"/>
                </a:solidFill>
                <a:latin typeface="Book Antiqua" panose="02040602050305030304" pitchFamily="18" charset="0"/>
              </a:rPr>
              <a:t> та </a:t>
            </a:r>
            <a:r>
              <a:rPr lang="ru-RU" sz="2000" dirty="0" err="1">
                <a:solidFill>
                  <a:schemeClr val="bg1"/>
                </a:solidFill>
                <a:latin typeface="Book Antiqua" panose="02040602050305030304" pitchFamily="18" charset="0"/>
              </a:rPr>
              <a:t>економить</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енергію</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Матеріали</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які</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можна</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переробити</a:t>
            </a:r>
            <a:r>
              <a:rPr lang="ru-RU" sz="2000" dirty="0">
                <a:solidFill>
                  <a:schemeClr val="bg1"/>
                </a:solidFill>
                <a:latin typeface="Book Antiqua" panose="02040602050305030304" pitchFamily="18" charset="0"/>
              </a:rPr>
              <a:t> з </a:t>
            </a:r>
            <a:r>
              <a:rPr lang="ru-RU" sz="2000" dirty="0" err="1">
                <a:solidFill>
                  <a:schemeClr val="bg1"/>
                </a:solidFill>
                <a:latin typeface="Book Antiqua" panose="02040602050305030304" pitchFamily="18" charset="0"/>
              </a:rPr>
              <a:t>електричних</a:t>
            </a:r>
            <a:r>
              <a:rPr lang="ru-RU" sz="2000" dirty="0">
                <a:solidFill>
                  <a:schemeClr val="bg1"/>
                </a:solidFill>
                <a:latin typeface="Book Antiqua" panose="02040602050305030304" pitchFamily="18" charset="0"/>
              </a:rPr>
              <a:t> ламп, </a:t>
            </a:r>
            <a:r>
              <a:rPr lang="ru-RU" sz="2000" dirty="0" err="1">
                <a:solidFill>
                  <a:schemeClr val="bg1"/>
                </a:solidFill>
                <a:latin typeface="Book Antiqua" panose="02040602050305030304" pitchFamily="18" charset="0"/>
              </a:rPr>
              <a:t>включають</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скло</a:t>
            </a:r>
            <a:r>
              <a:rPr lang="ru-RU" sz="2000" dirty="0">
                <a:solidFill>
                  <a:schemeClr val="bg1"/>
                </a:solidFill>
                <a:latin typeface="Book Antiqua" panose="02040602050305030304" pitchFamily="18" charset="0"/>
              </a:rPr>
              <a:t>, метали та </a:t>
            </a:r>
            <a:r>
              <a:rPr lang="ru-RU" sz="2000" dirty="0" err="1">
                <a:solidFill>
                  <a:schemeClr val="bg1"/>
                </a:solidFill>
                <a:latin typeface="Book Antiqua" panose="02040602050305030304" pitchFamily="18" charset="0"/>
              </a:rPr>
              <a:t>деякі</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пластмаси</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Програми</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переробки</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доступні</a:t>
            </a:r>
            <a:r>
              <a:rPr lang="ru-RU" sz="2000" dirty="0">
                <a:solidFill>
                  <a:schemeClr val="bg1"/>
                </a:solidFill>
                <a:latin typeface="Book Antiqua" panose="02040602050305030304" pitchFamily="18" charset="0"/>
              </a:rPr>
              <a:t> в </a:t>
            </a:r>
            <a:r>
              <a:rPr lang="ru-RU" sz="2000" dirty="0" err="1">
                <a:solidFill>
                  <a:schemeClr val="bg1"/>
                </a:solidFill>
                <a:latin typeface="Book Antiqua" panose="02040602050305030304" pitchFamily="18" charset="0"/>
              </a:rPr>
              <a:t>багатьох</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регіонах</a:t>
            </a:r>
            <a:r>
              <a:rPr lang="ru-RU" sz="2000" dirty="0">
                <a:solidFill>
                  <a:schemeClr val="bg1"/>
                </a:solidFill>
                <a:latin typeface="Book Antiqua" panose="02040602050305030304" pitchFamily="18" charset="0"/>
              </a:rPr>
              <a:t>, тому </a:t>
            </a:r>
            <a:r>
              <a:rPr lang="ru-RU" sz="2000" dirty="0" err="1">
                <a:solidFill>
                  <a:schemeClr val="bg1"/>
                </a:solidFill>
                <a:latin typeface="Book Antiqua" panose="02040602050305030304" pitchFamily="18" charset="0"/>
              </a:rPr>
              <a:t>важливо</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дотримуватися</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вказівок</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щодо</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утилізації</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електричних</a:t>
            </a:r>
            <a:r>
              <a:rPr lang="ru-RU" sz="2000" dirty="0">
                <a:solidFill>
                  <a:schemeClr val="bg1"/>
                </a:solidFill>
                <a:latin typeface="Book Antiqua" panose="02040602050305030304" pitchFamily="18" charset="0"/>
              </a:rPr>
              <a:t> ламп.</a:t>
            </a:r>
          </a:p>
        </p:txBody>
      </p:sp>
      <p:pic>
        <p:nvPicPr>
          <p:cNvPr id="7" name="Объект 6">
            <a:extLst>
              <a:ext uri="{FF2B5EF4-FFF2-40B4-BE49-F238E27FC236}">
                <a16:creationId xmlns:a16="http://schemas.microsoft.com/office/drawing/2014/main" xmlns="" id="{83FB5DDC-369A-0700-9A55-56FB7AA45665}"/>
              </a:ext>
            </a:extLst>
          </p:cNvPr>
          <p:cNvPicPr>
            <a:picLocks noGrp="1" noChangeAspect="1"/>
          </p:cNvPicPr>
          <p:nvPr>
            <p:ph idx="1"/>
          </p:nvPr>
        </p:nvPicPr>
        <p:blipFill>
          <a:blip r:embed="rId2"/>
          <a:stretch>
            <a:fillRect/>
          </a:stretch>
        </p:blipFill>
        <p:spPr>
          <a:xfrm>
            <a:off x="7239000" y="1524000"/>
            <a:ext cx="3810000" cy="3810000"/>
          </a:xfrm>
          <a:prstGeom prst="rect">
            <a:avLst/>
          </a:prstGeom>
        </p:spPr>
      </p:pic>
    </p:spTree>
    <p:extLst>
      <p:ext uri="{BB962C8B-B14F-4D97-AF65-F5344CB8AC3E}">
        <p14:creationId xmlns:p14="http://schemas.microsoft.com/office/powerpoint/2010/main" val="25487883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57CFE6F-D297-014B-746B-E7D95F3A6F33}"/>
              </a:ext>
            </a:extLst>
          </p:cNvPr>
          <p:cNvSpPr>
            <a:spLocks noGrp="1"/>
          </p:cNvSpPr>
          <p:nvPr>
            <p:ph type="title"/>
          </p:nvPr>
        </p:nvSpPr>
        <p:spPr>
          <a:xfrm>
            <a:off x="804672" y="487681"/>
            <a:ext cx="4486656" cy="705394"/>
          </a:xfrm>
        </p:spPr>
        <p:txBody>
          <a:bodyPr>
            <a:normAutofit fontScale="90000"/>
          </a:bodyPr>
          <a:lstStyle/>
          <a:p>
            <a:r>
              <a:rPr lang="ru-RU" dirty="0" err="1"/>
              <a:t>Безпечні</a:t>
            </a:r>
            <a:r>
              <a:rPr lang="ru-RU" dirty="0"/>
              <a:t> </a:t>
            </a:r>
            <a:r>
              <a:rPr lang="ru-RU" dirty="0" err="1"/>
              <a:t>методи</a:t>
            </a:r>
            <a:r>
              <a:rPr lang="ru-RU" dirty="0"/>
              <a:t> </a:t>
            </a:r>
            <a:r>
              <a:rPr lang="ru-RU" dirty="0" err="1"/>
              <a:t>утилізації</a:t>
            </a:r>
            <a:endParaRPr lang="ru-RU" dirty="0"/>
          </a:p>
        </p:txBody>
      </p:sp>
      <p:sp>
        <p:nvSpPr>
          <p:cNvPr id="4" name="Текст 3">
            <a:extLst>
              <a:ext uri="{FF2B5EF4-FFF2-40B4-BE49-F238E27FC236}">
                <a16:creationId xmlns:a16="http://schemas.microsoft.com/office/drawing/2014/main" xmlns="" id="{94E8FC94-1B25-4F4F-B35D-12F167FCEDA6}"/>
              </a:ext>
            </a:extLst>
          </p:cNvPr>
          <p:cNvSpPr>
            <a:spLocks noGrp="1"/>
          </p:cNvSpPr>
          <p:nvPr>
            <p:ph type="body" sz="half" idx="2"/>
          </p:nvPr>
        </p:nvSpPr>
        <p:spPr>
          <a:xfrm>
            <a:off x="804672" y="1480457"/>
            <a:ext cx="4486656" cy="4781006"/>
          </a:xfrm>
        </p:spPr>
        <p:txBody>
          <a:bodyPr>
            <a:normAutofit/>
          </a:bodyPr>
          <a:lstStyle/>
          <a:p>
            <a:pPr algn="l"/>
            <a:r>
              <a:rPr lang="ru-RU" sz="2000" dirty="0" err="1">
                <a:solidFill>
                  <a:schemeClr val="bg1"/>
                </a:solidFill>
                <a:latin typeface="Book Antiqua" panose="02040602050305030304" pitchFamily="18" charset="0"/>
              </a:rPr>
              <a:t>Якщо</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переробка</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неможлива</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існують</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безпечні</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методи</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утилізації</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електричних</a:t>
            </a:r>
            <a:r>
              <a:rPr lang="ru-RU" sz="2000" dirty="0">
                <a:solidFill>
                  <a:schemeClr val="bg1"/>
                </a:solidFill>
                <a:latin typeface="Book Antiqua" panose="02040602050305030304" pitchFamily="18" charset="0"/>
              </a:rPr>
              <a:t> ламп. </a:t>
            </a:r>
            <a:r>
              <a:rPr lang="ru-RU" sz="2000" dirty="0" err="1">
                <a:solidFill>
                  <a:schemeClr val="bg1"/>
                </a:solidFill>
                <a:latin typeface="Book Antiqua" panose="02040602050305030304" pitchFamily="18" charset="0"/>
              </a:rPr>
              <a:t>Деякі</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громади</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пропонують</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програми</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утилізації</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небезпечних</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відходів</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куди</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ви</a:t>
            </a:r>
            <a:r>
              <a:rPr lang="ru-RU" sz="2000" dirty="0">
                <a:solidFill>
                  <a:schemeClr val="bg1"/>
                </a:solidFill>
                <a:latin typeface="Book Antiqua" panose="02040602050305030304" pitchFamily="18" charset="0"/>
              </a:rPr>
              <a:t> можете </a:t>
            </a:r>
            <a:r>
              <a:rPr lang="ru-RU" sz="2000" dirty="0" err="1">
                <a:solidFill>
                  <a:schemeClr val="bg1"/>
                </a:solidFill>
                <a:latin typeface="Book Antiqua" panose="02040602050305030304" pitchFamily="18" charset="0"/>
              </a:rPr>
              <a:t>залишити</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використані</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лампи</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Інший</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варіант</a:t>
            </a:r>
            <a:r>
              <a:rPr lang="ru-RU" sz="2000" dirty="0">
                <a:solidFill>
                  <a:schemeClr val="bg1"/>
                </a:solidFill>
                <a:latin typeface="Book Antiqua" panose="02040602050305030304" pitchFamily="18" charset="0"/>
              </a:rPr>
              <a:t> – </a:t>
            </a:r>
            <a:r>
              <a:rPr lang="ru-RU" sz="2000" dirty="0" err="1">
                <a:solidFill>
                  <a:schemeClr val="bg1"/>
                </a:solidFill>
                <a:latin typeface="Book Antiqua" panose="02040602050305030304" pitchFamily="18" charset="0"/>
              </a:rPr>
              <a:t>знайти</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продавця</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або</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виробника</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який</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пропонує</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програму</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утилізації</a:t>
            </a:r>
            <a:r>
              <a:rPr lang="ru-RU" sz="2000" dirty="0">
                <a:solidFill>
                  <a:schemeClr val="bg1"/>
                </a:solidFill>
                <a:latin typeface="Book Antiqua" panose="02040602050305030304" pitchFamily="18" charset="0"/>
              </a:rPr>
              <a:t> ламп. </a:t>
            </a:r>
            <a:r>
              <a:rPr lang="ru-RU" sz="2000" dirty="0" err="1">
                <a:solidFill>
                  <a:schemeClr val="bg1"/>
                </a:solidFill>
                <a:latin typeface="Book Antiqua" panose="02040602050305030304" pitchFamily="18" charset="0"/>
              </a:rPr>
              <a:t>Важливо</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перевірити</a:t>
            </a:r>
            <a:r>
              <a:rPr lang="ru-RU" sz="2000" dirty="0">
                <a:solidFill>
                  <a:schemeClr val="bg1"/>
                </a:solidFill>
                <a:latin typeface="Book Antiqua" panose="02040602050305030304" pitchFamily="18" charset="0"/>
              </a:rPr>
              <a:t> правила у </a:t>
            </a:r>
            <a:r>
              <a:rPr lang="ru-RU" sz="2000" dirty="0" err="1">
                <a:solidFill>
                  <a:schemeClr val="bg1"/>
                </a:solidFill>
                <a:latin typeface="Book Antiqua" panose="02040602050305030304" pitchFamily="18" charset="0"/>
              </a:rPr>
              <a:t>вашому</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регіоні</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щоб</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переконатися</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що</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ви</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утилізуєте</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електричні</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лампи</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безпечно</a:t>
            </a:r>
            <a:r>
              <a:rPr lang="ru-RU" sz="2000" dirty="0">
                <a:solidFill>
                  <a:schemeClr val="bg1"/>
                </a:solidFill>
                <a:latin typeface="Book Antiqua" panose="02040602050305030304" pitchFamily="18" charset="0"/>
              </a:rPr>
              <a:t> та законно.</a:t>
            </a:r>
          </a:p>
        </p:txBody>
      </p:sp>
      <p:pic>
        <p:nvPicPr>
          <p:cNvPr id="7" name="Объект 6">
            <a:extLst>
              <a:ext uri="{FF2B5EF4-FFF2-40B4-BE49-F238E27FC236}">
                <a16:creationId xmlns:a16="http://schemas.microsoft.com/office/drawing/2014/main" xmlns="" id="{DF13F30F-51D0-AA5B-C0B2-BEC6FC8917C1}"/>
              </a:ext>
            </a:extLst>
          </p:cNvPr>
          <p:cNvPicPr>
            <a:picLocks noGrp="1" noChangeAspect="1"/>
          </p:cNvPicPr>
          <p:nvPr>
            <p:ph idx="1"/>
          </p:nvPr>
        </p:nvPicPr>
        <p:blipFill>
          <a:blip r:embed="rId2"/>
          <a:stretch>
            <a:fillRect/>
          </a:stretch>
        </p:blipFill>
        <p:spPr>
          <a:xfrm>
            <a:off x="6735763" y="2074367"/>
            <a:ext cx="4816475" cy="2709267"/>
          </a:xfrm>
          <a:prstGeom prst="rect">
            <a:avLst/>
          </a:prstGeom>
        </p:spPr>
      </p:pic>
    </p:spTree>
    <p:extLst>
      <p:ext uri="{BB962C8B-B14F-4D97-AF65-F5344CB8AC3E}">
        <p14:creationId xmlns:p14="http://schemas.microsoft.com/office/powerpoint/2010/main" val="15519944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57CFE6F-D297-014B-746B-E7D95F3A6F33}"/>
              </a:ext>
            </a:extLst>
          </p:cNvPr>
          <p:cNvSpPr>
            <a:spLocks noGrp="1"/>
          </p:cNvSpPr>
          <p:nvPr>
            <p:ph type="title"/>
          </p:nvPr>
        </p:nvSpPr>
        <p:spPr>
          <a:xfrm>
            <a:off x="804672" y="487681"/>
            <a:ext cx="4486656" cy="705394"/>
          </a:xfrm>
        </p:spPr>
        <p:txBody>
          <a:bodyPr>
            <a:normAutofit fontScale="90000"/>
          </a:bodyPr>
          <a:lstStyle/>
          <a:p>
            <a:r>
              <a:rPr lang="ru-RU" dirty="0" err="1"/>
              <a:t>Прийняття</a:t>
            </a:r>
            <a:r>
              <a:rPr lang="ru-RU" dirty="0"/>
              <a:t> </a:t>
            </a:r>
            <a:r>
              <a:rPr lang="ru-RU" dirty="0" err="1"/>
              <a:t>особистої</a:t>
            </a:r>
            <a:r>
              <a:rPr lang="ru-RU" dirty="0"/>
              <a:t> </a:t>
            </a:r>
            <a:r>
              <a:rPr lang="ru-RU" dirty="0" err="1"/>
              <a:t>відповідальності</a:t>
            </a:r>
            <a:endParaRPr lang="ru-RU" dirty="0"/>
          </a:p>
        </p:txBody>
      </p:sp>
      <p:sp>
        <p:nvSpPr>
          <p:cNvPr id="4" name="Текст 3">
            <a:extLst>
              <a:ext uri="{FF2B5EF4-FFF2-40B4-BE49-F238E27FC236}">
                <a16:creationId xmlns:a16="http://schemas.microsoft.com/office/drawing/2014/main" xmlns="" id="{94E8FC94-1B25-4F4F-B35D-12F167FCEDA6}"/>
              </a:ext>
            </a:extLst>
          </p:cNvPr>
          <p:cNvSpPr>
            <a:spLocks noGrp="1"/>
          </p:cNvSpPr>
          <p:nvPr>
            <p:ph type="body" sz="half" idx="2"/>
          </p:nvPr>
        </p:nvSpPr>
        <p:spPr>
          <a:xfrm>
            <a:off x="804672" y="1480457"/>
            <a:ext cx="4486656" cy="4781006"/>
          </a:xfrm>
        </p:spPr>
        <p:txBody>
          <a:bodyPr>
            <a:normAutofit/>
          </a:bodyPr>
          <a:lstStyle/>
          <a:p>
            <a:pPr algn="l"/>
            <a:r>
              <a:rPr lang="ru-RU" sz="2000" dirty="0">
                <a:solidFill>
                  <a:schemeClr val="bg1"/>
                </a:solidFill>
                <a:latin typeface="Book Antiqua" panose="02040602050305030304" pitchFamily="18" charset="0"/>
              </a:rPr>
              <a:t>Як особи, ми </a:t>
            </a:r>
            <a:r>
              <a:rPr lang="ru-RU" sz="2000" dirty="0" err="1">
                <a:solidFill>
                  <a:schemeClr val="bg1"/>
                </a:solidFill>
                <a:latin typeface="Book Antiqua" panose="02040602050305030304" pitchFamily="18" charset="0"/>
              </a:rPr>
              <a:t>несемо</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відповідальність</a:t>
            </a:r>
            <a:r>
              <a:rPr lang="ru-RU" sz="2000" dirty="0">
                <a:solidFill>
                  <a:schemeClr val="bg1"/>
                </a:solidFill>
                <a:latin typeface="Book Antiqua" panose="02040602050305030304" pitchFamily="18" charset="0"/>
              </a:rPr>
              <a:t> за </a:t>
            </a:r>
            <a:r>
              <a:rPr lang="ru-RU" sz="2000" dirty="0" err="1">
                <a:solidFill>
                  <a:schemeClr val="bg1"/>
                </a:solidFill>
                <a:latin typeface="Book Antiqua" panose="02040602050305030304" pitchFamily="18" charset="0"/>
              </a:rPr>
              <a:t>належну</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утилізацію</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електричних</a:t>
            </a:r>
            <a:r>
              <a:rPr lang="ru-RU" sz="2000" dirty="0">
                <a:solidFill>
                  <a:schemeClr val="bg1"/>
                </a:solidFill>
                <a:latin typeface="Book Antiqua" panose="02040602050305030304" pitchFamily="18" charset="0"/>
              </a:rPr>
              <a:t> ламп. Ми </a:t>
            </a:r>
            <a:r>
              <a:rPr lang="ru-RU" sz="2000" dirty="0" err="1">
                <a:solidFill>
                  <a:schemeClr val="bg1"/>
                </a:solidFill>
                <a:latin typeface="Book Antiqua" panose="02040602050305030304" pitchFamily="18" charset="0"/>
              </a:rPr>
              <a:t>можемо</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зробити</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це</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дотримуючись</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інструкцій</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щодо</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переробки</a:t>
            </a:r>
            <a:r>
              <a:rPr lang="ru-RU" sz="2000" dirty="0">
                <a:solidFill>
                  <a:schemeClr val="bg1"/>
                </a:solidFill>
                <a:latin typeface="Book Antiqua" panose="02040602050305030304" pitchFamily="18" charset="0"/>
              </a:rPr>
              <a:t> та </a:t>
            </a:r>
            <a:r>
              <a:rPr lang="ru-RU" sz="2000" dirty="0" err="1">
                <a:solidFill>
                  <a:schemeClr val="bg1"/>
                </a:solidFill>
                <a:latin typeface="Book Antiqua" panose="02040602050305030304" pitchFamily="18" charset="0"/>
              </a:rPr>
              <a:t>безпечної</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утилізації</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Важливо</a:t>
            </a:r>
            <a:r>
              <a:rPr lang="ru-RU" sz="2000" dirty="0">
                <a:solidFill>
                  <a:schemeClr val="bg1"/>
                </a:solidFill>
                <a:latin typeface="Book Antiqua" panose="02040602050305030304" pitchFamily="18" charset="0"/>
              </a:rPr>
              <a:t> не </a:t>
            </a:r>
            <a:r>
              <a:rPr lang="ru-RU" sz="2000" dirty="0" err="1">
                <a:solidFill>
                  <a:schemeClr val="bg1"/>
                </a:solidFill>
                <a:latin typeface="Book Antiqua" panose="02040602050305030304" pitchFamily="18" charset="0"/>
              </a:rPr>
              <a:t>викидати</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електричні</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лампи</a:t>
            </a:r>
            <a:r>
              <a:rPr lang="ru-RU" sz="2000" dirty="0">
                <a:solidFill>
                  <a:schemeClr val="bg1"/>
                </a:solidFill>
                <a:latin typeface="Book Antiqua" panose="02040602050305030304" pitchFamily="18" charset="0"/>
              </a:rPr>
              <a:t> у </a:t>
            </a:r>
            <a:r>
              <a:rPr lang="ru-RU" sz="2000" dirty="0" err="1">
                <a:solidFill>
                  <a:schemeClr val="bg1"/>
                </a:solidFill>
                <a:latin typeface="Book Antiqua" panose="02040602050305030304" pitchFamily="18" charset="0"/>
              </a:rPr>
              <a:t>смітник</a:t>
            </a:r>
            <a:r>
              <a:rPr lang="ru-RU" sz="2000" dirty="0">
                <a:solidFill>
                  <a:schemeClr val="bg1"/>
                </a:solidFill>
                <a:latin typeface="Book Antiqua" panose="02040602050305030304" pitchFamily="18" charset="0"/>
              </a:rPr>
              <a:t> і не </a:t>
            </a:r>
            <a:r>
              <a:rPr lang="ru-RU" sz="2000" dirty="0" err="1">
                <a:solidFill>
                  <a:schemeClr val="bg1"/>
                </a:solidFill>
                <a:latin typeface="Book Antiqua" panose="02040602050305030304" pitchFamily="18" charset="0"/>
              </a:rPr>
              <a:t>кидати</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їх</a:t>
            </a:r>
            <a:r>
              <a:rPr lang="ru-RU" sz="2000" dirty="0">
                <a:solidFill>
                  <a:schemeClr val="bg1"/>
                </a:solidFill>
                <a:latin typeface="Book Antiqua" panose="02040602050305030304" pitchFamily="18" charset="0"/>
              </a:rPr>
              <a:t> у </a:t>
            </a:r>
            <a:r>
              <a:rPr lang="ru-RU" sz="2000" dirty="0" err="1">
                <a:solidFill>
                  <a:schemeClr val="bg1"/>
                </a:solidFill>
                <a:latin typeface="Book Antiqua" panose="02040602050305030304" pitchFamily="18" charset="0"/>
              </a:rPr>
              <a:t>контейнери</a:t>
            </a:r>
            <a:r>
              <a:rPr lang="ru-RU" sz="2000" dirty="0">
                <a:solidFill>
                  <a:schemeClr val="bg1"/>
                </a:solidFill>
                <a:latin typeface="Book Antiqua" panose="02040602050305030304" pitchFamily="18" charset="0"/>
              </a:rPr>
              <a:t> для </a:t>
            </a:r>
            <a:r>
              <a:rPr lang="ru-RU" sz="2000" dirty="0" err="1">
                <a:solidFill>
                  <a:schemeClr val="bg1"/>
                </a:solidFill>
                <a:latin typeface="Book Antiqua" panose="02040602050305030304" pitchFamily="18" charset="0"/>
              </a:rPr>
              <a:t>переробки</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інших</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матеріалів</a:t>
            </a:r>
            <a:r>
              <a:rPr lang="ru-RU" sz="2000" dirty="0">
                <a:solidFill>
                  <a:schemeClr val="bg1"/>
                </a:solidFill>
                <a:latin typeface="Book Antiqua" panose="02040602050305030304" pitchFamily="18" charset="0"/>
              </a:rPr>
              <a:t>. Ми </a:t>
            </a:r>
            <a:r>
              <a:rPr lang="ru-RU" sz="2000" dirty="0" err="1">
                <a:solidFill>
                  <a:schemeClr val="bg1"/>
                </a:solidFill>
                <a:latin typeface="Book Antiqua" panose="02040602050305030304" pitchFamily="18" charset="0"/>
              </a:rPr>
              <a:t>також</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повинні</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підтримувати</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програми</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переробки</a:t>
            </a:r>
            <a:r>
              <a:rPr lang="ru-RU" sz="2000" dirty="0">
                <a:solidFill>
                  <a:schemeClr val="bg1"/>
                </a:solidFill>
                <a:latin typeface="Book Antiqua" panose="02040602050305030304" pitchFamily="18" charset="0"/>
              </a:rPr>
              <a:t> в наших громадах і </a:t>
            </a:r>
            <a:r>
              <a:rPr lang="ru-RU" sz="2000" dirty="0" err="1">
                <a:solidFill>
                  <a:schemeClr val="bg1"/>
                </a:solidFill>
                <a:latin typeface="Book Antiqua" panose="02040602050305030304" pitchFamily="18" charset="0"/>
              </a:rPr>
              <a:t>заохочувати</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інших</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робити</a:t>
            </a:r>
            <a:r>
              <a:rPr lang="ru-RU" sz="2000" dirty="0">
                <a:solidFill>
                  <a:schemeClr val="bg1"/>
                </a:solidFill>
                <a:latin typeface="Book Antiqua" panose="02040602050305030304" pitchFamily="18" charset="0"/>
              </a:rPr>
              <a:t> те </a:t>
            </a:r>
            <a:r>
              <a:rPr lang="ru-RU" sz="2000" dirty="0" err="1">
                <a:solidFill>
                  <a:schemeClr val="bg1"/>
                </a:solidFill>
                <a:latin typeface="Book Antiqua" panose="02040602050305030304" pitchFamily="18" charset="0"/>
              </a:rPr>
              <a:t>саме</a:t>
            </a:r>
            <a:r>
              <a:rPr lang="ru-RU" sz="2000" dirty="0">
                <a:solidFill>
                  <a:schemeClr val="bg1"/>
                </a:solidFill>
                <a:latin typeface="Book Antiqua" panose="02040602050305030304" pitchFamily="18" charset="0"/>
              </a:rPr>
              <a:t>.</a:t>
            </a:r>
          </a:p>
        </p:txBody>
      </p:sp>
      <p:pic>
        <p:nvPicPr>
          <p:cNvPr id="7" name="Объект 6">
            <a:extLst>
              <a:ext uri="{FF2B5EF4-FFF2-40B4-BE49-F238E27FC236}">
                <a16:creationId xmlns:a16="http://schemas.microsoft.com/office/drawing/2014/main" xmlns="" id="{430CEFA2-9DF2-3C07-C0B8-7AEB17C79991}"/>
              </a:ext>
            </a:extLst>
          </p:cNvPr>
          <p:cNvPicPr>
            <a:picLocks noGrp="1" noChangeAspect="1"/>
          </p:cNvPicPr>
          <p:nvPr>
            <p:ph idx="1"/>
          </p:nvPr>
        </p:nvPicPr>
        <p:blipFill>
          <a:blip r:embed="rId2"/>
          <a:stretch>
            <a:fillRect/>
          </a:stretch>
        </p:blipFill>
        <p:spPr>
          <a:xfrm>
            <a:off x="6735763" y="1020763"/>
            <a:ext cx="4816475" cy="4816475"/>
          </a:xfrm>
          <a:prstGeom prst="rect">
            <a:avLst/>
          </a:prstGeom>
        </p:spPr>
      </p:pic>
    </p:spTree>
    <p:extLst>
      <p:ext uri="{BB962C8B-B14F-4D97-AF65-F5344CB8AC3E}">
        <p14:creationId xmlns:p14="http://schemas.microsoft.com/office/powerpoint/2010/main" val="2427606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57CFE6F-D297-014B-746B-E7D95F3A6F33}"/>
              </a:ext>
            </a:extLst>
          </p:cNvPr>
          <p:cNvSpPr>
            <a:spLocks noGrp="1"/>
          </p:cNvSpPr>
          <p:nvPr>
            <p:ph type="title"/>
          </p:nvPr>
        </p:nvSpPr>
        <p:spPr>
          <a:xfrm>
            <a:off x="804672" y="487681"/>
            <a:ext cx="4486656" cy="705394"/>
          </a:xfrm>
        </p:spPr>
        <p:txBody>
          <a:bodyPr>
            <a:noAutofit/>
          </a:bodyPr>
          <a:lstStyle/>
          <a:p>
            <a:r>
              <a:rPr lang="ru-RU" sz="1800" dirty="0" err="1"/>
              <a:t>Вирішення</a:t>
            </a:r>
            <a:r>
              <a:rPr lang="ru-RU" sz="1800" dirty="0"/>
              <a:t> </a:t>
            </a:r>
            <a:r>
              <a:rPr lang="ru-RU" sz="1800" dirty="0" err="1"/>
              <a:t>проблеми</a:t>
            </a:r>
            <a:r>
              <a:rPr lang="ru-RU" sz="1800" dirty="0"/>
              <a:t> </a:t>
            </a:r>
            <a:r>
              <a:rPr lang="ru-RU" sz="1800" dirty="0" err="1"/>
              <a:t>утилізації</a:t>
            </a:r>
            <a:r>
              <a:rPr lang="ru-RU" sz="1800" dirty="0"/>
              <a:t> </a:t>
            </a:r>
            <a:r>
              <a:rPr lang="ru-RU" sz="1800" dirty="0" err="1"/>
              <a:t>електричних</a:t>
            </a:r>
            <a:r>
              <a:rPr lang="ru-RU" sz="1800" dirty="0"/>
              <a:t> ламп</a:t>
            </a:r>
          </a:p>
        </p:txBody>
      </p:sp>
      <p:sp>
        <p:nvSpPr>
          <p:cNvPr id="4" name="Текст 3">
            <a:extLst>
              <a:ext uri="{FF2B5EF4-FFF2-40B4-BE49-F238E27FC236}">
                <a16:creationId xmlns:a16="http://schemas.microsoft.com/office/drawing/2014/main" xmlns="" id="{94E8FC94-1B25-4F4F-B35D-12F167FCEDA6}"/>
              </a:ext>
            </a:extLst>
          </p:cNvPr>
          <p:cNvSpPr>
            <a:spLocks noGrp="1"/>
          </p:cNvSpPr>
          <p:nvPr>
            <p:ph type="body" sz="half" idx="2"/>
          </p:nvPr>
        </p:nvSpPr>
        <p:spPr>
          <a:xfrm>
            <a:off x="804672" y="1480457"/>
            <a:ext cx="4486656" cy="4781006"/>
          </a:xfrm>
        </p:spPr>
        <p:txBody>
          <a:bodyPr>
            <a:normAutofit lnSpcReduction="10000"/>
          </a:bodyPr>
          <a:lstStyle/>
          <a:p>
            <a:pPr algn="l"/>
            <a:r>
              <a:rPr lang="ru-RU" sz="2000" dirty="0" err="1">
                <a:solidFill>
                  <a:schemeClr val="bg1"/>
                </a:solidFill>
                <a:latin typeface="Book Antiqua" panose="02040602050305030304" pitchFamily="18" charset="0"/>
              </a:rPr>
              <a:t>Підсумовуючи</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утилізація</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електричних</a:t>
            </a:r>
            <a:r>
              <a:rPr lang="ru-RU" sz="2000" dirty="0">
                <a:solidFill>
                  <a:schemeClr val="bg1"/>
                </a:solidFill>
                <a:latin typeface="Book Antiqua" panose="02040602050305030304" pitchFamily="18" charset="0"/>
              </a:rPr>
              <a:t> ламп </a:t>
            </a:r>
            <a:r>
              <a:rPr lang="ru-RU" sz="2000" dirty="0" err="1">
                <a:solidFill>
                  <a:schemeClr val="bg1"/>
                </a:solidFill>
                <a:latin typeface="Book Antiqua" panose="02040602050305030304" pitchFamily="18" charset="0"/>
              </a:rPr>
              <a:t>може</a:t>
            </a:r>
            <a:r>
              <a:rPr lang="ru-RU" sz="2000" dirty="0">
                <a:solidFill>
                  <a:schemeClr val="bg1"/>
                </a:solidFill>
                <a:latin typeface="Book Antiqua" panose="02040602050305030304" pitchFamily="18" charset="0"/>
              </a:rPr>
              <a:t> бути проблемою, але є </a:t>
            </a:r>
            <a:r>
              <a:rPr lang="ru-RU" sz="2000" dirty="0" err="1">
                <a:solidFill>
                  <a:schemeClr val="bg1"/>
                </a:solidFill>
                <a:latin typeface="Book Antiqua" panose="02040602050305030304" pitchFamily="18" charset="0"/>
              </a:rPr>
              <a:t>рішення</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Переробка</a:t>
            </a:r>
            <a:r>
              <a:rPr lang="ru-RU" sz="2000" dirty="0">
                <a:solidFill>
                  <a:schemeClr val="bg1"/>
                </a:solidFill>
                <a:latin typeface="Book Antiqua" panose="02040602050305030304" pitchFamily="18" charset="0"/>
              </a:rPr>
              <a:t> є </a:t>
            </a:r>
            <a:r>
              <a:rPr lang="ru-RU" sz="2000" dirty="0" err="1">
                <a:solidFill>
                  <a:schemeClr val="bg1"/>
                </a:solidFill>
                <a:latin typeface="Book Antiqua" panose="02040602050305030304" pitchFamily="18" charset="0"/>
              </a:rPr>
              <a:t>ефективним</a:t>
            </a:r>
            <a:r>
              <a:rPr lang="ru-RU" sz="2000" dirty="0">
                <a:solidFill>
                  <a:schemeClr val="bg1"/>
                </a:solidFill>
                <a:latin typeface="Book Antiqua" panose="02040602050305030304" pitchFamily="18" charset="0"/>
              </a:rPr>
              <a:t> способом </a:t>
            </a:r>
            <a:r>
              <a:rPr lang="ru-RU" sz="2000" dirty="0" err="1">
                <a:solidFill>
                  <a:schemeClr val="bg1"/>
                </a:solidFill>
                <a:latin typeface="Book Antiqua" panose="02040602050305030304" pitchFamily="18" charset="0"/>
              </a:rPr>
              <a:t>збереження</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природних</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ресурсів</a:t>
            </a:r>
            <a:r>
              <a:rPr lang="ru-RU" sz="2000" dirty="0">
                <a:solidFill>
                  <a:schemeClr val="bg1"/>
                </a:solidFill>
                <a:latin typeface="Book Antiqua" panose="02040602050305030304" pitchFamily="18" charset="0"/>
              </a:rPr>
              <a:t> і </a:t>
            </a:r>
            <a:r>
              <a:rPr lang="ru-RU" sz="2000" dirty="0" err="1">
                <a:solidFill>
                  <a:schemeClr val="bg1"/>
                </a:solidFill>
                <a:latin typeface="Book Antiqua" panose="02040602050305030304" pitchFamily="18" charset="0"/>
              </a:rPr>
              <a:t>зменшення</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забруднення</a:t>
            </a:r>
            <a:r>
              <a:rPr lang="ru-RU" sz="2000" dirty="0">
                <a:solidFill>
                  <a:schemeClr val="bg1"/>
                </a:solidFill>
                <a:latin typeface="Book Antiqua" panose="02040602050305030304" pitchFamily="18" charset="0"/>
              </a:rPr>
              <a:t>. Для тих, </a:t>
            </a:r>
            <a:r>
              <a:rPr lang="ru-RU" sz="2000" dirty="0" err="1">
                <a:solidFill>
                  <a:schemeClr val="bg1"/>
                </a:solidFill>
                <a:latin typeface="Book Antiqua" panose="02040602050305030304" pitchFamily="18" charset="0"/>
              </a:rPr>
              <a:t>хто</a:t>
            </a:r>
            <a:r>
              <a:rPr lang="ru-RU" sz="2000" dirty="0">
                <a:solidFill>
                  <a:schemeClr val="bg1"/>
                </a:solidFill>
                <a:latin typeface="Book Antiqua" panose="02040602050305030304" pitchFamily="18" charset="0"/>
              </a:rPr>
              <a:t> не </a:t>
            </a:r>
            <a:r>
              <a:rPr lang="ru-RU" sz="2000" dirty="0" err="1">
                <a:solidFill>
                  <a:schemeClr val="bg1"/>
                </a:solidFill>
                <a:latin typeface="Book Antiqua" panose="02040602050305030304" pitchFamily="18" charset="0"/>
              </a:rPr>
              <a:t>може</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переробити</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свої</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лампи</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доступні</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безпечні</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методи</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утилізації</a:t>
            </a:r>
            <a:r>
              <a:rPr lang="ru-RU" sz="2000" dirty="0">
                <a:solidFill>
                  <a:schemeClr val="bg1"/>
                </a:solidFill>
                <a:latin typeface="Book Antiqua" panose="02040602050305030304" pitchFamily="18" charset="0"/>
              </a:rPr>
              <a:t>. Як особи, ми </a:t>
            </a:r>
            <a:r>
              <a:rPr lang="ru-RU" sz="2000" dirty="0" err="1">
                <a:solidFill>
                  <a:schemeClr val="bg1"/>
                </a:solidFill>
                <a:latin typeface="Book Antiqua" panose="02040602050305030304" pitchFamily="18" charset="0"/>
              </a:rPr>
              <a:t>несемо</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відповідальність</a:t>
            </a:r>
            <a:r>
              <a:rPr lang="ru-RU" sz="2000" dirty="0">
                <a:solidFill>
                  <a:schemeClr val="bg1"/>
                </a:solidFill>
                <a:latin typeface="Book Antiqua" panose="02040602050305030304" pitchFamily="18" charset="0"/>
              </a:rPr>
              <a:t> за </a:t>
            </a:r>
            <a:r>
              <a:rPr lang="ru-RU" sz="2000" dirty="0" err="1">
                <a:solidFill>
                  <a:schemeClr val="bg1"/>
                </a:solidFill>
                <a:latin typeface="Book Antiqua" panose="02040602050305030304" pitchFamily="18" charset="0"/>
              </a:rPr>
              <a:t>належну</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утилізацію</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електричних</a:t>
            </a:r>
            <a:r>
              <a:rPr lang="ru-RU" sz="2000" dirty="0">
                <a:solidFill>
                  <a:schemeClr val="bg1"/>
                </a:solidFill>
                <a:latin typeface="Book Antiqua" panose="02040602050305030304" pitchFamily="18" charset="0"/>
              </a:rPr>
              <a:t> ламп і </a:t>
            </a:r>
            <a:r>
              <a:rPr lang="ru-RU" sz="2000" dirty="0" err="1">
                <a:solidFill>
                  <a:schemeClr val="bg1"/>
                </a:solidFill>
                <a:latin typeface="Book Antiqua" panose="02040602050305030304" pitchFamily="18" charset="0"/>
              </a:rPr>
              <a:t>підтримуємо</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програми</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переробки</a:t>
            </a:r>
            <a:r>
              <a:rPr lang="ru-RU" sz="2000" dirty="0">
                <a:solidFill>
                  <a:schemeClr val="bg1"/>
                </a:solidFill>
                <a:latin typeface="Book Antiqua" panose="02040602050305030304" pitchFamily="18" charset="0"/>
              </a:rPr>
              <a:t> в наших громадах. Взявши на себе особисту </a:t>
            </a:r>
            <a:r>
              <a:rPr lang="ru-RU" sz="2000" dirty="0" err="1">
                <a:solidFill>
                  <a:schemeClr val="bg1"/>
                </a:solidFill>
                <a:latin typeface="Book Antiqua" panose="02040602050305030304" pitchFamily="18" charset="0"/>
              </a:rPr>
              <a:t>відповідальність</a:t>
            </a:r>
            <a:r>
              <a:rPr lang="ru-RU" sz="2000" dirty="0">
                <a:solidFill>
                  <a:schemeClr val="bg1"/>
                </a:solidFill>
                <a:latin typeface="Book Antiqua" panose="02040602050305030304" pitchFamily="18" charset="0"/>
              </a:rPr>
              <a:t>, ми </a:t>
            </a:r>
            <a:r>
              <a:rPr lang="ru-RU" sz="2000" dirty="0" err="1">
                <a:solidFill>
                  <a:schemeClr val="bg1"/>
                </a:solidFill>
                <a:latin typeface="Book Antiqua" panose="02040602050305030304" pitchFamily="18" charset="0"/>
              </a:rPr>
              <a:t>можемо</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допомогти</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вирішити</a:t>
            </a:r>
            <a:r>
              <a:rPr lang="ru-RU" sz="2000" dirty="0">
                <a:solidFill>
                  <a:schemeClr val="bg1"/>
                </a:solidFill>
                <a:latin typeface="Book Antiqua" panose="02040602050305030304" pitchFamily="18" charset="0"/>
              </a:rPr>
              <a:t> проблему </a:t>
            </a:r>
            <a:r>
              <a:rPr lang="ru-RU" sz="2000" dirty="0" err="1">
                <a:solidFill>
                  <a:schemeClr val="bg1"/>
                </a:solidFill>
                <a:latin typeface="Book Antiqua" panose="02040602050305030304" pitchFamily="18" charset="0"/>
              </a:rPr>
              <a:t>утилізації</a:t>
            </a:r>
            <a:r>
              <a:rPr lang="ru-RU" sz="2000" dirty="0">
                <a:solidFill>
                  <a:schemeClr val="bg1"/>
                </a:solidFill>
                <a:latin typeface="Book Antiqua" panose="02040602050305030304" pitchFamily="18" charset="0"/>
              </a:rPr>
              <a:t> </a:t>
            </a:r>
            <a:r>
              <a:rPr lang="ru-RU" sz="2000" dirty="0" err="1">
                <a:solidFill>
                  <a:schemeClr val="bg1"/>
                </a:solidFill>
                <a:latin typeface="Book Antiqua" panose="02040602050305030304" pitchFamily="18" charset="0"/>
              </a:rPr>
              <a:t>електричних</a:t>
            </a:r>
            <a:r>
              <a:rPr lang="ru-RU" sz="2000" dirty="0">
                <a:solidFill>
                  <a:schemeClr val="bg1"/>
                </a:solidFill>
                <a:latin typeface="Book Antiqua" panose="02040602050305030304" pitchFamily="18" charset="0"/>
              </a:rPr>
              <a:t> ламп.</a:t>
            </a:r>
          </a:p>
        </p:txBody>
      </p:sp>
      <p:pic>
        <p:nvPicPr>
          <p:cNvPr id="8" name="Объект 7">
            <a:extLst>
              <a:ext uri="{FF2B5EF4-FFF2-40B4-BE49-F238E27FC236}">
                <a16:creationId xmlns:a16="http://schemas.microsoft.com/office/drawing/2014/main" xmlns="" id="{27BD8D58-BC2A-0A46-9CA2-D4DE78FA8672}"/>
              </a:ext>
            </a:extLst>
          </p:cNvPr>
          <p:cNvPicPr>
            <a:picLocks noGrp="1" noChangeAspect="1"/>
          </p:cNvPicPr>
          <p:nvPr>
            <p:ph idx="1"/>
          </p:nvPr>
        </p:nvPicPr>
        <p:blipFill>
          <a:blip r:embed="rId2"/>
          <a:stretch>
            <a:fillRect/>
          </a:stretch>
        </p:blipFill>
        <p:spPr>
          <a:xfrm>
            <a:off x="6735763" y="1823509"/>
            <a:ext cx="4816475" cy="3210983"/>
          </a:xfrm>
          <a:prstGeom prst="rect">
            <a:avLst/>
          </a:prstGeom>
        </p:spPr>
      </p:pic>
    </p:spTree>
    <p:extLst>
      <p:ext uri="{BB962C8B-B14F-4D97-AF65-F5344CB8AC3E}">
        <p14:creationId xmlns:p14="http://schemas.microsoft.com/office/powerpoint/2010/main" val="3128336231"/>
      </p:ext>
    </p:extLst>
  </p:cSld>
  <p:clrMapOvr>
    <a:masterClrMapping/>
  </p:clrMapOvr>
  <p:timing>
    <p:tnLst>
      <p:par>
        <p:cTn id="1" dur="indefinite" restart="never" nodeType="tmRoot"/>
      </p:par>
    </p:tnLst>
  </p:timing>
</p:sld>
</file>

<file path=ppt/theme/theme1.xml><?xml version="1.0" encoding="utf-8"?>
<a:theme xmlns:a="http://schemas.openxmlformats.org/drawingml/2006/main" name="Посылка">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Посылка</Template>
  <TotalTime>26</TotalTime>
  <Words>664</Words>
  <Application>Microsoft Office PowerPoint</Application>
  <PresentationFormat>Широкоэкранный</PresentationFormat>
  <Paragraphs>17</Paragraphs>
  <Slides>10</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10</vt:i4>
      </vt:variant>
    </vt:vector>
  </HeadingPairs>
  <TitlesOfParts>
    <vt:vector size="15" baseType="lpstr">
      <vt:lpstr>Arial</vt:lpstr>
      <vt:lpstr>Book Antiqua</vt:lpstr>
      <vt:lpstr>Corbel</vt:lpstr>
      <vt:lpstr>Gill Sans MT</vt:lpstr>
      <vt:lpstr>Посылка</vt:lpstr>
      <vt:lpstr>Вирішення проблеми утилізації різних видів електричних ламп</vt:lpstr>
      <vt:lpstr>Мета: підвищити обізнаність про проблему утилізації електричних ламп та знайти шляхи вирішення цієї проблеми. Презентація обговорюватиме різні типи електричних ламп та їхній вплив на навколишнє середовище, якщо їх не утилізувати належним чином. Він також розповідає про переваги переробки та безпечних методів утилізації.відповідальність за утилізацію електричних ламп і підтримку програм переробки у своїх громадах. Зрештою, заохотити громадян до дій у вирішенні проблеми утилізації електричних ламп.</vt:lpstr>
      <vt:lpstr>Проблема утилізації електричних ламп</vt:lpstr>
      <vt:lpstr>Розуміння різних типів електричних ламп</vt:lpstr>
      <vt:lpstr>Вплив неправильної утилізації на навколишнє середовище</vt:lpstr>
      <vt:lpstr>Переробка як рішення</vt:lpstr>
      <vt:lpstr>Безпечні методи утилізації</vt:lpstr>
      <vt:lpstr>Прийняття особистої відповідальності</vt:lpstr>
      <vt:lpstr>Вирішення проблеми утилізації електричних ламп</vt:lpstr>
      <vt:lpstr>Висновок: Підсумовуючи, утилізація електричних ламп є серйозною екологічною проблемою, яка вимагає нашої уваги. Токсичні речовини в цих лампах можуть мати значний вплив на наше здоров’я та навколишнє середовище, якщо їх не утилізувати належним чином. Однак існують способи вирішення цієї проблеми, наприклад переробка та безпечна утилізація. Беручи особисту відповідальність і підтримуючи програми переробки в наших громадах, ми можемо позитивно вплинути на довкілля та допомогти вирішити проблему утилізації електричних ламп. Разом ми можемо створити чистіше, здоровіше та стійкіше майбутнє.</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Вирішення проблеми утилізації різних видів електричних ламп</dc:title>
  <dc:creator>Літвінов Нікіта</dc:creator>
  <cp:lastModifiedBy>User</cp:lastModifiedBy>
  <cp:revision>2</cp:revision>
  <dcterms:created xsi:type="dcterms:W3CDTF">2023-04-21T14:47:37Z</dcterms:created>
  <dcterms:modified xsi:type="dcterms:W3CDTF">2024-05-15T08:51:33Z</dcterms:modified>
</cp:coreProperties>
</file>