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Lst>
  <p:notesMasterIdLst>
    <p:notesMasterId r:id="rId25"/>
  </p:notesMasterIdLst>
  <p:handoutMasterIdLst>
    <p:handoutMasterId r:id="rId26"/>
  </p:handoutMasterIdLst>
  <p:sldIdLst>
    <p:sldId id="258" r:id="rId2"/>
    <p:sldId id="826" r:id="rId3"/>
    <p:sldId id="533" r:id="rId4"/>
    <p:sldId id="727" r:id="rId5"/>
    <p:sldId id="441" r:id="rId6"/>
    <p:sldId id="715" r:id="rId7"/>
    <p:sldId id="815" r:id="rId8"/>
    <p:sldId id="814" r:id="rId9"/>
    <p:sldId id="832" r:id="rId10"/>
    <p:sldId id="833" r:id="rId11"/>
    <p:sldId id="810" r:id="rId12"/>
    <p:sldId id="812" r:id="rId13"/>
    <p:sldId id="828" r:id="rId14"/>
    <p:sldId id="829" r:id="rId15"/>
    <p:sldId id="816" r:id="rId16"/>
    <p:sldId id="811" r:id="rId17"/>
    <p:sldId id="830" r:id="rId18"/>
    <p:sldId id="831" r:id="rId19"/>
    <p:sldId id="813" r:id="rId20"/>
    <p:sldId id="792" r:id="rId21"/>
    <p:sldId id="793" r:id="rId22"/>
    <p:sldId id="824" r:id="rId23"/>
    <p:sldId id="82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57D5"/>
    <a:srgbClr val="FDD3F4"/>
    <a:srgbClr val="FFCC66"/>
    <a:srgbClr val="FF9966"/>
    <a:srgbClr val="5F3F1F"/>
    <a:srgbClr val="FF9933"/>
    <a:srgbClr val="FF9900"/>
    <a:srgbClr val="CC9900"/>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88" autoAdjust="0"/>
    <p:restoredTop sz="92890" autoAdjust="0"/>
  </p:normalViewPr>
  <p:slideViewPr>
    <p:cSldViewPr snapToGrid="0">
      <p:cViewPr varScale="1">
        <p:scale>
          <a:sx n="84" d="100"/>
          <a:sy n="84" d="100"/>
        </p:scale>
        <p:origin x="91" y="2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630BA-4034-410E-AE4D-1836E646F3E3}" type="datetimeFigureOut">
              <a:rPr lang="uk-UA" smtClean="0"/>
              <a:t>14.05.2024</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F748C2-66B5-4B9C-8ACB-A2EF73ED6B8A}" type="slidenum">
              <a:rPr lang="uk-UA" smtClean="0"/>
              <a:t>‹#›</a:t>
            </a:fld>
            <a:endParaRPr lang="uk-UA"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14.05.2024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dirty="0"/>
          </a:p>
        </p:txBody>
      </p:sp>
    </p:spTree>
    <p:extLst>
      <p:ext uri="{BB962C8B-B14F-4D97-AF65-F5344CB8AC3E}">
        <p14:creationId xmlns:p14="http://schemas.microsoft.com/office/powerpoint/2010/main" val="412230431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4670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8A796A2-1642-4F5D-9D9C-E3F780B03257}" type="datetime1">
              <a:rPr lang="uk-UA" smtClean="0"/>
              <a:t>14.05.2024</a:t>
            </a:fld>
            <a:endParaRPr lang="ru-RU"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B2A2CC5-B2C6-4302-92FF-8C073FD1154B}" type="slidenum">
              <a:rPr lang="ru-RU" smtClean="0"/>
              <a:t>‹#›</a:t>
            </a:fld>
            <a:endParaRPr lang="ru-RU"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961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92419A9-E600-4E10-A611-B24A0507DE70}" type="datetime1">
              <a:rPr lang="uk-UA" smtClean="0"/>
              <a:t>14.05.2024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1271758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0E1EDE-5FEE-4FD6-82E0-38207A9BC7E1}" type="datetime1">
              <a:rPr lang="uk-UA" smtClean="0"/>
              <a:t>14.05.2024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277041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B2EC3ED-5631-4930-933A-485936660D08}" type="datetime1">
              <a:rPr lang="uk-UA" smtClean="0"/>
              <a:t>14.05.2024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66321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2CE3FDF-3604-4F8F-988F-3780B44D2EBE}" type="datetime1">
              <a:rPr lang="uk-UA" smtClean="0"/>
              <a:t>14.05.2024</a:t>
            </a:fld>
            <a:endParaRPr lang="ru-RU"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B2A2CC5-B2C6-4302-92FF-8C073FD1154B}" type="slidenum">
              <a:rPr lang="ru-RU" smtClean="0"/>
              <a:t>‹#›</a:t>
            </a:fld>
            <a:endParaRPr lang="ru-RU"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0598628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E395048-8551-4E5F-A6C8-D658F10E6013}" type="datetime1">
              <a:rPr lang="uk-UA" smtClean="0"/>
              <a:t>14.05.2024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19489823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02AA9B-E260-4F1D-BC98-BDA8A1D12B58}" type="datetime1">
              <a:rPr lang="uk-UA" smtClean="0"/>
              <a:t>14.05.2024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24877322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7B4144A-51B1-43D7-A8B1-D3849C0BFF9F}" type="datetime1">
              <a:rPr lang="uk-UA" smtClean="0"/>
              <a:t>14.05.2024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257518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91DBD-AD37-4DC7-BA5B-3617B1F01065}" type="datetime1">
              <a:rPr lang="uk-UA" smtClean="0"/>
              <a:t>14.05.2024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38441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25EFD717-D51E-4E0E-A785-39BA06985E12}" type="datetime1">
              <a:rPr lang="uk-UA" smtClean="0"/>
              <a:t>14.05.2024</a:t>
            </a:fld>
            <a:endParaRPr lang="ru-RU" dirty="0"/>
          </a:p>
        </p:txBody>
      </p:sp>
      <p:sp>
        <p:nvSpPr>
          <p:cNvPr id="6" name="Footer Placeholder 5"/>
          <p:cNvSpPr>
            <a:spLocks noGrp="1"/>
          </p:cNvSpPr>
          <p:nvPr>
            <p:ph type="ftr" sz="quarter" idx="11"/>
          </p:nvPr>
        </p:nvSpPr>
        <p:spPr>
          <a:xfrm>
            <a:off x="2103620" y="6375679"/>
            <a:ext cx="3482179" cy="345796"/>
          </a:xfrm>
        </p:spPr>
        <p:txBody>
          <a:bodyPr/>
          <a:lstStyle/>
          <a:p>
            <a:endParaRPr lang="ru-RU" dirty="0"/>
          </a:p>
        </p:txBody>
      </p:sp>
      <p:sp>
        <p:nvSpPr>
          <p:cNvPr id="7" name="Slide Number Placeholder 6"/>
          <p:cNvSpPr>
            <a:spLocks noGrp="1"/>
          </p:cNvSpPr>
          <p:nvPr>
            <p:ph type="sldNum" sz="quarter" idx="12"/>
          </p:nvPr>
        </p:nvSpPr>
        <p:spPr>
          <a:xfrm>
            <a:off x="5691014" y="6375679"/>
            <a:ext cx="1232456" cy="345796"/>
          </a:xfrm>
        </p:spPr>
        <p:txBody>
          <a:bodyPr/>
          <a:lstStyle/>
          <a:p>
            <a:fld id="{3B2A2CC5-B2C6-4302-92FF-8C073FD1154B}" type="slidenum">
              <a:rPr lang="ru-RU" smtClean="0"/>
              <a:t>‹#›</a:t>
            </a:fld>
            <a:endParaRPr lang="ru-RU"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144157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3457345E-CAB3-467D-97C6-CA18B216B0D3}" type="datetime1">
              <a:rPr lang="uk-UA" smtClean="0"/>
              <a:t>14.05.2024</a:t>
            </a:fld>
            <a:endParaRPr lang="ru-RU" dirty="0"/>
          </a:p>
        </p:txBody>
      </p:sp>
      <p:sp>
        <p:nvSpPr>
          <p:cNvPr id="6" name="Footer Placeholder 5"/>
          <p:cNvSpPr>
            <a:spLocks noGrp="1"/>
          </p:cNvSpPr>
          <p:nvPr>
            <p:ph type="ftr" sz="quarter" idx="11"/>
          </p:nvPr>
        </p:nvSpPr>
        <p:spPr>
          <a:xfrm>
            <a:off x="2103621" y="6375679"/>
            <a:ext cx="3482178" cy="345796"/>
          </a:xfrm>
        </p:spPr>
        <p:txBody>
          <a:bodyPr/>
          <a:lstStyle/>
          <a:p>
            <a:endParaRPr lang="ru-RU" dirty="0"/>
          </a:p>
        </p:txBody>
      </p:sp>
      <p:sp>
        <p:nvSpPr>
          <p:cNvPr id="7" name="Slide Number Placeholder 6"/>
          <p:cNvSpPr>
            <a:spLocks noGrp="1"/>
          </p:cNvSpPr>
          <p:nvPr>
            <p:ph type="sldNum" sz="quarter" idx="12"/>
          </p:nvPr>
        </p:nvSpPr>
        <p:spPr>
          <a:xfrm>
            <a:off x="5687568" y="6375679"/>
            <a:ext cx="1234440" cy="345796"/>
          </a:xfrm>
        </p:spPr>
        <p:txBody>
          <a:bodyPr/>
          <a:lstStyle/>
          <a:p>
            <a:fld id="{3B2A2CC5-B2C6-4302-92FF-8C073FD1154B}" type="slidenum">
              <a:rPr lang="ru-RU" smtClean="0"/>
              <a:t>‹#›</a:t>
            </a:fld>
            <a:endParaRPr lang="ru-RU" dirty="0"/>
          </a:p>
        </p:txBody>
      </p:sp>
    </p:spTree>
    <p:extLst>
      <p:ext uri="{BB962C8B-B14F-4D97-AF65-F5344CB8AC3E}">
        <p14:creationId xmlns:p14="http://schemas.microsoft.com/office/powerpoint/2010/main" val="350839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291FF12-E23C-4EB5-872C-E805DC26905A}" type="datetime1">
              <a:rPr lang="uk-UA" smtClean="0"/>
              <a:t>14.05.2024</a:t>
            </a:fld>
            <a:endParaRPr lang="ru-RU"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B2A2CC5-B2C6-4302-92FF-8C073FD1154B}" type="slidenum">
              <a:rPr lang="ru-RU" smtClean="0"/>
              <a:t>‹#›</a:t>
            </a:fld>
            <a:endParaRPr lang="ru-RU"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3464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learningapps.org/watch?v=p5g5acypn2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learningapps.org/watch?v=pah8gzzt32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4.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19.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audio" Target="../media/media6.wma"/><Relationship Id="rId13" Type="http://schemas.openxmlformats.org/officeDocument/2006/relationships/slideLayout" Target="../slideLayouts/slideLayout7.xml"/><Relationship Id="rId3" Type="http://schemas.microsoft.com/office/2007/relationships/media" Target="../media/media4.wma"/><Relationship Id="rId7" Type="http://schemas.microsoft.com/office/2007/relationships/media" Target="../media/media6.wma"/><Relationship Id="rId12" Type="http://schemas.openxmlformats.org/officeDocument/2006/relationships/audio" Target="../media/media8.wma"/><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audio" Target="../media/media5.wma"/><Relationship Id="rId11" Type="http://schemas.microsoft.com/office/2007/relationships/media" Target="../media/media8.wma"/><Relationship Id="rId5" Type="http://schemas.microsoft.com/office/2007/relationships/media" Target="../media/media5.wma"/><Relationship Id="rId15" Type="http://schemas.openxmlformats.org/officeDocument/2006/relationships/image" Target="../media/image4.png"/><Relationship Id="rId10" Type="http://schemas.openxmlformats.org/officeDocument/2006/relationships/audio" Target="../media/media7.wma"/><Relationship Id="rId4" Type="http://schemas.openxmlformats.org/officeDocument/2006/relationships/audio" Target="../media/media4.wma"/><Relationship Id="rId9" Type="http://schemas.microsoft.com/office/2007/relationships/media" Target="../media/media7.wma"/><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media" Target="../media/media10.wma"/><Relationship Id="rId7" Type="http://schemas.openxmlformats.org/officeDocument/2006/relationships/image" Target="../media/image4.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audio" Target="../media/media10.wma"/></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2" descr="990 Black Stethoscope On White Background, Close Up View Stock Photos,  Pictures &amp;amp; Royalty-Free Images - iSto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2467" y="3878366"/>
            <a:ext cx="3924056" cy="2616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57763" y="1235075"/>
            <a:ext cx="1950613" cy="1569660"/>
          </a:xfrm>
          <a:prstGeom prst="rect">
            <a:avLst/>
          </a:prstGeom>
          <a:noFill/>
        </p:spPr>
        <p:txBody>
          <a:bodyPr wrap="square" rtlCol="0">
            <a:spAutoFit/>
          </a:bodyPr>
          <a:lstStyle/>
          <a:p>
            <a:pPr algn="ctr"/>
            <a:r>
              <a:rPr lang="en-US" altLang="uk-UA" sz="4000" b="1" i="1" dirty="0">
                <a:solidFill>
                  <a:schemeClr val="bg1"/>
                </a:solidFill>
                <a:latin typeface="Microsoft JhengHei UI Light" panose="020B0304030504040204" pitchFamily="34" charset="-120"/>
                <a:ea typeface="Microsoft JhengHei UI Light" panose="020B0304030504040204" pitchFamily="34" charset="-120"/>
              </a:rPr>
              <a:t>Lesson</a:t>
            </a:r>
            <a:r>
              <a:rPr lang="en-US" altLang="uk-UA" sz="4800" b="1" i="1" dirty="0">
                <a:solidFill>
                  <a:schemeClr val="bg1"/>
                </a:solidFill>
                <a:latin typeface="Microsoft JhengHei UI Light" panose="020B0304030504040204" pitchFamily="34" charset="-120"/>
                <a:ea typeface="Microsoft JhengHei UI Light" panose="020B0304030504040204" pitchFamily="34" charset="-120"/>
              </a:rPr>
              <a:t> 57</a:t>
            </a:r>
            <a:endParaRPr lang="uk-UA" altLang="en-US" sz="4800" b="1" i="1" dirty="0">
              <a:solidFill>
                <a:schemeClr val="bg1"/>
              </a:solidFill>
              <a:latin typeface="Microsoft JhengHei UI Light" panose="020B0304030504040204" pitchFamily="34" charset="-120"/>
              <a:ea typeface="Microsoft JhengHei UI Light" panose="020B0304030504040204" pitchFamily="34" charset="-120"/>
            </a:endParaRPr>
          </a:p>
        </p:txBody>
      </p:sp>
      <p:sp>
        <p:nvSpPr>
          <p:cNvPr id="6" name="TextBox 5"/>
          <p:cNvSpPr txBox="1"/>
          <p:nvPr/>
        </p:nvSpPr>
        <p:spPr>
          <a:xfrm>
            <a:off x="3008376" y="1554621"/>
            <a:ext cx="7859813" cy="3600986"/>
          </a:xfrm>
          <a:prstGeom prst="rect">
            <a:avLst/>
          </a:prstGeom>
          <a:noFill/>
        </p:spPr>
        <p:txBody>
          <a:bodyPr wrap="square" rtlCol="0">
            <a:spAutoFit/>
          </a:bodyPr>
          <a:lstStyle/>
          <a:p>
            <a:pPr algn="ctr"/>
            <a:r>
              <a:rPr lang="en-US" altLang="uk-UA" sz="6600" b="1" dirty="0">
                <a:solidFill>
                  <a:schemeClr val="tx2">
                    <a:lumMod val="50000"/>
                  </a:schemeClr>
                </a:solidFill>
              </a:rPr>
              <a:t>A sound mind in a sound body</a:t>
            </a:r>
          </a:p>
          <a:p>
            <a:pPr algn="ctr"/>
            <a:r>
              <a:rPr lang="en-US" altLang="uk-UA" sz="4800" b="1" dirty="0">
                <a:solidFill>
                  <a:schemeClr val="tx2">
                    <a:lumMod val="50000"/>
                  </a:schemeClr>
                </a:solidFill>
              </a:rPr>
              <a:t>Doctor! Doctor!</a:t>
            </a:r>
          </a:p>
          <a:p>
            <a:pPr algn="ctr"/>
            <a:r>
              <a:rPr lang="en-US" altLang="uk-UA" sz="4800" b="1" dirty="0">
                <a:solidFill>
                  <a:schemeClr val="tx2">
                    <a:lumMod val="50000"/>
                  </a:schemeClr>
                </a:solidFill>
              </a:rPr>
              <a:t>Health Service</a:t>
            </a:r>
            <a:endParaRPr lang="en-US" altLang="uk-UA" sz="4400" b="1" dirty="0">
              <a:solidFill>
                <a:schemeClr val="tx2">
                  <a:lumMod val="50000"/>
                </a:schemeClr>
              </a:solidFill>
            </a:endParaRPr>
          </a:p>
        </p:txBody>
      </p:sp>
      <p:sp>
        <p:nvSpPr>
          <p:cNvPr id="7" name="TextBox 6"/>
          <p:cNvSpPr txBox="1"/>
          <p:nvPr/>
        </p:nvSpPr>
        <p:spPr>
          <a:xfrm>
            <a:off x="850106" y="285916"/>
            <a:ext cx="2402230" cy="398780"/>
          </a:xfrm>
          <a:prstGeom prst="rect">
            <a:avLst/>
          </a:prstGeom>
          <a:noFill/>
        </p:spPr>
        <p:txBody>
          <a:bodyPr wrap="square" rtlCol="0">
            <a:spAutoFit/>
          </a:bodyPr>
          <a:lstStyle/>
          <a:p>
            <a:pPr algn="ctr"/>
            <a:r>
              <a:rPr lang="en-US" altLang="uk-UA" sz="2000" b="1" dirty="0">
                <a:solidFill>
                  <a:schemeClr val="bg1"/>
                </a:solidFill>
              </a:rPr>
              <a:t>English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4"/>
          <p:cNvSpPr/>
          <p:nvPr/>
        </p:nvSpPr>
        <p:spPr>
          <a:xfrm>
            <a:off x="2223084" y="484217"/>
            <a:ext cx="9855148" cy="485775"/>
          </a:xfrm>
          <a:prstGeom prst="rect">
            <a:avLst/>
          </a:prstGeom>
          <a:solidFill>
            <a:srgbClr val="2F3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en-US" sz="1600" i="1" dirty="0">
                <a:solidFill>
                  <a:schemeClr val="bg1">
                    <a:lumMod val="50000"/>
                  </a:schemeClr>
                </a:solidFill>
              </a:rPr>
              <a:t>(</a:t>
            </a:r>
            <a:r>
              <a:rPr lang="en-US" altLang="uk-UA" sz="1600" i="1" dirty="0">
                <a:solidFill>
                  <a:schemeClr val="bg1">
                    <a:lumMod val="50000"/>
                  </a:schemeClr>
                </a:solidFill>
              </a:rPr>
              <a:t>to open </a:t>
            </a:r>
            <a:r>
              <a:rPr lang="ru-RU" altLang="uk-UA" sz="1600" i="1" dirty="0">
                <a:solidFill>
                  <a:schemeClr val="bg1">
                    <a:lumMod val="50000"/>
                  </a:schemeClr>
                </a:solidFill>
                <a:sym typeface="+mn-ea"/>
              </a:rPr>
              <a:t>а</a:t>
            </a:r>
            <a:r>
              <a:rPr lang="en-US" altLang="ru-RU" sz="1600" i="1" dirty="0">
                <a:solidFill>
                  <a:schemeClr val="bg1">
                    <a:lumMod val="50000"/>
                  </a:schemeClr>
                </a:solidFill>
                <a:sym typeface="+mn-ea"/>
              </a:rPr>
              <a:t>n</a:t>
            </a:r>
            <a:r>
              <a:rPr lang="en-US" altLang="uk-UA" sz="1600" i="1" dirty="0">
                <a:solidFill>
                  <a:schemeClr val="bg1">
                    <a:lumMod val="50000"/>
                  </a:schemeClr>
                </a:solidFill>
              </a:rPr>
              <a:t> interactive task, click on the orange rectangle)</a:t>
            </a:r>
          </a:p>
        </p:txBody>
      </p:sp>
      <p:sp>
        <p:nvSpPr>
          <p:cNvPr id="10" name="Прямоугольник 4">
            <a:hlinkClick r:id="rId2"/>
          </p:cNvPr>
          <p:cNvSpPr/>
          <p:nvPr/>
        </p:nvSpPr>
        <p:spPr>
          <a:xfrm>
            <a:off x="258077" y="1299961"/>
            <a:ext cx="11675846" cy="5245217"/>
          </a:xfrm>
          <a:prstGeom prst="rect">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t>Open an online interactive task</a:t>
            </a:r>
            <a:endParaRPr lang="ru-RU" sz="5400" b="1" dirty="0"/>
          </a:p>
        </p:txBody>
      </p:sp>
    </p:spTree>
    <p:extLst>
      <p:ext uri="{BB962C8B-B14F-4D97-AF65-F5344CB8AC3E}">
        <p14:creationId xmlns:p14="http://schemas.microsoft.com/office/powerpoint/2010/main" val="262599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CFFAA0F-B0EE-42F7-B791-8AE8F290BD7A}"/>
              </a:ext>
            </a:extLst>
          </p:cNvPr>
          <p:cNvSpPr txBox="1">
            <a:spLocks/>
          </p:cNvSpPr>
          <p:nvPr/>
        </p:nvSpPr>
        <p:spPr>
          <a:xfrm>
            <a:off x="6878837" y="1718077"/>
            <a:ext cx="5177759" cy="37712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2">
                    <a:lumMod val="50000"/>
                  </a:schemeClr>
                </a:solidFill>
                <a:latin typeface="+mn-lt"/>
              </a:rPr>
              <a:t>Read the article and choose the sentence (A-E) that best fits each gap (1-5).</a:t>
            </a:r>
            <a:endParaRPr lang="uk-UA" sz="5400" b="1" dirty="0">
              <a:solidFill>
                <a:schemeClr val="tx2">
                  <a:lumMod val="50000"/>
                </a:schemeClr>
              </a:solidFill>
              <a:latin typeface="+mn-lt"/>
              <a:cs typeface="Times New Roman" panose="02020603050405020304" pitchFamily="18" charset="0"/>
            </a:endParaRPr>
          </a:p>
        </p:txBody>
      </p:sp>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sym typeface="+mn-ea"/>
              </a:rPr>
              <a:t>Work with Student’s Book</a:t>
            </a:r>
          </a:p>
        </p:txBody>
      </p:sp>
      <p:sp>
        <p:nvSpPr>
          <p:cNvPr id="8" name="Прямокутник: округлені кути 7">
            <a:extLst>
              <a:ext uri="{FF2B5EF4-FFF2-40B4-BE49-F238E27FC236}">
                <a16:creationId xmlns:a16="http://schemas.microsoft.com/office/drawing/2014/main" id="{6902F963-0471-4001-9B37-ADAE15D94494}"/>
              </a:ext>
            </a:extLst>
          </p:cNvPr>
          <p:cNvSpPr/>
          <p:nvPr/>
        </p:nvSpPr>
        <p:spPr>
          <a:xfrm>
            <a:off x="2245585" y="1252402"/>
            <a:ext cx="4488873" cy="4702628"/>
          </a:xfrm>
          <a:prstGeom prst="roundRect">
            <a:avLst/>
          </a:prstGeom>
          <a:solidFill>
            <a:schemeClr val="accent1">
              <a:lumMod val="75000"/>
            </a:schemeClr>
          </a:solidFill>
          <a:ln w="38100">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a:solidFill>
                  <a:schemeClr val="bg1"/>
                </a:solidFill>
                <a:effectLst>
                  <a:outerShdw blurRad="38100" dist="38100" dir="2700000" algn="tl">
                    <a:srgbClr val="000000">
                      <a:alpha val="43137"/>
                    </a:srgbClr>
                  </a:outerShdw>
                </a:effectLst>
              </a:rPr>
              <a:t>Student’s Book</a:t>
            </a:r>
          </a:p>
          <a:p>
            <a:pPr algn="ctr"/>
            <a:r>
              <a:rPr lang="en-US" sz="5400" b="1" dirty="0">
                <a:solidFill>
                  <a:schemeClr val="bg1"/>
                </a:solidFill>
                <a:effectLst>
                  <a:outerShdw blurRad="38100" dist="38100" dir="2700000" algn="tl">
                    <a:srgbClr val="000000">
                      <a:alpha val="43137"/>
                    </a:srgbClr>
                  </a:outerShdw>
                </a:effectLst>
              </a:rPr>
              <a:t>(ex.2, p.112)</a:t>
            </a:r>
            <a:endParaRPr lang="uk-UA" sz="5400" b="1" dirty="0">
              <a:solidFill>
                <a:schemeClr val="bg1"/>
              </a:solidFill>
              <a:effectLst>
                <a:outerShdw blurRad="38100" dist="38100" dir="2700000" algn="tl">
                  <a:srgbClr val="000000">
                    <a:alpha val="43137"/>
                  </a:srgbClr>
                </a:outerShdw>
              </a:effectLst>
            </a:endParaRPr>
          </a:p>
        </p:txBody>
      </p:sp>
      <p:pic>
        <p:nvPicPr>
          <p:cNvPr id="9" name="Рисунок 8">
            <a:extLst>
              <a:ext uri="{FF2B5EF4-FFF2-40B4-BE49-F238E27FC236}">
                <a16:creationId xmlns:a16="http://schemas.microsoft.com/office/drawing/2014/main" id="{FC5D7CCA-1666-4ADF-BEAF-2FEC0E5114EB}"/>
              </a:ext>
            </a:extLst>
          </p:cNvPr>
          <p:cNvPicPr>
            <a:picLocks noChangeAspect="1"/>
          </p:cNvPicPr>
          <p:nvPr/>
        </p:nvPicPr>
        <p:blipFill>
          <a:blip r:embed="rId2"/>
          <a:stretch>
            <a:fillRect/>
          </a:stretch>
        </p:blipFill>
        <p:spPr>
          <a:xfrm>
            <a:off x="1170233" y="4342701"/>
            <a:ext cx="2572735" cy="2091109"/>
          </a:xfrm>
          <a:prstGeom prst="rect">
            <a:avLst/>
          </a:prstGeom>
        </p:spPr>
      </p:pic>
    </p:spTree>
    <p:extLst>
      <p:ext uri="{BB962C8B-B14F-4D97-AF65-F5344CB8AC3E}">
        <p14:creationId xmlns:p14="http://schemas.microsoft.com/office/powerpoint/2010/main" val="346514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5"/>
            <a:ext cx="9776367" cy="406356"/>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Read the sentences.</a:t>
            </a:r>
            <a:endParaRPr lang="en-US" altLang="uk-UA" sz="2000" b="1" dirty="0">
              <a:solidFill>
                <a:schemeClr val="bg1"/>
              </a:solidFill>
              <a:sym typeface="+mn-ea"/>
            </a:endParaRPr>
          </a:p>
        </p:txBody>
      </p:sp>
      <p:sp>
        <p:nvSpPr>
          <p:cNvPr id="6" name="Прямоугольник 5"/>
          <p:cNvSpPr/>
          <p:nvPr/>
        </p:nvSpPr>
        <p:spPr>
          <a:xfrm>
            <a:off x="1915886" y="1223895"/>
            <a:ext cx="6962775" cy="5262979"/>
          </a:xfrm>
          <a:prstGeom prst="rect">
            <a:avLst/>
          </a:prstGeom>
        </p:spPr>
        <p:txBody>
          <a:bodyPr wrap="square">
            <a:spAutoFit/>
          </a:bodyPr>
          <a:lstStyle/>
          <a:p>
            <a:pPr marL="514350" indent="-514350" algn="just">
              <a:buAutoNum type="alphaUcPeriod"/>
            </a:pPr>
            <a:r>
              <a:rPr lang="en-US" sz="2800" b="1" dirty="0">
                <a:solidFill>
                  <a:schemeClr val="tx2">
                    <a:lumMod val="50000"/>
                  </a:schemeClr>
                </a:solidFill>
              </a:rPr>
              <a:t>Doctors visit their patients at hospitals regularly. </a:t>
            </a:r>
          </a:p>
          <a:p>
            <a:pPr marL="514350" indent="-514350" algn="just">
              <a:buAutoNum type="alphaUcPeriod"/>
            </a:pPr>
            <a:r>
              <a:rPr lang="en-US" sz="2800" b="1" dirty="0">
                <a:solidFill>
                  <a:schemeClr val="tx2">
                    <a:lumMod val="50000"/>
                  </a:schemeClr>
                </a:solidFill>
              </a:rPr>
              <a:t>There are two other useful things for your health: take vitamins regularly and have a complete physical once a year. </a:t>
            </a:r>
          </a:p>
          <a:p>
            <a:pPr marL="514350" indent="-514350" algn="just">
              <a:buAutoNum type="alphaUcPeriod"/>
            </a:pPr>
            <a:r>
              <a:rPr lang="en-US" sz="2800" b="1" dirty="0">
                <a:solidFill>
                  <a:schemeClr val="tx2">
                    <a:lumMod val="50000"/>
                  </a:schemeClr>
                </a:solidFill>
              </a:rPr>
              <a:t>So you have to make an appointment. </a:t>
            </a:r>
          </a:p>
          <a:p>
            <a:pPr marL="514350" indent="-514350" algn="just">
              <a:buAutoNum type="alphaUcPeriod"/>
            </a:pPr>
            <a:r>
              <a:rPr lang="en-US" sz="2800" b="1" dirty="0">
                <a:solidFill>
                  <a:schemeClr val="tx2">
                    <a:lumMod val="50000"/>
                  </a:schemeClr>
                </a:solidFill>
              </a:rPr>
              <a:t>You have to pay there, but it’s usually quick. </a:t>
            </a:r>
          </a:p>
          <a:p>
            <a:pPr marL="514350" indent="-514350" algn="just">
              <a:buAutoNum type="alphaUcPeriod"/>
            </a:pPr>
            <a:r>
              <a:rPr lang="en-US" sz="2800" b="1" dirty="0">
                <a:solidFill>
                  <a:schemeClr val="tx2">
                    <a:lumMod val="50000"/>
                  </a:schemeClr>
                </a:solidFill>
              </a:rPr>
              <a:t>A specialist will examine you and prescribe some treatment, pills, tablets or other medicine, which you can buy at the chemist’s.</a:t>
            </a:r>
            <a:endParaRPr lang="ru-RU" sz="2800" b="1" dirty="0">
              <a:solidFill>
                <a:schemeClr val="tx2">
                  <a:lumMod val="50000"/>
                </a:schemeClr>
              </a:solidFill>
            </a:endParaRPr>
          </a:p>
        </p:txBody>
      </p:sp>
      <p:pic>
        <p:nvPicPr>
          <p:cNvPr id="1026" name="Picture 2" descr="Доктор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661" y="2607128"/>
            <a:ext cx="31432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pen Book clipart free - Clipart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19" y="1415143"/>
            <a:ext cx="1296562" cy="90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1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5"/>
            <a:ext cx="9776367" cy="406356"/>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Read the article and choose the sentence (A-E) that best fits each gap (1-5).</a:t>
            </a:r>
            <a:endParaRPr lang="uk-UA" sz="2000" b="1" dirty="0">
              <a:solidFill>
                <a:schemeClr val="bg1"/>
              </a:solidFill>
              <a:cs typeface="Times New Roman" panose="02020603050405020304" pitchFamily="18" charset="0"/>
            </a:endParaRPr>
          </a:p>
        </p:txBody>
      </p:sp>
      <p:sp>
        <p:nvSpPr>
          <p:cNvPr id="2" name="Прямоугольник 1"/>
          <p:cNvSpPr/>
          <p:nvPr/>
        </p:nvSpPr>
        <p:spPr>
          <a:xfrm>
            <a:off x="1155033" y="3349900"/>
            <a:ext cx="10499387" cy="2862322"/>
          </a:xfrm>
          <a:prstGeom prst="rect">
            <a:avLst/>
          </a:prstGeom>
        </p:spPr>
        <p:txBody>
          <a:bodyPr wrap="square">
            <a:spAutoFit/>
          </a:bodyPr>
          <a:lstStyle/>
          <a:p>
            <a:pPr indent="457200" algn="just"/>
            <a:r>
              <a:rPr lang="en-US" sz="2000" b="1" dirty="0">
                <a:solidFill>
                  <a:schemeClr val="tx2">
                    <a:lumMod val="50000"/>
                  </a:schemeClr>
                </a:solidFill>
              </a:rPr>
              <a:t>People need to see doctors if they have a cough, a high temperature or some other symptoms of some diseases. If you are ill you should see your local doctor first. (1) __________________________________________. As disease is usually characterized by a set of specific symptoms and signs, the doctor will ask you to describe the symptoms of your illness. Then he’ll take your pulse, look at your tongue, listen to your heart and lungs and check your temperature. He or she will give you some treatment or send you to see a specialist. </a:t>
            </a:r>
          </a:p>
          <a:p>
            <a:pPr indent="457200" algn="just"/>
            <a:r>
              <a:rPr lang="en-US" sz="2000" b="1" dirty="0">
                <a:solidFill>
                  <a:schemeClr val="tx2">
                    <a:lumMod val="50000"/>
                  </a:schemeClr>
                </a:solidFill>
              </a:rPr>
              <a:t>Specialists usually work in medical centers or in hospitals. </a:t>
            </a:r>
          </a:p>
          <a:p>
            <a:pPr indent="457200" algn="just"/>
            <a:r>
              <a:rPr lang="en-US" sz="2000" b="1" dirty="0">
                <a:solidFill>
                  <a:schemeClr val="tx2">
                    <a:lumMod val="50000"/>
                  </a:schemeClr>
                </a:solidFill>
              </a:rPr>
              <a:t>(2) __________________________________________________________________________</a:t>
            </a:r>
          </a:p>
          <a:p>
            <a:pPr indent="457200" algn="just"/>
            <a:r>
              <a:rPr lang="en-US" sz="2000" b="1" dirty="0">
                <a:solidFill>
                  <a:schemeClr val="tx2">
                    <a:lumMod val="50000"/>
                  </a:schemeClr>
                </a:solidFill>
              </a:rPr>
              <a:t>_____________________________________________________________________________. </a:t>
            </a:r>
          </a:p>
        </p:txBody>
      </p:sp>
      <p:sp>
        <p:nvSpPr>
          <p:cNvPr id="3" name="Скругленный прямоугольник 2"/>
          <p:cNvSpPr/>
          <p:nvPr/>
        </p:nvSpPr>
        <p:spPr>
          <a:xfrm>
            <a:off x="1684421" y="1315453"/>
            <a:ext cx="9969999" cy="1892967"/>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buAutoNum type="alphaUcPeriod"/>
            </a:pPr>
            <a:r>
              <a:rPr lang="en-US" sz="1600" b="1" dirty="0">
                <a:solidFill>
                  <a:schemeClr val="tx2">
                    <a:lumMod val="50000"/>
                  </a:schemeClr>
                </a:solidFill>
              </a:rPr>
              <a:t>Doctors visit their patients at hospitals regularly. </a:t>
            </a:r>
          </a:p>
          <a:p>
            <a:pPr marL="514350" indent="-514350" algn="just">
              <a:buAutoNum type="alphaUcPeriod"/>
            </a:pPr>
            <a:r>
              <a:rPr lang="en-US" sz="1600" b="1" dirty="0">
                <a:solidFill>
                  <a:schemeClr val="tx2">
                    <a:lumMod val="50000"/>
                  </a:schemeClr>
                </a:solidFill>
              </a:rPr>
              <a:t>There are two other useful things for your health: take vitamins regularly and have a complete physical once a year. </a:t>
            </a:r>
          </a:p>
          <a:p>
            <a:pPr marL="514350" indent="-514350" algn="just">
              <a:buAutoNum type="alphaUcPeriod"/>
            </a:pPr>
            <a:r>
              <a:rPr lang="en-US" sz="1600" b="1" dirty="0">
                <a:solidFill>
                  <a:schemeClr val="tx2">
                    <a:lumMod val="50000"/>
                  </a:schemeClr>
                </a:solidFill>
              </a:rPr>
              <a:t>So you have to make an appointment. </a:t>
            </a:r>
          </a:p>
          <a:p>
            <a:pPr marL="514350" indent="-514350" algn="just">
              <a:buAutoNum type="alphaUcPeriod"/>
            </a:pPr>
            <a:r>
              <a:rPr lang="en-US" sz="1600" b="1" dirty="0">
                <a:solidFill>
                  <a:schemeClr val="tx2">
                    <a:lumMod val="50000"/>
                  </a:schemeClr>
                </a:solidFill>
              </a:rPr>
              <a:t>You have to pay there, but it’s usually quick. </a:t>
            </a:r>
          </a:p>
          <a:p>
            <a:pPr marL="514350" indent="-514350" algn="just">
              <a:buAutoNum type="alphaUcPeriod"/>
            </a:pPr>
            <a:r>
              <a:rPr lang="en-US" sz="1600" b="1" dirty="0">
                <a:solidFill>
                  <a:schemeClr val="tx2">
                    <a:lumMod val="50000"/>
                  </a:schemeClr>
                </a:solidFill>
              </a:rPr>
              <a:t>A specialist will examine you and prescribe some treatment, pills, tablets or other medicine, which you can buy at the chemist’s.</a:t>
            </a:r>
            <a:endParaRPr lang="ru-RU" sz="1600" b="1" dirty="0">
              <a:solidFill>
                <a:schemeClr val="tx2">
                  <a:lumMod val="50000"/>
                </a:schemeClr>
              </a:solidFill>
            </a:endParaRPr>
          </a:p>
        </p:txBody>
      </p:sp>
      <p:sp>
        <p:nvSpPr>
          <p:cNvPr id="8" name="Прямоугольник 7"/>
          <p:cNvSpPr/>
          <p:nvPr/>
        </p:nvSpPr>
        <p:spPr>
          <a:xfrm>
            <a:off x="2056035" y="5428911"/>
            <a:ext cx="8206671" cy="707886"/>
          </a:xfrm>
          <a:prstGeom prst="rect">
            <a:avLst/>
          </a:prstGeom>
        </p:spPr>
        <p:txBody>
          <a:bodyPr wrap="square">
            <a:spAutoFit/>
          </a:bodyPr>
          <a:lstStyle/>
          <a:p>
            <a:pPr algn="just"/>
            <a:r>
              <a:rPr lang="en-US" sz="2000" b="1" i="1" dirty="0">
                <a:solidFill>
                  <a:schemeClr val="accent1">
                    <a:lumMod val="75000"/>
                  </a:schemeClr>
                </a:solidFill>
              </a:rPr>
              <a:t>A specialist will examine you and prescribe some treatment, pills, tablets or other medicine, which you can buy at the chemist’s</a:t>
            </a:r>
            <a:endParaRPr lang="ru-RU" sz="2000" b="1" i="1" dirty="0">
              <a:solidFill>
                <a:schemeClr val="accent1">
                  <a:lumMod val="75000"/>
                </a:schemeClr>
              </a:solidFill>
            </a:endParaRPr>
          </a:p>
        </p:txBody>
      </p:sp>
      <p:sp>
        <p:nvSpPr>
          <p:cNvPr id="4" name="Прямоугольник 3"/>
          <p:cNvSpPr/>
          <p:nvPr/>
        </p:nvSpPr>
        <p:spPr>
          <a:xfrm>
            <a:off x="1684421" y="3940837"/>
            <a:ext cx="4279761" cy="400110"/>
          </a:xfrm>
          <a:prstGeom prst="rect">
            <a:avLst/>
          </a:prstGeom>
        </p:spPr>
        <p:txBody>
          <a:bodyPr wrap="none">
            <a:spAutoFit/>
          </a:bodyPr>
          <a:lstStyle/>
          <a:p>
            <a:pPr algn="just"/>
            <a:r>
              <a:rPr lang="en-US" sz="2000" b="1" i="1" dirty="0">
                <a:solidFill>
                  <a:schemeClr val="accent1">
                    <a:lumMod val="75000"/>
                  </a:schemeClr>
                </a:solidFill>
              </a:rPr>
              <a:t>So you have to make an appointment </a:t>
            </a:r>
          </a:p>
        </p:txBody>
      </p:sp>
      <p:pic>
        <p:nvPicPr>
          <p:cNvPr id="9" name="Picture 2" descr="Open Book clipart free - Clipart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378" y="1354342"/>
            <a:ext cx="1296562" cy="90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82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5"/>
            <a:ext cx="9776367" cy="406356"/>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Read the article and choose the sentence (A-E) that best fits each gap (1-5).</a:t>
            </a:r>
            <a:endParaRPr lang="uk-UA" sz="2000" b="1" dirty="0">
              <a:solidFill>
                <a:schemeClr val="bg1"/>
              </a:solidFill>
              <a:cs typeface="Times New Roman" panose="02020603050405020304" pitchFamily="18" charset="0"/>
            </a:endParaRPr>
          </a:p>
        </p:txBody>
      </p:sp>
      <p:sp>
        <p:nvSpPr>
          <p:cNvPr id="2" name="Прямоугольник 1"/>
          <p:cNvSpPr/>
          <p:nvPr/>
        </p:nvSpPr>
        <p:spPr>
          <a:xfrm>
            <a:off x="1507959" y="3120147"/>
            <a:ext cx="10042357" cy="3477875"/>
          </a:xfrm>
          <a:prstGeom prst="rect">
            <a:avLst/>
          </a:prstGeom>
        </p:spPr>
        <p:txBody>
          <a:bodyPr wrap="square">
            <a:spAutoFit/>
          </a:bodyPr>
          <a:lstStyle/>
          <a:p>
            <a:pPr indent="457200" algn="just"/>
            <a:r>
              <a:rPr lang="en-US" sz="2000" b="1" dirty="0">
                <a:solidFill>
                  <a:schemeClr val="tx2">
                    <a:lumMod val="50000"/>
                  </a:schemeClr>
                </a:solidFill>
              </a:rPr>
              <a:t>If you feel too ill to go to the doctor’s, you’ll stay in bed and send for a doctor. If you have an accident, you go to the Accident and Emergency department of the nearest hospital. Sometimes people need to stay at the hospital for several days or weeks. Surgeons make operations, nurses take care of patients. (3) ________________________________________. </a:t>
            </a:r>
          </a:p>
          <a:p>
            <a:pPr indent="457200" algn="just"/>
            <a:r>
              <a:rPr lang="en-US" sz="2000" b="1" dirty="0">
                <a:solidFill>
                  <a:schemeClr val="tx2">
                    <a:lumMod val="50000"/>
                  </a:schemeClr>
                </a:solidFill>
              </a:rPr>
              <a:t>There are many private hospitals today. So you can go to a private doctor or a dentist. (4) __________________________________________. Today many people can get private treatment. </a:t>
            </a:r>
          </a:p>
          <a:p>
            <a:pPr indent="457200" algn="just"/>
            <a:r>
              <a:rPr lang="en-US" sz="2000" b="1" dirty="0">
                <a:solidFill>
                  <a:schemeClr val="tx2">
                    <a:lumMod val="50000"/>
                  </a:schemeClr>
                </a:solidFill>
              </a:rPr>
              <a:t>To be healthy a person needs to live a healthy lifestyle: do regular physical exercises, be outdoors every day, eat only healthy food and get enough sleep. </a:t>
            </a:r>
          </a:p>
          <a:p>
            <a:pPr indent="457200" algn="just"/>
            <a:r>
              <a:rPr lang="en-US" sz="2000" b="1" dirty="0">
                <a:solidFill>
                  <a:schemeClr val="tx2">
                    <a:lumMod val="50000"/>
                  </a:schemeClr>
                </a:solidFill>
              </a:rPr>
              <a:t>(5)____________________________________________________________________________________________________________________________________________________. </a:t>
            </a:r>
            <a:endParaRPr lang="ru-RU" sz="2000" b="1" dirty="0">
              <a:solidFill>
                <a:schemeClr val="tx2">
                  <a:lumMod val="50000"/>
                </a:schemeClr>
              </a:solidFill>
            </a:endParaRPr>
          </a:p>
        </p:txBody>
      </p:sp>
      <p:sp>
        <p:nvSpPr>
          <p:cNvPr id="5" name="Скругленный прямоугольник 4"/>
          <p:cNvSpPr/>
          <p:nvPr/>
        </p:nvSpPr>
        <p:spPr>
          <a:xfrm>
            <a:off x="1732547" y="1138991"/>
            <a:ext cx="9969999" cy="177925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buAutoNum type="alphaUcPeriod"/>
            </a:pPr>
            <a:r>
              <a:rPr lang="en-US" sz="1600" b="1" dirty="0">
                <a:solidFill>
                  <a:schemeClr val="tx2">
                    <a:lumMod val="50000"/>
                  </a:schemeClr>
                </a:solidFill>
              </a:rPr>
              <a:t>Doctors visit their patients at hospitals regularly. </a:t>
            </a:r>
          </a:p>
          <a:p>
            <a:pPr marL="514350" indent="-514350" algn="just">
              <a:buAutoNum type="alphaUcPeriod"/>
            </a:pPr>
            <a:r>
              <a:rPr lang="en-US" sz="1600" b="1" dirty="0">
                <a:solidFill>
                  <a:schemeClr val="tx2">
                    <a:lumMod val="50000"/>
                  </a:schemeClr>
                </a:solidFill>
              </a:rPr>
              <a:t>There are two other useful things for your health: take vitamins regularly and have a complete physical once a year. </a:t>
            </a:r>
          </a:p>
          <a:p>
            <a:pPr marL="514350" indent="-514350" algn="just">
              <a:buAutoNum type="alphaUcPeriod"/>
            </a:pPr>
            <a:r>
              <a:rPr lang="en-US" sz="1600" b="1" dirty="0">
                <a:solidFill>
                  <a:schemeClr val="tx2">
                    <a:lumMod val="50000"/>
                  </a:schemeClr>
                </a:solidFill>
              </a:rPr>
              <a:t>So you have to make an appointment. </a:t>
            </a:r>
          </a:p>
          <a:p>
            <a:pPr marL="514350" indent="-514350" algn="just">
              <a:buAutoNum type="alphaUcPeriod"/>
            </a:pPr>
            <a:r>
              <a:rPr lang="en-US" sz="1600" b="1" dirty="0">
                <a:solidFill>
                  <a:schemeClr val="tx2">
                    <a:lumMod val="50000"/>
                  </a:schemeClr>
                </a:solidFill>
              </a:rPr>
              <a:t>You have to pay there, but it’s usually quick. </a:t>
            </a:r>
          </a:p>
          <a:p>
            <a:pPr marL="514350" indent="-514350" algn="just">
              <a:buAutoNum type="alphaUcPeriod"/>
            </a:pPr>
            <a:r>
              <a:rPr lang="en-US" sz="1600" b="1" dirty="0">
                <a:solidFill>
                  <a:schemeClr val="tx2">
                    <a:lumMod val="50000"/>
                  </a:schemeClr>
                </a:solidFill>
              </a:rPr>
              <a:t>A specialist will examine you and prescribe some treatment, pills, tablets or other medicine, which you can buy at the chemist’s.</a:t>
            </a:r>
            <a:endParaRPr lang="ru-RU" sz="1600" b="1" dirty="0">
              <a:solidFill>
                <a:schemeClr val="tx2">
                  <a:lumMod val="50000"/>
                </a:schemeClr>
              </a:solidFill>
            </a:endParaRPr>
          </a:p>
        </p:txBody>
      </p:sp>
      <p:sp>
        <p:nvSpPr>
          <p:cNvPr id="3" name="Прямоугольник 2"/>
          <p:cNvSpPr/>
          <p:nvPr/>
        </p:nvSpPr>
        <p:spPr>
          <a:xfrm>
            <a:off x="2415633" y="5830317"/>
            <a:ext cx="8822376" cy="646331"/>
          </a:xfrm>
          <a:prstGeom prst="rect">
            <a:avLst/>
          </a:prstGeom>
        </p:spPr>
        <p:txBody>
          <a:bodyPr wrap="square">
            <a:spAutoFit/>
          </a:bodyPr>
          <a:lstStyle/>
          <a:p>
            <a:pPr algn="just"/>
            <a:r>
              <a:rPr lang="en-US" b="1" i="1" dirty="0">
                <a:solidFill>
                  <a:schemeClr val="accent1">
                    <a:lumMod val="75000"/>
                  </a:schemeClr>
                </a:solidFill>
              </a:rPr>
              <a:t>There are two other useful things for your health: take vitamins regularly and have </a:t>
            </a:r>
          </a:p>
          <a:p>
            <a:pPr algn="just"/>
            <a:r>
              <a:rPr lang="en-US" b="1" i="1" dirty="0">
                <a:solidFill>
                  <a:schemeClr val="accent1">
                    <a:lumMod val="75000"/>
                  </a:schemeClr>
                </a:solidFill>
              </a:rPr>
              <a:t>a complete physical once a year. </a:t>
            </a:r>
          </a:p>
        </p:txBody>
      </p:sp>
      <p:sp>
        <p:nvSpPr>
          <p:cNvPr id="4" name="Прямоугольник 3"/>
          <p:cNvSpPr/>
          <p:nvPr/>
        </p:nvSpPr>
        <p:spPr>
          <a:xfrm>
            <a:off x="1982975" y="4674418"/>
            <a:ext cx="4447308" cy="369332"/>
          </a:xfrm>
          <a:prstGeom prst="rect">
            <a:avLst/>
          </a:prstGeom>
        </p:spPr>
        <p:txBody>
          <a:bodyPr wrap="none">
            <a:spAutoFit/>
          </a:bodyPr>
          <a:lstStyle/>
          <a:p>
            <a:pPr algn="just"/>
            <a:r>
              <a:rPr lang="en-US" b="1" i="1" dirty="0">
                <a:solidFill>
                  <a:schemeClr val="accent1">
                    <a:lumMod val="75000"/>
                  </a:schemeClr>
                </a:solidFill>
              </a:rPr>
              <a:t>You have to pay there, but it’s usually quick. </a:t>
            </a:r>
          </a:p>
        </p:txBody>
      </p:sp>
      <p:sp>
        <p:nvSpPr>
          <p:cNvPr id="6" name="Прямоугольник 5"/>
          <p:cNvSpPr/>
          <p:nvPr/>
        </p:nvSpPr>
        <p:spPr>
          <a:xfrm>
            <a:off x="6341476" y="4019470"/>
            <a:ext cx="4896533" cy="369332"/>
          </a:xfrm>
          <a:prstGeom prst="rect">
            <a:avLst/>
          </a:prstGeom>
        </p:spPr>
        <p:txBody>
          <a:bodyPr wrap="none">
            <a:spAutoFit/>
          </a:bodyPr>
          <a:lstStyle/>
          <a:p>
            <a:pPr algn="just"/>
            <a:r>
              <a:rPr lang="en-US" b="1" i="1" dirty="0">
                <a:solidFill>
                  <a:schemeClr val="accent1">
                    <a:lumMod val="75000"/>
                  </a:schemeClr>
                </a:solidFill>
              </a:rPr>
              <a:t>Doctors visit their patients at hospitals regularly. </a:t>
            </a:r>
          </a:p>
        </p:txBody>
      </p:sp>
    </p:spTree>
    <p:extLst>
      <p:ext uri="{BB962C8B-B14F-4D97-AF65-F5344CB8AC3E}">
        <p14:creationId xmlns:p14="http://schemas.microsoft.com/office/powerpoint/2010/main" val="103430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CFFAA0F-B0EE-42F7-B791-8AE8F290BD7A}"/>
              </a:ext>
            </a:extLst>
          </p:cNvPr>
          <p:cNvSpPr txBox="1">
            <a:spLocks/>
          </p:cNvSpPr>
          <p:nvPr/>
        </p:nvSpPr>
        <p:spPr>
          <a:xfrm>
            <a:off x="7166650" y="2750650"/>
            <a:ext cx="4597017" cy="1592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2">
                    <a:lumMod val="50000"/>
                  </a:schemeClr>
                </a:solidFill>
                <a:latin typeface="+mn-lt"/>
              </a:rPr>
              <a:t>Say if it is true or false.</a:t>
            </a:r>
            <a:endParaRPr lang="uk-UA" sz="5400" b="1" dirty="0">
              <a:solidFill>
                <a:schemeClr val="tx2">
                  <a:lumMod val="50000"/>
                </a:schemeClr>
              </a:solidFill>
              <a:latin typeface="+mn-lt"/>
              <a:cs typeface="Times New Roman" panose="02020603050405020304" pitchFamily="18" charset="0"/>
            </a:endParaRPr>
          </a:p>
        </p:txBody>
      </p:sp>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sym typeface="+mn-ea"/>
              </a:rPr>
              <a:t>Work with Student’s Book</a:t>
            </a:r>
          </a:p>
        </p:txBody>
      </p:sp>
      <p:sp>
        <p:nvSpPr>
          <p:cNvPr id="8" name="Прямокутник: округлені кути 7">
            <a:extLst>
              <a:ext uri="{FF2B5EF4-FFF2-40B4-BE49-F238E27FC236}">
                <a16:creationId xmlns:a16="http://schemas.microsoft.com/office/drawing/2014/main" id="{6902F963-0471-4001-9B37-ADAE15D94494}"/>
              </a:ext>
            </a:extLst>
          </p:cNvPr>
          <p:cNvSpPr/>
          <p:nvPr/>
        </p:nvSpPr>
        <p:spPr>
          <a:xfrm>
            <a:off x="2245585" y="1252402"/>
            <a:ext cx="4488873" cy="4702628"/>
          </a:xfrm>
          <a:prstGeom prst="roundRect">
            <a:avLst/>
          </a:prstGeom>
          <a:solidFill>
            <a:schemeClr val="accent1">
              <a:lumMod val="75000"/>
            </a:schemeClr>
          </a:solidFill>
          <a:ln w="38100">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a:solidFill>
                  <a:schemeClr val="bg1"/>
                </a:solidFill>
                <a:effectLst>
                  <a:outerShdw blurRad="38100" dist="38100" dir="2700000" algn="tl">
                    <a:srgbClr val="000000">
                      <a:alpha val="43137"/>
                    </a:srgbClr>
                  </a:outerShdw>
                </a:effectLst>
              </a:rPr>
              <a:t>Student’s Book</a:t>
            </a:r>
          </a:p>
          <a:p>
            <a:pPr algn="ctr"/>
            <a:r>
              <a:rPr lang="en-US" sz="5400" b="1" dirty="0">
                <a:solidFill>
                  <a:schemeClr val="bg1"/>
                </a:solidFill>
                <a:effectLst>
                  <a:outerShdw blurRad="38100" dist="38100" dir="2700000" algn="tl">
                    <a:srgbClr val="000000">
                      <a:alpha val="43137"/>
                    </a:srgbClr>
                  </a:outerShdw>
                </a:effectLst>
              </a:rPr>
              <a:t>(ex.3, p.113)</a:t>
            </a:r>
            <a:endParaRPr lang="uk-UA" sz="5400" b="1" dirty="0">
              <a:solidFill>
                <a:schemeClr val="bg1"/>
              </a:solidFill>
              <a:effectLst>
                <a:outerShdw blurRad="38100" dist="38100" dir="2700000" algn="tl">
                  <a:srgbClr val="000000">
                    <a:alpha val="43137"/>
                  </a:srgbClr>
                </a:outerShdw>
              </a:effectLst>
            </a:endParaRPr>
          </a:p>
        </p:txBody>
      </p:sp>
      <p:pic>
        <p:nvPicPr>
          <p:cNvPr id="9" name="Рисунок 8">
            <a:extLst>
              <a:ext uri="{FF2B5EF4-FFF2-40B4-BE49-F238E27FC236}">
                <a16:creationId xmlns:a16="http://schemas.microsoft.com/office/drawing/2014/main" id="{FC5D7CCA-1666-4ADF-BEAF-2FEC0E5114EB}"/>
              </a:ext>
            </a:extLst>
          </p:cNvPr>
          <p:cNvPicPr>
            <a:picLocks noChangeAspect="1"/>
          </p:cNvPicPr>
          <p:nvPr/>
        </p:nvPicPr>
        <p:blipFill>
          <a:blip r:embed="rId2"/>
          <a:stretch>
            <a:fillRect/>
          </a:stretch>
        </p:blipFill>
        <p:spPr>
          <a:xfrm>
            <a:off x="1170233" y="4342701"/>
            <a:ext cx="2572735" cy="2091109"/>
          </a:xfrm>
          <a:prstGeom prst="rect">
            <a:avLst/>
          </a:prstGeom>
        </p:spPr>
      </p:pic>
    </p:spTree>
    <p:extLst>
      <p:ext uri="{BB962C8B-B14F-4D97-AF65-F5344CB8AC3E}">
        <p14:creationId xmlns:p14="http://schemas.microsoft.com/office/powerpoint/2010/main" val="148439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Say if it is true or false.</a:t>
            </a:r>
            <a:endParaRPr lang="en-US" altLang="uk-UA" sz="2000" b="1" dirty="0">
              <a:solidFill>
                <a:schemeClr val="bg1"/>
              </a:solidFill>
              <a:sym typeface="+mn-ea"/>
            </a:endParaRPr>
          </a:p>
        </p:txBody>
      </p:sp>
      <p:sp>
        <p:nvSpPr>
          <p:cNvPr id="2" name="Прямоугольник 1"/>
          <p:cNvSpPr/>
          <p:nvPr/>
        </p:nvSpPr>
        <p:spPr>
          <a:xfrm>
            <a:off x="2809307" y="1323253"/>
            <a:ext cx="8989017" cy="5016758"/>
          </a:xfrm>
          <a:prstGeom prst="rect">
            <a:avLst/>
          </a:prstGeom>
        </p:spPr>
        <p:txBody>
          <a:bodyPr wrap="square">
            <a:spAutoFit/>
          </a:bodyPr>
          <a:lstStyle/>
          <a:p>
            <a:pPr marL="342900" indent="-342900" algn="just">
              <a:buAutoNum type="arabicPeriod"/>
            </a:pPr>
            <a:r>
              <a:rPr lang="en-US" sz="3200" b="1" dirty="0">
                <a:solidFill>
                  <a:schemeClr val="tx2">
                    <a:lumMod val="50000"/>
                  </a:schemeClr>
                </a:solidFill>
              </a:rPr>
              <a:t> If you have some symptoms of any disease you should make an appointment with a doctor. </a:t>
            </a:r>
          </a:p>
          <a:p>
            <a:pPr marL="342900" indent="-342900" algn="just">
              <a:buAutoNum type="arabicPeriod"/>
            </a:pPr>
            <a:r>
              <a:rPr lang="en-US" sz="3200" b="1" dirty="0">
                <a:solidFill>
                  <a:schemeClr val="tx2">
                    <a:lumMod val="50000"/>
                  </a:schemeClr>
                </a:solidFill>
              </a:rPr>
              <a:t> If you are ill you should see a surgeon first. </a:t>
            </a:r>
          </a:p>
          <a:p>
            <a:pPr marL="342900" indent="-342900" algn="just">
              <a:buAutoNum type="arabicPeriod"/>
            </a:pPr>
            <a:r>
              <a:rPr lang="en-US" sz="3200" b="1" dirty="0">
                <a:solidFill>
                  <a:schemeClr val="tx2">
                    <a:lumMod val="50000"/>
                  </a:schemeClr>
                </a:solidFill>
              </a:rPr>
              <a:t> Specialists usually work at the dental offices. </a:t>
            </a:r>
          </a:p>
          <a:p>
            <a:pPr marL="342900" indent="-342900" algn="just">
              <a:buAutoNum type="arabicPeriod"/>
            </a:pPr>
            <a:r>
              <a:rPr lang="en-US" sz="3200" b="1" dirty="0">
                <a:solidFill>
                  <a:schemeClr val="tx2">
                    <a:lumMod val="50000"/>
                  </a:schemeClr>
                </a:solidFill>
              </a:rPr>
              <a:t> You should tell the doctor about the symptoms of your disease. </a:t>
            </a:r>
          </a:p>
          <a:p>
            <a:pPr marL="342900" indent="-342900" algn="just">
              <a:buAutoNum type="arabicPeriod"/>
            </a:pPr>
            <a:r>
              <a:rPr lang="en-US" sz="3200" b="1" dirty="0">
                <a:solidFill>
                  <a:schemeClr val="tx2">
                    <a:lumMod val="50000"/>
                  </a:schemeClr>
                </a:solidFill>
              </a:rPr>
              <a:t> You can buy pills, tablets and other medicine at the hospital. </a:t>
            </a:r>
          </a:p>
          <a:p>
            <a:pPr marL="342900" indent="-342900" algn="just">
              <a:buAutoNum type="arabicPeriod"/>
            </a:pPr>
            <a:r>
              <a:rPr lang="en-US" sz="3200" b="1" dirty="0">
                <a:solidFill>
                  <a:schemeClr val="tx2">
                    <a:lumMod val="50000"/>
                  </a:schemeClr>
                </a:solidFill>
              </a:rPr>
              <a:t> When somebody has an accident he goes to a specialist. </a:t>
            </a:r>
            <a:endParaRPr lang="ru-RU" sz="3200" b="1" dirty="0">
              <a:solidFill>
                <a:schemeClr val="tx2">
                  <a:lumMod val="50000"/>
                </a:schemeClr>
              </a:solidFill>
            </a:endParaRPr>
          </a:p>
        </p:txBody>
      </p:sp>
      <p:sp>
        <p:nvSpPr>
          <p:cNvPr id="5" name="Скругленный прямоугольник 4"/>
          <p:cNvSpPr/>
          <p:nvPr/>
        </p:nvSpPr>
        <p:spPr>
          <a:xfrm>
            <a:off x="480448" y="1472339"/>
            <a:ext cx="2096385" cy="54244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TRUE</a:t>
            </a:r>
            <a:endParaRPr lang="ru-RU" sz="4000" b="1" dirty="0">
              <a:effectLst>
                <a:outerShdw blurRad="38100" dist="38100" dir="2700000" algn="tl">
                  <a:srgbClr val="000000">
                    <a:alpha val="43137"/>
                  </a:srgbClr>
                </a:outerShdw>
              </a:effectLst>
            </a:endParaRPr>
          </a:p>
        </p:txBody>
      </p:sp>
      <p:sp>
        <p:nvSpPr>
          <p:cNvPr id="15" name="Скругленный прямоугольник 14"/>
          <p:cNvSpPr/>
          <p:nvPr/>
        </p:nvSpPr>
        <p:spPr>
          <a:xfrm>
            <a:off x="480447" y="2128276"/>
            <a:ext cx="2096385" cy="54244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FALSE</a:t>
            </a:r>
            <a:endParaRPr lang="ru-RU" sz="4000" b="1" dirty="0">
              <a:effectLst>
                <a:outerShdw blurRad="38100" dist="38100" dir="2700000" algn="tl">
                  <a:srgbClr val="000000">
                    <a:alpha val="43137"/>
                  </a:srgbClr>
                </a:outerShdw>
              </a:effectLst>
            </a:endParaRPr>
          </a:p>
        </p:txBody>
      </p:sp>
      <p:sp>
        <p:nvSpPr>
          <p:cNvPr id="16" name="Скругленный прямоугольник 15"/>
          <p:cNvSpPr/>
          <p:nvPr/>
        </p:nvSpPr>
        <p:spPr>
          <a:xfrm>
            <a:off x="480447" y="2741829"/>
            <a:ext cx="2096385" cy="54244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FALSE</a:t>
            </a:r>
            <a:endParaRPr lang="ru-RU" sz="4000" b="1" dirty="0">
              <a:effectLst>
                <a:outerShdw blurRad="38100" dist="38100" dir="2700000" algn="tl">
                  <a:srgbClr val="000000">
                    <a:alpha val="43137"/>
                  </a:srgbClr>
                </a:outerShdw>
              </a:effectLst>
            </a:endParaRPr>
          </a:p>
        </p:txBody>
      </p:sp>
      <p:sp>
        <p:nvSpPr>
          <p:cNvPr id="17" name="Скругленный прямоугольник 16"/>
          <p:cNvSpPr/>
          <p:nvPr/>
        </p:nvSpPr>
        <p:spPr>
          <a:xfrm>
            <a:off x="480447" y="3352193"/>
            <a:ext cx="2096385" cy="54244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TRUE</a:t>
            </a:r>
            <a:endParaRPr lang="ru-RU" sz="4000" b="1" dirty="0">
              <a:effectLst>
                <a:outerShdw blurRad="38100" dist="38100" dir="2700000" algn="tl">
                  <a:srgbClr val="000000">
                    <a:alpha val="43137"/>
                  </a:srgbClr>
                </a:outerShdw>
              </a:effectLst>
            </a:endParaRPr>
          </a:p>
        </p:txBody>
      </p:sp>
      <p:sp>
        <p:nvSpPr>
          <p:cNvPr id="19" name="Скругленный прямоугольник 18"/>
          <p:cNvSpPr/>
          <p:nvPr/>
        </p:nvSpPr>
        <p:spPr>
          <a:xfrm>
            <a:off x="480446" y="4247427"/>
            <a:ext cx="2096385" cy="54244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FALSE</a:t>
            </a:r>
            <a:endParaRPr lang="ru-RU" sz="4000" b="1" dirty="0">
              <a:effectLst>
                <a:outerShdw blurRad="38100" dist="38100" dir="2700000" algn="tl">
                  <a:srgbClr val="000000">
                    <a:alpha val="43137"/>
                  </a:srgbClr>
                </a:outerShdw>
              </a:effectLst>
            </a:endParaRPr>
          </a:p>
        </p:txBody>
      </p:sp>
      <p:sp>
        <p:nvSpPr>
          <p:cNvPr id="10" name="Скругленный прямоугольник 9"/>
          <p:cNvSpPr/>
          <p:nvPr/>
        </p:nvSpPr>
        <p:spPr>
          <a:xfrm>
            <a:off x="480446" y="5200124"/>
            <a:ext cx="2096385" cy="54244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FALSE</a:t>
            </a:r>
            <a:endParaRPr lang="ru-R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8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Say if it is true or false.</a:t>
            </a:r>
            <a:endParaRPr lang="en-US" altLang="uk-UA" sz="2000" b="1" dirty="0">
              <a:solidFill>
                <a:schemeClr val="bg1"/>
              </a:solidFill>
              <a:sym typeface="+mn-ea"/>
            </a:endParaRPr>
          </a:p>
        </p:txBody>
      </p:sp>
      <p:sp>
        <p:nvSpPr>
          <p:cNvPr id="2" name="Прямоугольник 1"/>
          <p:cNvSpPr/>
          <p:nvPr/>
        </p:nvSpPr>
        <p:spPr>
          <a:xfrm>
            <a:off x="2925544" y="1617723"/>
            <a:ext cx="9004516" cy="3970318"/>
          </a:xfrm>
          <a:prstGeom prst="rect">
            <a:avLst/>
          </a:prstGeom>
        </p:spPr>
        <p:txBody>
          <a:bodyPr wrap="square">
            <a:spAutoFit/>
          </a:bodyPr>
          <a:lstStyle/>
          <a:p>
            <a:r>
              <a:rPr lang="en-US" sz="3600" b="1" dirty="0">
                <a:solidFill>
                  <a:schemeClr val="tx2">
                    <a:lumMod val="50000"/>
                  </a:schemeClr>
                </a:solidFill>
              </a:rPr>
              <a:t>7. Surgeons make operations in hospitals. </a:t>
            </a:r>
          </a:p>
          <a:p>
            <a:r>
              <a:rPr lang="en-US" sz="3600" b="1" dirty="0">
                <a:solidFill>
                  <a:schemeClr val="tx2">
                    <a:lumMod val="50000"/>
                  </a:schemeClr>
                </a:solidFill>
              </a:rPr>
              <a:t>8. Nurses take care of sick people. </a:t>
            </a:r>
          </a:p>
          <a:p>
            <a:r>
              <a:rPr lang="en-US" sz="3600" b="1" dirty="0">
                <a:solidFill>
                  <a:schemeClr val="tx2">
                    <a:lumMod val="50000"/>
                  </a:schemeClr>
                </a:solidFill>
              </a:rPr>
              <a:t>9. You needn’t pay at the private dentist office. </a:t>
            </a:r>
          </a:p>
          <a:p>
            <a:r>
              <a:rPr lang="en-US" sz="3600" b="1" dirty="0">
                <a:solidFill>
                  <a:schemeClr val="tx2">
                    <a:lumMod val="50000"/>
                  </a:schemeClr>
                </a:solidFill>
              </a:rPr>
              <a:t>10. A healthy lifestyle helps you keep fit. </a:t>
            </a:r>
          </a:p>
          <a:p>
            <a:r>
              <a:rPr lang="en-US" sz="3600" b="1" dirty="0">
                <a:solidFill>
                  <a:schemeClr val="tx2">
                    <a:lumMod val="50000"/>
                  </a:schemeClr>
                </a:solidFill>
              </a:rPr>
              <a:t>11. To have a healthy lifestyle means to take vitamins regularly.</a:t>
            </a:r>
            <a:endParaRPr lang="ru-RU" sz="3600" b="1" dirty="0">
              <a:solidFill>
                <a:schemeClr val="tx2">
                  <a:lumMod val="50000"/>
                </a:schemeClr>
              </a:solidFill>
            </a:endParaRPr>
          </a:p>
        </p:txBody>
      </p:sp>
      <p:sp>
        <p:nvSpPr>
          <p:cNvPr id="4" name="Скругленный прямоугольник 3"/>
          <p:cNvSpPr/>
          <p:nvPr/>
        </p:nvSpPr>
        <p:spPr>
          <a:xfrm>
            <a:off x="480447" y="1711877"/>
            <a:ext cx="2096385" cy="54244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TRUE</a:t>
            </a:r>
            <a:endParaRPr lang="ru-RU" sz="4000" b="1" dirty="0">
              <a:effectLst>
                <a:outerShdw blurRad="38100" dist="38100" dir="2700000" algn="tl">
                  <a:srgbClr val="000000">
                    <a:alpha val="43137"/>
                  </a:srgbClr>
                </a:outerShdw>
              </a:effectLst>
            </a:endParaRPr>
          </a:p>
        </p:txBody>
      </p:sp>
      <p:sp>
        <p:nvSpPr>
          <p:cNvPr id="5" name="Скругленный прямоугольник 4"/>
          <p:cNvSpPr/>
          <p:nvPr/>
        </p:nvSpPr>
        <p:spPr>
          <a:xfrm>
            <a:off x="480447" y="2949685"/>
            <a:ext cx="2096385" cy="54244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FALSE</a:t>
            </a:r>
            <a:endParaRPr lang="ru-RU" sz="4000" b="1" dirty="0">
              <a:effectLst>
                <a:outerShdw blurRad="38100" dist="38100" dir="2700000" algn="tl">
                  <a:srgbClr val="000000">
                    <a:alpha val="43137"/>
                  </a:srgbClr>
                </a:outerShdw>
              </a:effectLst>
            </a:endParaRPr>
          </a:p>
        </p:txBody>
      </p:sp>
      <p:sp>
        <p:nvSpPr>
          <p:cNvPr id="6" name="Скругленный прямоугольник 5"/>
          <p:cNvSpPr/>
          <p:nvPr/>
        </p:nvSpPr>
        <p:spPr>
          <a:xfrm>
            <a:off x="480446" y="2330781"/>
            <a:ext cx="2096385" cy="54244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TRUE</a:t>
            </a:r>
            <a:endParaRPr lang="ru-RU" sz="4000" b="1" dirty="0">
              <a:effectLst>
                <a:outerShdw blurRad="38100" dist="38100" dir="2700000" algn="tl">
                  <a:srgbClr val="000000">
                    <a:alpha val="43137"/>
                  </a:srgbClr>
                </a:outerShdw>
              </a:effectLst>
            </a:endParaRPr>
          </a:p>
        </p:txBody>
      </p:sp>
      <p:sp>
        <p:nvSpPr>
          <p:cNvPr id="8" name="Скругленный прямоугольник 7"/>
          <p:cNvSpPr/>
          <p:nvPr/>
        </p:nvSpPr>
        <p:spPr>
          <a:xfrm>
            <a:off x="480446" y="3916273"/>
            <a:ext cx="2096385" cy="54244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TRUE</a:t>
            </a:r>
            <a:endParaRPr lang="ru-RU" sz="4000" b="1" dirty="0">
              <a:effectLst>
                <a:outerShdw blurRad="38100" dist="38100" dir="2700000" algn="tl">
                  <a:srgbClr val="000000">
                    <a:alpha val="43137"/>
                  </a:srgbClr>
                </a:outerShdw>
              </a:effectLst>
            </a:endParaRPr>
          </a:p>
        </p:txBody>
      </p:sp>
      <p:sp>
        <p:nvSpPr>
          <p:cNvPr id="9" name="Скругленный прямоугольник 8"/>
          <p:cNvSpPr/>
          <p:nvPr/>
        </p:nvSpPr>
        <p:spPr>
          <a:xfrm>
            <a:off x="480445" y="4535177"/>
            <a:ext cx="2096385" cy="542440"/>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rPr>
              <a:t>FALSE</a:t>
            </a:r>
            <a:endParaRPr lang="ru-R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86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Complete the sentences. Choose the correct variant and circle it.</a:t>
            </a:r>
            <a:endParaRPr lang="en-US" altLang="uk-UA" sz="2000" b="1" dirty="0">
              <a:solidFill>
                <a:schemeClr val="bg1"/>
              </a:solidFill>
              <a:sym typeface="+mn-ea"/>
            </a:endParaRPr>
          </a:p>
        </p:txBody>
      </p:sp>
      <p:sp>
        <p:nvSpPr>
          <p:cNvPr id="3" name="Прямоугольник 2"/>
          <p:cNvSpPr/>
          <p:nvPr/>
        </p:nvSpPr>
        <p:spPr>
          <a:xfrm>
            <a:off x="2800507" y="1164134"/>
            <a:ext cx="9006618" cy="5693866"/>
          </a:xfrm>
          <a:prstGeom prst="rect">
            <a:avLst/>
          </a:prstGeom>
        </p:spPr>
        <p:txBody>
          <a:bodyPr wrap="square">
            <a:spAutoFit/>
          </a:bodyPr>
          <a:lstStyle/>
          <a:p>
            <a:r>
              <a:rPr lang="en-US" sz="1600" b="1" dirty="0">
                <a:solidFill>
                  <a:schemeClr val="tx2">
                    <a:lumMod val="50000"/>
                  </a:schemeClr>
                </a:solidFill>
              </a:rPr>
              <a:t>1. People need to see … if they have a cough, a high temperature or some other symptoms of some diseases. </a:t>
            </a:r>
          </a:p>
          <a:p>
            <a:pPr marL="342900" indent="-342900">
              <a:buAutoNum type="alphaLcParenR"/>
            </a:pPr>
            <a:r>
              <a:rPr lang="en-US" sz="1600" b="1" dirty="0">
                <a:solidFill>
                  <a:schemeClr val="tx2">
                    <a:lumMod val="50000"/>
                  </a:schemeClr>
                </a:solidFill>
              </a:rPr>
              <a:t>nurses</a:t>
            </a:r>
          </a:p>
          <a:p>
            <a:pPr marL="342900" indent="-342900">
              <a:buAutoNum type="alphaLcParenR"/>
            </a:pPr>
            <a:r>
              <a:rPr lang="en-US" sz="1600" b="1" dirty="0">
                <a:solidFill>
                  <a:schemeClr val="tx2">
                    <a:lumMod val="50000"/>
                  </a:schemeClr>
                </a:solidFill>
              </a:rPr>
              <a:t>surgeons</a:t>
            </a:r>
          </a:p>
          <a:p>
            <a:pPr marL="342900" indent="-342900">
              <a:buAutoNum type="alphaLcParenR"/>
            </a:pPr>
            <a:r>
              <a:rPr lang="en-US" sz="1600" b="1" dirty="0">
                <a:solidFill>
                  <a:schemeClr val="tx2">
                    <a:lumMod val="50000"/>
                  </a:schemeClr>
                </a:solidFill>
              </a:rPr>
              <a:t>doctors</a:t>
            </a:r>
          </a:p>
          <a:p>
            <a:r>
              <a:rPr lang="en-US" sz="1600" b="1" dirty="0">
                <a:solidFill>
                  <a:schemeClr val="tx2">
                    <a:lumMod val="50000"/>
                  </a:schemeClr>
                </a:solidFill>
              </a:rPr>
              <a:t>2. Specialists usually work in … or in hospitals. </a:t>
            </a:r>
          </a:p>
          <a:p>
            <a:pPr marL="342900" indent="-342900">
              <a:buAutoNum type="alphaLcParenR"/>
            </a:pPr>
            <a:r>
              <a:rPr lang="en-US" sz="1600" b="1" dirty="0">
                <a:solidFill>
                  <a:schemeClr val="tx2">
                    <a:lumMod val="50000"/>
                  </a:schemeClr>
                </a:solidFill>
              </a:rPr>
              <a:t>office</a:t>
            </a:r>
          </a:p>
          <a:p>
            <a:pPr marL="342900" indent="-342900">
              <a:buAutoNum type="alphaLcParenR"/>
            </a:pPr>
            <a:r>
              <a:rPr lang="en-US" sz="1600" b="1" dirty="0">
                <a:solidFill>
                  <a:schemeClr val="tx2">
                    <a:lumMod val="50000"/>
                  </a:schemeClr>
                </a:solidFill>
              </a:rPr>
              <a:t>medical centers</a:t>
            </a:r>
          </a:p>
          <a:p>
            <a:pPr marL="342900" indent="-342900">
              <a:buAutoNum type="alphaLcParenR"/>
            </a:pPr>
            <a:r>
              <a:rPr lang="en-US" sz="1600" b="1" dirty="0">
                <a:solidFill>
                  <a:schemeClr val="tx2">
                    <a:lumMod val="50000"/>
                  </a:schemeClr>
                </a:solidFill>
              </a:rPr>
              <a:t>(at) home</a:t>
            </a:r>
          </a:p>
          <a:p>
            <a:r>
              <a:rPr lang="en-US" sz="1600" b="1" dirty="0">
                <a:solidFill>
                  <a:schemeClr val="tx2">
                    <a:lumMod val="50000"/>
                  </a:schemeClr>
                </a:solidFill>
              </a:rPr>
              <a:t>3. If you have an accident, you should go to … of the nearest hospital. </a:t>
            </a:r>
          </a:p>
          <a:p>
            <a:pPr marL="342900" indent="-342900">
              <a:buAutoNum type="alphaLcParenR"/>
            </a:pPr>
            <a:r>
              <a:rPr lang="en-US" sz="1600" b="1" dirty="0">
                <a:solidFill>
                  <a:schemeClr val="tx2">
                    <a:lumMod val="50000"/>
                  </a:schemeClr>
                </a:solidFill>
              </a:rPr>
              <a:t>the Accident and Emergency department </a:t>
            </a:r>
          </a:p>
          <a:p>
            <a:pPr marL="342900" indent="-342900">
              <a:buAutoNum type="alphaLcParenR"/>
            </a:pPr>
            <a:r>
              <a:rPr lang="en-US" sz="1600" b="1" dirty="0">
                <a:solidFill>
                  <a:schemeClr val="tx2">
                    <a:lumMod val="50000"/>
                  </a:schemeClr>
                </a:solidFill>
              </a:rPr>
              <a:t>the Health department</a:t>
            </a:r>
          </a:p>
          <a:p>
            <a:pPr marL="342900" indent="-342900">
              <a:buAutoNum type="alphaLcParenR"/>
            </a:pPr>
            <a:r>
              <a:rPr lang="en-US" sz="1600" b="1" dirty="0">
                <a:solidFill>
                  <a:schemeClr val="tx2">
                    <a:lumMod val="50000"/>
                  </a:schemeClr>
                </a:solidFill>
              </a:rPr>
              <a:t>the Policeman department</a:t>
            </a:r>
          </a:p>
          <a:p>
            <a:r>
              <a:rPr lang="en-US" sz="1600" b="1" dirty="0">
                <a:solidFill>
                  <a:schemeClr val="tx2">
                    <a:lumMod val="50000"/>
                  </a:schemeClr>
                </a:solidFill>
              </a:rPr>
              <a:t>4. Today many people can get … treatment.</a:t>
            </a:r>
          </a:p>
          <a:p>
            <a:pPr marL="342900" indent="-342900">
              <a:buAutoNum type="alphaLcParenR"/>
            </a:pPr>
            <a:r>
              <a:rPr lang="en-US" sz="1600" b="1" dirty="0">
                <a:solidFill>
                  <a:schemeClr val="tx2">
                    <a:lumMod val="50000"/>
                  </a:schemeClr>
                </a:solidFill>
              </a:rPr>
              <a:t>international </a:t>
            </a:r>
          </a:p>
          <a:p>
            <a:pPr marL="342900" indent="-342900">
              <a:buAutoNum type="alphaLcParenR"/>
            </a:pPr>
            <a:r>
              <a:rPr lang="en-US" sz="1600" b="1" dirty="0">
                <a:solidFill>
                  <a:schemeClr val="tx2">
                    <a:lumMod val="50000"/>
                  </a:schemeClr>
                </a:solidFill>
              </a:rPr>
              <a:t>private</a:t>
            </a:r>
          </a:p>
          <a:p>
            <a:pPr marL="342900" indent="-342900">
              <a:buAutoNum type="alphaLcParenR"/>
            </a:pPr>
            <a:r>
              <a:rPr lang="en-US" sz="1600" b="1" dirty="0">
                <a:solidFill>
                  <a:schemeClr val="tx2">
                    <a:lumMod val="50000"/>
                  </a:schemeClr>
                </a:solidFill>
              </a:rPr>
              <a:t>modern</a:t>
            </a:r>
          </a:p>
          <a:p>
            <a:r>
              <a:rPr lang="en-US" sz="1600" b="1" dirty="0">
                <a:solidFill>
                  <a:schemeClr val="tx2">
                    <a:lumMod val="50000"/>
                  </a:schemeClr>
                </a:solidFill>
              </a:rPr>
              <a:t>5. A healthy lifestyle means …:</a:t>
            </a:r>
          </a:p>
          <a:p>
            <a:pPr marL="342900" indent="-342900">
              <a:buAutoNum type="alphaLcParenR"/>
            </a:pPr>
            <a:r>
              <a:rPr lang="en-US" sz="1600" b="1" dirty="0">
                <a:solidFill>
                  <a:schemeClr val="tx2">
                    <a:lumMod val="50000"/>
                  </a:schemeClr>
                </a:solidFill>
              </a:rPr>
              <a:t>doing sports</a:t>
            </a:r>
          </a:p>
          <a:p>
            <a:pPr marL="342900" indent="-342900">
              <a:buAutoNum type="alphaLcParenR"/>
            </a:pPr>
            <a:r>
              <a:rPr lang="en-US" sz="1600" b="1" dirty="0">
                <a:solidFill>
                  <a:schemeClr val="tx2">
                    <a:lumMod val="50000"/>
                  </a:schemeClr>
                </a:solidFill>
              </a:rPr>
              <a:t>taking vitamins</a:t>
            </a:r>
          </a:p>
          <a:p>
            <a:pPr marL="342900" indent="-342900">
              <a:buAutoNum type="alphaLcParenR"/>
            </a:pPr>
            <a:r>
              <a:rPr lang="en-US" sz="1600" b="1" dirty="0">
                <a:solidFill>
                  <a:schemeClr val="tx2">
                    <a:lumMod val="50000"/>
                  </a:schemeClr>
                </a:solidFill>
              </a:rPr>
              <a:t>doing regular physical exercises, being outdoors every day, eating only healthy food and getting enough sleep</a:t>
            </a:r>
          </a:p>
        </p:txBody>
      </p:sp>
      <p:sp>
        <p:nvSpPr>
          <p:cNvPr id="2" name="Овал 1"/>
          <p:cNvSpPr/>
          <p:nvPr/>
        </p:nvSpPr>
        <p:spPr>
          <a:xfrm>
            <a:off x="2858539" y="2199329"/>
            <a:ext cx="2286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2849027" y="2951948"/>
            <a:ext cx="2286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849027" y="3671615"/>
            <a:ext cx="2286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41857" y="4854062"/>
            <a:ext cx="2286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858539" y="6117857"/>
            <a:ext cx="228600" cy="228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Доктор PNG изображения | PNG 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1" y="2756975"/>
            <a:ext cx="2701472" cy="392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79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4"/>
          <p:cNvSpPr/>
          <p:nvPr/>
        </p:nvSpPr>
        <p:spPr>
          <a:xfrm>
            <a:off x="2223084" y="484217"/>
            <a:ext cx="9855148" cy="485775"/>
          </a:xfrm>
          <a:prstGeom prst="rect">
            <a:avLst/>
          </a:prstGeom>
          <a:solidFill>
            <a:srgbClr val="2F3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en-US" sz="1600" i="1" dirty="0">
                <a:solidFill>
                  <a:schemeClr val="bg1">
                    <a:lumMod val="50000"/>
                  </a:schemeClr>
                </a:solidFill>
              </a:rPr>
              <a:t>(</a:t>
            </a:r>
            <a:r>
              <a:rPr lang="en-US" altLang="uk-UA" sz="1600" i="1" dirty="0">
                <a:solidFill>
                  <a:schemeClr val="bg1">
                    <a:lumMod val="50000"/>
                  </a:schemeClr>
                </a:solidFill>
              </a:rPr>
              <a:t>to open </a:t>
            </a:r>
            <a:r>
              <a:rPr lang="ru-RU" altLang="uk-UA" sz="1600" i="1" dirty="0">
                <a:solidFill>
                  <a:schemeClr val="bg1">
                    <a:lumMod val="50000"/>
                  </a:schemeClr>
                </a:solidFill>
                <a:sym typeface="+mn-ea"/>
              </a:rPr>
              <a:t>а</a:t>
            </a:r>
            <a:r>
              <a:rPr lang="en-US" altLang="ru-RU" sz="1600" i="1" dirty="0">
                <a:solidFill>
                  <a:schemeClr val="bg1">
                    <a:lumMod val="50000"/>
                  </a:schemeClr>
                </a:solidFill>
                <a:sym typeface="+mn-ea"/>
              </a:rPr>
              <a:t>n</a:t>
            </a:r>
            <a:r>
              <a:rPr lang="en-US" altLang="uk-UA" sz="1600" i="1" dirty="0">
                <a:solidFill>
                  <a:schemeClr val="bg1">
                    <a:lumMod val="50000"/>
                  </a:schemeClr>
                </a:solidFill>
              </a:rPr>
              <a:t> interactive task, click on the orange rectangle)</a:t>
            </a:r>
          </a:p>
        </p:txBody>
      </p:sp>
      <p:sp>
        <p:nvSpPr>
          <p:cNvPr id="10" name="Прямоугольник 4">
            <a:hlinkClick r:id="rId2"/>
          </p:cNvPr>
          <p:cNvSpPr/>
          <p:nvPr/>
        </p:nvSpPr>
        <p:spPr>
          <a:xfrm>
            <a:off x="258077" y="1299961"/>
            <a:ext cx="11675846" cy="5245217"/>
          </a:xfrm>
          <a:prstGeom prst="rect">
            <a:avLst/>
          </a:prstGeom>
          <a:solidFill>
            <a:srgbClr val="C5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t>Open an online interactive task</a:t>
            </a:r>
            <a:endParaRPr lang="ru-RU" sz="5400" b="1" dirty="0"/>
          </a:p>
        </p:txBody>
      </p:sp>
    </p:spTree>
    <p:extLst>
      <p:ext uri="{BB962C8B-B14F-4D97-AF65-F5344CB8AC3E}">
        <p14:creationId xmlns:p14="http://schemas.microsoft.com/office/powerpoint/2010/main" val="31760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i Or Hello Hand Gesture Stock Illustration - Download Image Now - iStock"/>
          <p:cNvPicPr>
            <a:picLocks noChangeAspect="1" noChangeArrowheads="1"/>
          </p:cNvPicPr>
          <p:nvPr/>
        </p:nvPicPr>
        <p:blipFill rotWithShape="1">
          <a:blip r:embed="rId4">
            <a:extLst>
              <a:ext uri="{28A0092B-C50C-407E-A947-70E740481C1C}">
                <a14:useLocalDpi xmlns:a14="http://schemas.microsoft.com/office/drawing/2010/main" val="0"/>
              </a:ext>
            </a:extLst>
          </a:blip>
          <a:srcRect l="8601" t="10953" r="13596" b="9926"/>
          <a:stretch/>
        </p:blipFill>
        <p:spPr bwMode="auto">
          <a:xfrm>
            <a:off x="1599330" y="2734576"/>
            <a:ext cx="3416808" cy="3474721"/>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4"/>
          <p:cNvSpPr/>
          <p:nvPr/>
        </p:nvSpPr>
        <p:spPr>
          <a:xfrm>
            <a:off x="2415633" y="41895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rPr>
              <a:t>Greeting</a:t>
            </a:r>
          </a:p>
        </p:txBody>
      </p:sp>
      <p:pic>
        <p:nvPicPr>
          <p:cNvPr id="3"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7128" y="3041073"/>
            <a:ext cx="609600" cy="609600"/>
          </a:xfrm>
          <a:prstGeom prst="rect">
            <a:avLst/>
          </a:prstGeom>
        </p:spPr>
      </p:pic>
      <p:pic>
        <p:nvPicPr>
          <p:cNvPr id="2054" name="Picture 6" descr="Golden glitter words good morning on black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10390"/>
          <a:stretch/>
        </p:blipFill>
        <p:spPr bwMode="auto">
          <a:xfrm>
            <a:off x="5016138" y="904729"/>
            <a:ext cx="5564777" cy="53855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4"/>
                                        </p:tgtEl>
                                      </p:cBhvr>
                                    </p:animEffect>
                                    <p:animScale>
                                      <p:cBhvr>
                                        <p:cTn id="7" dur="250" autoRev="1" fill="hold"/>
                                        <p:tgtEl>
                                          <p:spTgt spid="2054"/>
                                        </p:tgtEl>
                                      </p:cBhvr>
                                      <p:by x="105000" y="105000"/>
                                    </p:animScale>
                                  </p:childTnLst>
                                </p:cTn>
                              </p:par>
                              <p:par>
                                <p:cTn id="8" presetID="1" presetClass="mediacall" presetSubtype="0" fill="hold" nodeType="withEffect">
                                  <p:stCondLst>
                                    <p:cond delay="0"/>
                                  </p:stCondLst>
                                  <p:childTnLst>
                                    <p:cmd type="call" cmd="playFrom(0.0)">
                                      <p:cBhvr>
                                        <p:cTn id="9" dur="1532" fill="hold"/>
                                        <p:tgtEl>
                                          <p:spTgt spid="3"/>
                                        </p:tgtEl>
                                      </p:cBhvr>
                                    </p:cmd>
                                  </p:childTnLst>
                                </p:cTn>
                              </p:par>
                              <p:par>
                                <p:cTn id="10" presetID="45" presetClass="entr" presetSubtype="0"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2000"/>
                                        <p:tgtEl>
                                          <p:spTgt spid="2056"/>
                                        </p:tgtEl>
                                      </p:cBhvr>
                                    </p:animEffect>
                                    <p:anim calcmode="lin" valueType="num">
                                      <p:cBhvr>
                                        <p:cTn id="13" dur="2000" fill="hold"/>
                                        <p:tgtEl>
                                          <p:spTgt spid="2056"/>
                                        </p:tgtEl>
                                        <p:attrNameLst>
                                          <p:attrName>ppt_w</p:attrName>
                                        </p:attrNameLst>
                                      </p:cBhvr>
                                      <p:tavLst>
                                        <p:tav tm="0" fmla="#ppt_w*sin(2.5*pi*$)">
                                          <p:val>
                                            <p:fltVal val="0"/>
                                          </p:val>
                                        </p:tav>
                                        <p:tav tm="100000">
                                          <p:val>
                                            <p:fltVal val="1"/>
                                          </p:val>
                                        </p:tav>
                                      </p:tavLst>
                                    </p:anim>
                                    <p:anim calcmode="lin" valueType="num">
                                      <p:cBhvr>
                                        <p:cTn id="14" dur="2000" fill="hold"/>
                                        <p:tgtEl>
                                          <p:spTgt spid="20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CFFAA0F-B0EE-42F7-B791-8AE8F290BD7A}"/>
              </a:ext>
            </a:extLst>
          </p:cNvPr>
          <p:cNvSpPr txBox="1">
            <a:spLocks/>
          </p:cNvSpPr>
          <p:nvPr/>
        </p:nvSpPr>
        <p:spPr>
          <a:xfrm>
            <a:off x="7303816" y="2146934"/>
            <a:ext cx="4400848" cy="29135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2">
                    <a:lumMod val="50000"/>
                  </a:schemeClr>
                </a:solidFill>
                <a:latin typeface="+mn-lt"/>
              </a:rPr>
              <a:t>Match the words in both column and copy them.</a:t>
            </a:r>
            <a:endParaRPr lang="en-US" sz="5400" b="1" dirty="0">
              <a:solidFill>
                <a:schemeClr val="tx2">
                  <a:lumMod val="50000"/>
                </a:schemeClr>
              </a:solidFill>
              <a:latin typeface="+mn-lt"/>
              <a:cs typeface="Times New Roman" panose="02020603050405020304" pitchFamily="18" charset="0"/>
            </a:endParaRPr>
          </a:p>
        </p:txBody>
      </p:sp>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sym typeface="+mn-ea"/>
              </a:rPr>
              <a:t>Work in Workbook</a:t>
            </a:r>
          </a:p>
        </p:txBody>
      </p:sp>
      <p:sp>
        <p:nvSpPr>
          <p:cNvPr id="8" name="Прямокутник: округлені кути 7">
            <a:extLst>
              <a:ext uri="{FF2B5EF4-FFF2-40B4-BE49-F238E27FC236}">
                <a16:creationId xmlns:a16="http://schemas.microsoft.com/office/drawing/2014/main" id="{6902F963-0471-4001-9B37-ADAE15D94494}"/>
              </a:ext>
            </a:extLst>
          </p:cNvPr>
          <p:cNvSpPr/>
          <p:nvPr/>
        </p:nvSpPr>
        <p:spPr>
          <a:xfrm>
            <a:off x="2245585" y="1252402"/>
            <a:ext cx="4488873" cy="4702628"/>
          </a:xfrm>
          <a:prstGeom prst="roundRect">
            <a:avLst/>
          </a:prstGeom>
          <a:solidFill>
            <a:schemeClr val="accent6">
              <a:lumMod val="75000"/>
            </a:schemeClr>
          </a:solidFill>
          <a:ln w="38100">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a:solidFill>
                  <a:schemeClr val="bg1"/>
                </a:solidFill>
                <a:effectLst>
                  <a:outerShdw blurRad="38100" dist="38100" dir="2700000" algn="tl">
                    <a:srgbClr val="000000">
                      <a:alpha val="43137"/>
                    </a:srgbClr>
                  </a:outerShdw>
                </a:effectLst>
              </a:rPr>
              <a:t>Workbook</a:t>
            </a:r>
          </a:p>
          <a:p>
            <a:pPr algn="ctr"/>
            <a:r>
              <a:rPr lang="en-US" sz="5400" b="1" dirty="0">
                <a:solidFill>
                  <a:schemeClr val="bg1"/>
                </a:solidFill>
                <a:effectLst>
                  <a:outerShdw blurRad="38100" dist="38100" dir="2700000" algn="tl">
                    <a:srgbClr val="000000">
                      <a:alpha val="43137"/>
                    </a:srgbClr>
                  </a:outerShdw>
                </a:effectLst>
              </a:rPr>
              <a:t>(ex.3, p.60)</a:t>
            </a:r>
            <a:endParaRPr lang="uk-UA" sz="5400" b="1" dirty="0">
              <a:solidFill>
                <a:schemeClr val="bg1"/>
              </a:solidFill>
              <a:effectLst>
                <a:outerShdw blurRad="38100" dist="38100" dir="2700000" algn="tl">
                  <a:srgbClr val="000000">
                    <a:alpha val="43137"/>
                  </a:srgbClr>
                </a:outerShdw>
              </a:effectLst>
            </a:endParaRPr>
          </a:p>
        </p:txBody>
      </p:sp>
      <p:pic>
        <p:nvPicPr>
          <p:cNvPr id="9" name="Рисунок 8">
            <a:extLst>
              <a:ext uri="{FF2B5EF4-FFF2-40B4-BE49-F238E27FC236}">
                <a16:creationId xmlns:a16="http://schemas.microsoft.com/office/drawing/2014/main" id="{FC5D7CCA-1666-4ADF-BEAF-2FEC0E5114EB}"/>
              </a:ext>
            </a:extLst>
          </p:cNvPr>
          <p:cNvPicPr>
            <a:picLocks noChangeAspect="1"/>
          </p:cNvPicPr>
          <p:nvPr/>
        </p:nvPicPr>
        <p:blipFill>
          <a:blip r:embed="rId2"/>
          <a:stretch>
            <a:fillRect/>
          </a:stretch>
        </p:blipFill>
        <p:spPr>
          <a:xfrm>
            <a:off x="1170233" y="4342701"/>
            <a:ext cx="2572735" cy="2091109"/>
          </a:xfrm>
          <a:prstGeom prst="rect">
            <a:avLst/>
          </a:prstGeom>
        </p:spPr>
      </p:pic>
    </p:spTree>
    <p:extLst>
      <p:ext uri="{BB962C8B-B14F-4D97-AF65-F5344CB8AC3E}">
        <p14:creationId xmlns:p14="http://schemas.microsoft.com/office/powerpoint/2010/main" val="36948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CFFAA0F-B0EE-42F7-B791-8AE8F290BD7A}"/>
              </a:ext>
            </a:extLst>
          </p:cNvPr>
          <p:cNvSpPr txBox="1">
            <a:spLocks/>
          </p:cNvSpPr>
          <p:nvPr/>
        </p:nvSpPr>
        <p:spPr>
          <a:xfrm>
            <a:off x="7159437" y="2469949"/>
            <a:ext cx="4646446" cy="22675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2">
                    <a:lumMod val="50000"/>
                  </a:schemeClr>
                </a:solidFill>
                <a:latin typeface="+mn-lt"/>
              </a:rPr>
              <a:t>Circle the word that goes with the picture.</a:t>
            </a:r>
            <a:endParaRPr lang="en-US" sz="5400" b="1" dirty="0">
              <a:solidFill>
                <a:schemeClr val="tx2">
                  <a:lumMod val="50000"/>
                </a:schemeClr>
              </a:solidFill>
              <a:latin typeface="+mn-lt"/>
              <a:cs typeface="Times New Roman" panose="02020603050405020304" pitchFamily="18" charset="0"/>
            </a:endParaRPr>
          </a:p>
        </p:txBody>
      </p:sp>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sym typeface="+mn-ea"/>
              </a:rPr>
              <a:t>Work in Workbook</a:t>
            </a:r>
          </a:p>
        </p:txBody>
      </p:sp>
      <p:sp>
        <p:nvSpPr>
          <p:cNvPr id="8" name="Прямокутник: округлені кути 7">
            <a:extLst>
              <a:ext uri="{FF2B5EF4-FFF2-40B4-BE49-F238E27FC236}">
                <a16:creationId xmlns:a16="http://schemas.microsoft.com/office/drawing/2014/main" id="{6902F963-0471-4001-9B37-ADAE15D94494}"/>
              </a:ext>
            </a:extLst>
          </p:cNvPr>
          <p:cNvSpPr/>
          <p:nvPr/>
        </p:nvSpPr>
        <p:spPr>
          <a:xfrm>
            <a:off x="2245585" y="1252402"/>
            <a:ext cx="4488873" cy="4702628"/>
          </a:xfrm>
          <a:prstGeom prst="roundRect">
            <a:avLst/>
          </a:prstGeom>
          <a:solidFill>
            <a:schemeClr val="accent6">
              <a:lumMod val="75000"/>
            </a:schemeClr>
          </a:solidFill>
          <a:ln w="38100">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a:solidFill>
                  <a:schemeClr val="bg1"/>
                </a:solidFill>
                <a:effectLst>
                  <a:outerShdw blurRad="38100" dist="38100" dir="2700000" algn="tl">
                    <a:srgbClr val="000000">
                      <a:alpha val="43137"/>
                    </a:srgbClr>
                  </a:outerShdw>
                </a:effectLst>
              </a:rPr>
              <a:t>Workbook</a:t>
            </a:r>
          </a:p>
          <a:p>
            <a:pPr algn="ctr"/>
            <a:r>
              <a:rPr lang="en-US" sz="5400" b="1" dirty="0">
                <a:solidFill>
                  <a:schemeClr val="bg1"/>
                </a:solidFill>
                <a:effectLst>
                  <a:outerShdw blurRad="38100" dist="38100" dir="2700000" algn="tl">
                    <a:srgbClr val="000000">
                      <a:alpha val="43137"/>
                    </a:srgbClr>
                  </a:outerShdw>
                </a:effectLst>
              </a:rPr>
              <a:t>(ex.4, p.60)</a:t>
            </a:r>
            <a:endParaRPr lang="uk-UA" sz="5400" b="1" dirty="0">
              <a:solidFill>
                <a:schemeClr val="bg1"/>
              </a:solidFill>
              <a:effectLst>
                <a:outerShdw blurRad="38100" dist="38100" dir="2700000" algn="tl">
                  <a:srgbClr val="000000">
                    <a:alpha val="43137"/>
                  </a:srgbClr>
                </a:outerShdw>
              </a:effectLst>
            </a:endParaRPr>
          </a:p>
        </p:txBody>
      </p:sp>
      <p:pic>
        <p:nvPicPr>
          <p:cNvPr id="9" name="Рисунок 8">
            <a:extLst>
              <a:ext uri="{FF2B5EF4-FFF2-40B4-BE49-F238E27FC236}">
                <a16:creationId xmlns:a16="http://schemas.microsoft.com/office/drawing/2014/main" id="{FC5D7CCA-1666-4ADF-BEAF-2FEC0E5114EB}"/>
              </a:ext>
            </a:extLst>
          </p:cNvPr>
          <p:cNvPicPr>
            <a:picLocks noChangeAspect="1"/>
          </p:cNvPicPr>
          <p:nvPr/>
        </p:nvPicPr>
        <p:blipFill>
          <a:blip r:embed="rId2"/>
          <a:stretch>
            <a:fillRect/>
          </a:stretch>
        </p:blipFill>
        <p:spPr>
          <a:xfrm>
            <a:off x="1170233" y="4342701"/>
            <a:ext cx="2572735" cy="2091109"/>
          </a:xfrm>
          <a:prstGeom prst="rect">
            <a:avLst/>
          </a:prstGeom>
        </p:spPr>
      </p:pic>
    </p:spTree>
    <p:extLst>
      <p:ext uri="{BB962C8B-B14F-4D97-AF65-F5344CB8AC3E}">
        <p14:creationId xmlns:p14="http://schemas.microsoft.com/office/powerpoint/2010/main" val="10236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420289" y="1791242"/>
            <a:ext cx="7514161" cy="3785652"/>
          </a:xfrm>
          <a:prstGeom prst="rect">
            <a:avLst/>
          </a:prstGeom>
          <a:noFill/>
          <a:ln>
            <a:noFill/>
          </a:ln>
        </p:spPr>
        <p:txBody>
          <a:bodyPr wrap="square" rtlCol="0" anchor="t">
            <a:spAutoFit/>
          </a:bodyPr>
          <a:lstStyle/>
          <a:p>
            <a:pPr algn="ctr"/>
            <a:r>
              <a:rPr lang="en-US" altLang="ru-RU" sz="8000" b="1" dirty="0">
                <a:solidFill>
                  <a:schemeClr val="tx2">
                    <a:lumMod val="50000"/>
                  </a:schemeClr>
                </a:solidFill>
                <a:effectLst>
                  <a:outerShdw blurRad="38100" dist="19050" dir="2700000" algn="tl" rotWithShape="0">
                    <a:schemeClr val="dk1">
                      <a:alpha val="40000"/>
                    </a:schemeClr>
                  </a:outerShdw>
                </a:effectLst>
              </a:rPr>
              <a:t>What have you done at the lesson today?</a:t>
            </a:r>
          </a:p>
        </p:txBody>
      </p:sp>
      <p:sp>
        <p:nvSpPr>
          <p:cNvPr id="9" name="Прямоугольник 4"/>
          <p:cNvSpPr/>
          <p:nvPr/>
        </p:nvSpPr>
        <p:spPr>
          <a:xfrm>
            <a:off x="2245586" y="494529"/>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Ending of the lesson. Summarizing. </a:t>
            </a:r>
            <a:endParaRPr lang="ru-RU" sz="2000" b="1" dirty="0">
              <a:solidFill>
                <a:schemeClr val="bg1"/>
              </a:solidFill>
            </a:endParaRPr>
          </a:p>
        </p:txBody>
      </p:sp>
      <p:pic>
        <p:nvPicPr>
          <p:cNvPr id="6146" name="Picture 2" descr="Exclamation point and a question mark Royalty Free Vect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656"/>
          <a:stretch/>
        </p:blipFill>
        <p:spPr bwMode="auto">
          <a:xfrm>
            <a:off x="9176549" y="4257750"/>
            <a:ext cx="2180564" cy="2011356"/>
          </a:xfrm>
          <a:prstGeom prst="rect">
            <a:avLst/>
          </a:prstGeom>
          <a:noFill/>
          <a:extLst>
            <a:ext uri="{909E8E84-426E-40DD-AFC4-6F175D3DCCD1}">
              <a14:hiddenFill xmlns:a14="http://schemas.microsoft.com/office/drawing/2010/main">
                <a:solidFill>
                  <a:srgbClr val="FFFFFF"/>
                </a:solidFill>
              </a14:hiddenFill>
            </a:ext>
          </a:extLst>
        </p:spPr>
      </p:pic>
      <p:pic>
        <p:nvPicPr>
          <p:cNvPr id="3"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52600" y="3074468"/>
            <a:ext cx="609600" cy="609600"/>
          </a:xfrm>
          <a:prstGeom prst="rect">
            <a:avLst/>
          </a:prstGeom>
        </p:spPr>
      </p:pic>
    </p:spTree>
    <p:extLst>
      <p:ext uri="{BB962C8B-B14F-4D97-AF65-F5344CB8AC3E}">
        <p14:creationId xmlns:p14="http://schemas.microsoft.com/office/powerpoint/2010/main" val="84167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1" presetClass="mediacall" presetSubtype="0" fill="hold" nodeType="withEffect">
                                  <p:stCondLst>
                                    <p:cond delay="0"/>
                                  </p:stCondLst>
                                  <p:childTnLst>
                                    <p:cmd type="call" cmd="playFrom(0.0)">
                                      <p:cBhvr>
                                        <p:cTn id="9" dur="25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i Or Hello Hand Gesture Stock Illustration - Download Image Now - iStock"/>
          <p:cNvPicPr>
            <a:picLocks noChangeAspect="1" noChangeArrowheads="1"/>
          </p:cNvPicPr>
          <p:nvPr/>
        </p:nvPicPr>
        <p:blipFill rotWithShape="1">
          <a:blip r:embed="rId4">
            <a:extLst>
              <a:ext uri="{28A0092B-C50C-407E-A947-70E740481C1C}">
                <a14:useLocalDpi xmlns:a14="http://schemas.microsoft.com/office/drawing/2010/main" val="0"/>
              </a:ext>
            </a:extLst>
          </a:blip>
          <a:srcRect l="8601" t="10953" r="13596" b="9926"/>
          <a:stretch/>
        </p:blipFill>
        <p:spPr bwMode="auto">
          <a:xfrm>
            <a:off x="987196" y="3289853"/>
            <a:ext cx="3140825" cy="319406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4">
            <a:extLst>
              <a:ext uri="{FF2B5EF4-FFF2-40B4-BE49-F238E27FC236}">
                <a16:creationId xmlns:a16="http://schemas.microsoft.com/office/drawing/2014/main" id="{164A8C02-28C4-4611-8236-096C3C923A1D}"/>
              </a:ext>
            </a:extLst>
          </p:cNvPr>
          <p:cNvSpPr/>
          <p:nvPr/>
        </p:nvSpPr>
        <p:spPr>
          <a:xfrm>
            <a:off x="2113472" y="494529"/>
            <a:ext cx="9974190" cy="485775"/>
          </a:xfrm>
          <a:prstGeom prst="rect">
            <a:avLst/>
          </a:prstGeom>
          <a:solidFill>
            <a:srgbClr val="2F32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Ending of the lesson. Say “Goodbye!”</a:t>
            </a:r>
          </a:p>
        </p:txBody>
      </p:sp>
      <p:pic>
        <p:nvPicPr>
          <p:cNvPr id="2"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5826" y="2985053"/>
            <a:ext cx="609600" cy="609600"/>
          </a:xfrm>
          <a:prstGeom prst="rect">
            <a:avLst/>
          </a:prstGeom>
        </p:spPr>
      </p:pic>
      <p:pic>
        <p:nvPicPr>
          <p:cNvPr id="6148" name="Picture 4" descr="Goodbye hand written lettering Royalty Free Vector Image"/>
          <p:cNvPicPr>
            <a:picLocks noChangeAspect="1" noChangeArrowheads="1"/>
          </p:cNvPicPr>
          <p:nvPr/>
        </p:nvPicPr>
        <p:blipFill rotWithShape="1">
          <a:blip r:embed="rId6">
            <a:extLst>
              <a:ext uri="{28A0092B-C50C-407E-A947-70E740481C1C}">
                <a14:useLocalDpi xmlns:a14="http://schemas.microsoft.com/office/drawing/2010/main" val="0"/>
              </a:ext>
            </a:extLst>
          </a:blip>
          <a:srcRect b="10377"/>
          <a:stretch/>
        </p:blipFill>
        <p:spPr bwMode="auto">
          <a:xfrm>
            <a:off x="3822972" y="1569223"/>
            <a:ext cx="7731125" cy="464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19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par>
                                <p:cTn id="8" presetID="1" presetClass="mediacall" presetSubtype="0" fill="hold" nodeType="withEffect">
                                  <p:stCondLst>
                                    <p:cond delay="0"/>
                                  </p:stCondLst>
                                  <p:childTnLst>
                                    <p:cmd type="call" cmd="playFrom(0.0)">
                                      <p:cBhvr>
                                        <p:cTn id="9" dur="1532" fill="hold"/>
                                        <p:tgtEl>
                                          <p:spTgt spid="2"/>
                                        </p:tgtEl>
                                      </p:cBhvr>
                                    </p:cmd>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4"/>
          <p:cNvSpPr/>
          <p:nvPr/>
        </p:nvSpPr>
        <p:spPr>
          <a:xfrm>
            <a:off x="2415633" y="546377"/>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a:solidFill>
                  <a:schemeClr val="bg1"/>
                </a:solidFill>
              </a:rPr>
              <a:t>Introduction. Aim of the lesson.</a:t>
            </a:r>
          </a:p>
        </p:txBody>
      </p:sp>
      <p:pic>
        <p:nvPicPr>
          <p:cNvPr id="2050" name="Picture 2" descr="Free Paper Cliparts, Download Free Paper Cliparts png images, Free ClipArts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9069">
            <a:off x="2522620" y="1677342"/>
            <a:ext cx="8995644" cy="4598553"/>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a:extLst>
              <a:ext uri="{FF2B5EF4-FFF2-40B4-BE49-F238E27FC236}">
                <a16:creationId xmlns:a16="http://schemas.microsoft.com/office/drawing/2014/main" id="{8CFFAA0F-B0EE-42F7-B791-8AE8F290BD7A}"/>
              </a:ext>
            </a:extLst>
          </p:cNvPr>
          <p:cNvSpPr txBox="1">
            <a:spLocks/>
          </p:cNvSpPr>
          <p:nvPr/>
        </p:nvSpPr>
        <p:spPr>
          <a:xfrm>
            <a:off x="3540084" y="2285862"/>
            <a:ext cx="6401983" cy="33815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dirty="0">
                <a:solidFill>
                  <a:schemeClr val="accent1">
                    <a:lumMod val="75000"/>
                  </a:schemeClr>
                </a:solidFill>
                <a:latin typeface="+mn-lt"/>
                <a:cs typeface="Times New Roman" panose="02020603050405020304" pitchFamily="18" charset="0"/>
              </a:rPr>
              <a:t>Aim of the lesson:</a:t>
            </a:r>
          </a:p>
          <a:p>
            <a:pPr algn="ctr"/>
            <a:endParaRPr lang="en-US" sz="3200" b="1" dirty="0">
              <a:solidFill>
                <a:schemeClr val="tx2">
                  <a:lumMod val="50000"/>
                </a:schemeClr>
              </a:solidFill>
              <a:latin typeface="+mn-lt"/>
              <a:cs typeface="Times New Roman" panose="02020603050405020304" pitchFamily="18" charset="0"/>
            </a:endParaRPr>
          </a:p>
          <a:p>
            <a:pPr algn="ctr"/>
            <a:r>
              <a:rPr lang="en-US" sz="3200" b="1" dirty="0">
                <a:solidFill>
                  <a:schemeClr val="tx2">
                    <a:lumMod val="50000"/>
                  </a:schemeClr>
                </a:solidFill>
                <a:latin typeface="+mn-lt"/>
                <a:cs typeface="Times New Roman" panose="02020603050405020304" pitchFamily="18" charset="0"/>
              </a:rPr>
              <a:t>Today we’re going to learn the new vocabulary, to read and talk about Health Service.</a:t>
            </a:r>
            <a:endParaRPr lang="uk-UA" sz="2800" b="1" dirty="0">
              <a:solidFill>
                <a:schemeClr val="tx2">
                  <a:lumMod val="50000"/>
                </a:schemeClr>
              </a:solidFill>
              <a:latin typeface="+mn-lt"/>
              <a:cs typeface="Times New Roman" panose="02020603050405020304" pitchFamily="18" charset="0"/>
            </a:endParaRPr>
          </a:p>
        </p:txBody>
      </p:sp>
      <p:pic>
        <p:nvPicPr>
          <p:cNvPr id="3074" name="Picture 2" descr="A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24" y="4062481"/>
            <a:ext cx="3756050" cy="2595517"/>
          </a:xfrm>
          <a:prstGeom prst="rect">
            <a:avLst/>
          </a:prstGeom>
          <a:noFill/>
          <a:extLst>
            <a:ext uri="{909E8E84-426E-40DD-AFC4-6F175D3DCCD1}">
              <a14:hiddenFill xmlns:a14="http://schemas.microsoft.com/office/drawing/2010/main">
                <a:solidFill>
                  <a:srgbClr val="FFFFFF"/>
                </a:solidFill>
              </a14:hiddenFill>
            </a:ext>
          </a:extLst>
        </p:spPr>
      </p:pic>
      <p:pic>
        <p:nvPicPr>
          <p:cNvPr id="2"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343" y="2797629"/>
            <a:ext cx="609600" cy="609600"/>
          </a:xfrm>
          <a:prstGeom prst="rect">
            <a:avLst/>
          </a:prstGeom>
        </p:spPr>
      </p:pic>
    </p:spTree>
    <p:extLst>
      <p:ext uri="{BB962C8B-B14F-4D97-AF65-F5344CB8AC3E}">
        <p14:creationId xmlns:p14="http://schemas.microsoft.com/office/powerpoint/2010/main" val="26387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par>
                                <p:cTn id="8" presetID="1" presetClass="mediacall" presetSubtype="0" fill="hold" nodeType="withEffect">
                                  <p:stCondLst>
                                    <p:cond delay="0"/>
                                  </p:stCondLst>
                                  <p:childTnLst>
                                    <p:cmd type="call" cmd="playFrom(0.0)">
                                      <p:cBhvr>
                                        <p:cTn id="9" dur="60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4"/>
          <p:cNvSpPr/>
          <p:nvPr/>
        </p:nvSpPr>
        <p:spPr>
          <a:xfrm>
            <a:off x="2415633" y="484897"/>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a:solidFill>
                  <a:schemeClr val="bg1"/>
                </a:solidFill>
              </a:rPr>
              <a:t>The icons of the lesson</a:t>
            </a:r>
          </a:p>
        </p:txBody>
      </p:sp>
      <p:sp>
        <p:nvSpPr>
          <p:cNvPr id="13" name="Прямоугольник 12"/>
          <p:cNvSpPr/>
          <p:nvPr/>
        </p:nvSpPr>
        <p:spPr>
          <a:xfrm>
            <a:off x="193188" y="4619766"/>
            <a:ext cx="2119702" cy="584775"/>
          </a:xfrm>
          <a:prstGeom prst="rect">
            <a:avLst/>
          </a:prstGeom>
        </p:spPr>
        <p:txBody>
          <a:bodyPr wrap="square">
            <a:spAutoFit/>
          </a:bodyPr>
          <a:lstStyle/>
          <a:p>
            <a:pPr algn="ctr"/>
            <a:r>
              <a:rPr lang="en-US" sz="3200" b="1" dirty="0">
                <a:solidFill>
                  <a:schemeClr val="tx2">
                    <a:lumMod val="50000"/>
                  </a:schemeClr>
                </a:solidFill>
              </a:rPr>
              <a:t>Reading </a:t>
            </a:r>
          </a:p>
        </p:txBody>
      </p:sp>
      <p:pic>
        <p:nvPicPr>
          <p:cNvPr id="14" name="Picture 2" descr="Open Book clipart free - Clipart Wor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747" y="2604350"/>
            <a:ext cx="1868143" cy="1307701"/>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p:cNvPicPr>
            <a:picLocks noChangeAspect="1"/>
          </p:cNvPicPr>
          <p:nvPr/>
        </p:nvPicPr>
        <p:blipFill>
          <a:blip r:embed="rId3"/>
          <a:stretch>
            <a:fillRect/>
          </a:stretch>
        </p:blipFill>
        <p:spPr>
          <a:xfrm>
            <a:off x="10729256" y="2447431"/>
            <a:ext cx="1026021" cy="1494901"/>
          </a:xfrm>
          <a:prstGeom prst="rect">
            <a:avLst/>
          </a:prstGeom>
        </p:spPr>
      </p:pic>
      <p:pic>
        <p:nvPicPr>
          <p:cNvPr id="19" name="Picture 6" descr="Notebook Clipart Writing Journal - Open Book Clip Art - Png Download - Full  Size Clipart (#185831) - Pin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4564" y="2982751"/>
            <a:ext cx="2030256" cy="7290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Pen | PNG 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5746" y="2441227"/>
            <a:ext cx="1062346" cy="10623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Audio - Vector stencils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6234" y="2441227"/>
            <a:ext cx="1519931" cy="1377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Lens, Lente Clip Art at Clker.com - vector clip art online, royalty free &amp;amp;  public doma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4136" y="2512779"/>
            <a:ext cx="1421036" cy="14908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Free Dialogue Cliparts, Download Free Dialogue Cliparts png images, Free  ClipArts on Clipart Librar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1436" y="2321341"/>
            <a:ext cx="1904759" cy="1738934"/>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2229963" y="4619767"/>
            <a:ext cx="2119702" cy="584775"/>
          </a:xfrm>
          <a:prstGeom prst="rect">
            <a:avLst/>
          </a:prstGeom>
        </p:spPr>
        <p:txBody>
          <a:bodyPr wrap="square">
            <a:spAutoFit/>
          </a:bodyPr>
          <a:lstStyle/>
          <a:p>
            <a:pPr algn="ctr"/>
            <a:r>
              <a:rPr lang="en-US" sz="3200" b="1" dirty="0">
                <a:solidFill>
                  <a:schemeClr val="tx2">
                    <a:lumMod val="50000"/>
                  </a:schemeClr>
                </a:solidFill>
              </a:rPr>
              <a:t>Listening </a:t>
            </a:r>
          </a:p>
        </p:txBody>
      </p:sp>
      <p:sp>
        <p:nvSpPr>
          <p:cNvPr id="25" name="Прямоугольник 24"/>
          <p:cNvSpPr/>
          <p:nvPr/>
        </p:nvSpPr>
        <p:spPr>
          <a:xfrm>
            <a:off x="7953638" y="4619766"/>
            <a:ext cx="2288954" cy="584775"/>
          </a:xfrm>
          <a:prstGeom prst="rect">
            <a:avLst/>
          </a:prstGeom>
        </p:spPr>
        <p:txBody>
          <a:bodyPr wrap="square">
            <a:spAutoFit/>
          </a:bodyPr>
          <a:lstStyle/>
          <a:p>
            <a:pPr algn="ctr"/>
            <a:r>
              <a:rPr lang="en-US" sz="3200" b="1" dirty="0">
                <a:solidFill>
                  <a:schemeClr val="tx2">
                    <a:lumMod val="50000"/>
                  </a:schemeClr>
                </a:solidFill>
              </a:rPr>
              <a:t>Grammar</a:t>
            </a:r>
          </a:p>
        </p:txBody>
      </p:sp>
      <p:sp>
        <p:nvSpPr>
          <p:cNvPr id="26" name="Прямоугольник 25"/>
          <p:cNvSpPr/>
          <p:nvPr/>
        </p:nvSpPr>
        <p:spPr>
          <a:xfrm>
            <a:off x="6170580" y="4644508"/>
            <a:ext cx="2119702" cy="584775"/>
          </a:xfrm>
          <a:prstGeom prst="rect">
            <a:avLst/>
          </a:prstGeom>
        </p:spPr>
        <p:txBody>
          <a:bodyPr wrap="square">
            <a:spAutoFit/>
          </a:bodyPr>
          <a:lstStyle/>
          <a:p>
            <a:pPr algn="ctr"/>
            <a:r>
              <a:rPr lang="en-US" sz="3200" b="1" dirty="0">
                <a:solidFill>
                  <a:schemeClr val="tx2">
                    <a:lumMod val="50000"/>
                  </a:schemeClr>
                </a:solidFill>
              </a:rPr>
              <a:t>Speaking </a:t>
            </a:r>
          </a:p>
        </p:txBody>
      </p:sp>
      <p:sp>
        <p:nvSpPr>
          <p:cNvPr id="27" name="Прямоугольник 26"/>
          <p:cNvSpPr/>
          <p:nvPr/>
        </p:nvSpPr>
        <p:spPr>
          <a:xfrm>
            <a:off x="4218270" y="4645433"/>
            <a:ext cx="2119702" cy="584775"/>
          </a:xfrm>
          <a:prstGeom prst="rect">
            <a:avLst/>
          </a:prstGeom>
        </p:spPr>
        <p:txBody>
          <a:bodyPr wrap="square">
            <a:spAutoFit/>
          </a:bodyPr>
          <a:lstStyle/>
          <a:p>
            <a:pPr algn="ctr"/>
            <a:r>
              <a:rPr lang="en-US" sz="3200" b="1" dirty="0">
                <a:solidFill>
                  <a:schemeClr val="tx2">
                    <a:lumMod val="50000"/>
                  </a:schemeClr>
                </a:solidFill>
              </a:rPr>
              <a:t>Writing </a:t>
            </a:r>
          </a:p>
        </p:txBody>
      </p:sp>
      <p:sp>
        <p:nvSpPr>
          <p:cNvPr id="28" name="Прямоугольник 27"/>
          <p:cNvSpPr/>
          <p:nvPr/>
        </p:nvSpPr>
        <p:spPr>
          <a:xfrm>
            <a:off x="9872272" y="4644508"/>
            <a:ext cx="2488974" cy="584775"/>
          </a:xfrm>
          <a:prstGeom prst="rect">
            <a:avLst/>
          </a:prstGeom>
        </p:spPr>
        <p:txBody>
          <a:bodyPr wrap="square">
            <a:spAutoFit/>
          </a:bodyPr>
          <a:lstStyle/>
          <a:p>
            <a:pPr algn="ctr"/>
            <a:r>
              <a:rPr lang="en-US" sz="3200" b="1" dirty="0">
                <a:solidFill>
                  <a:schemeClr val="tx2">
                    <a:lumMod val="50000"/>
                  </a:schemeClr>
                </a:solidFill>
              </a:rPr>
              <a:t>Vocabulary</a:t>
            </a:r>
          </a:p>
        </p:txBody>
      </p:sp>
    </p:spTree>
    <p:extLst>
      <p:ext uri="{BB962C8B-B14F-4D97-AF65-F5344CB8AC3E}">
        <p14:creationId xmlns:p14="http://schemas.microsoft.com/office/powerpoint/2010/main" val="357263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CFFAA0F-B0EE-42F7-B791-8AE8F290BD7A}"/>
              </a:ext>
            </a:extLst>
          </p:cNvPr>
          <p:cNvSpPr txBox="1">
            <a:spLocks/>
          </p:cNvSpPr>
          <p:nvPr/>
        </p:nvSpPr>
        <p:spPr>
          <a:xfrm>
            <a:off x="6994536" y="2423239"/>
            <a:ext cx="4888184" cy="30631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2">
                    <a:lumMod val="50000"/>
                  </a:schemeClr>
                </a:solidFill>
                <a:latin typeface="+mn-lt"/>
              </a:rPr>
              <a:t>a) Work in pairs. Ask and answer the questions them.</a:t>
            </a:r>
            <a:endParaRPr lang="uk-UA" sz="5400" b="1" dirty="0">
              <a:solidFill>
                <a:schemeClr val="tx2">
                  <a:lumMod val="50000"/>
                </a:schemeClr>
              </a:solidFill>
              <a:latin typeface="+mn-lt"/>
              <a:cs typeface="Times New Roman" panose="02020603050405020304" pitchFamily="18" charset="0"/>
            </a:endParaRPr>
          </a:p>
        </p:txBody>
      </p:sp>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sym typeface="+mn-ea"/>
              </a:rPr>
              <a:t>Work with Student’s Book</a:t>
            </a:r>
          </a:p>
        </p:txBody>
      </p:sp>
      <p:sp>
        <p:nvSpPr>
          <p:cNvPr id="8" name="Прямокутник: округлені кути 7">
            <a:extLst>
              <a:ext uri="{FF2B5EF4-FFF2-40B4-BE49-F238E27FC236}">
                <a16:creationId xmlns:a16="http://schemas.microsoft.com/office/drawing/2014/main" id="{6902F963-0471-4001-9B37-ADAE15D94494}"/>
              </a:ext>
            </a:extLst>
          </p:cNvPr>
          <p:cNvSpPr/>
          <p:nvPr/>
        </p:nvSpPr>
        <p:spPr>
          <a:xfrm>
            <a:off x="2245585" y="1252402"/>
            <a:ext cx="4488873" cy="4702628"/>
          </a:xfrm>
          <a:prstGeom prst="roundRect">
            <a:avLst/>
          </a:prstGeom>
          <a:solidFill>
            <a:schemeClr val="accent1">
              <a:lumMod val="75000"/>
            </a:schemeClr>
          </a:solidFill>
          <a:ln w="38100">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a:solidFill>
                  <a:schemeClr val="bg1"/>
                </a:solidFill>
                <a:effectLst>
                  <a:outerShdw blurRad="38100" dist="38100" dir="2700000" algn="tl">
                    <a:srgbClr val="000000">
                      <a:alpha val="43137"/>
                    </a:srgbClr>
                  </a:outerShdw>
                </a:effectLst>
              </a:rPr>
              <a:t>Student’s Book</a:t>
            </a:r>
          </a:p>
          <a:p>
            <a:pPr algn="ctr"/>
            <a:r>
              <a:rPr lang="en-US" sz="5400" b="1" dirty="0">
                <a:solidFill>
                  <a:schemeClr val="bg1"/>
                </a:solidFill>
                <a:effectLst>
                  <a:outerShdw blurRad="38100" dist="38100" dir="2700000" algn="tl">
                    <a:srgbClr val="000000">
                      <a:alpha val="43137"/>
                    </a:srgbClr>
                  </a:outerShdw>
                </a:effectLst>
              </a:rPr>
              <a:t>(ex.1, p.111)</a:t>
            </a:r>
            <a:endParaRPr lang="uk-UA" sz="5400" b="1" dirty="0">
              <a:solidFill>
                <a:schemeClr val="bg1"/>
              </a:solidFill>
              <a:effectLst>
                <a:outerShdw blurRad="38100" dist="38100" dir="2700000" algn="tl">
                  <a:srgbClr val="000000">
                    <a:alpha val="43137"/>
                  </a:srgbClr>
                </a:outerShdw>
              </a:effectLst>
            </a:endParaRPr>
          </a:p>
        </p:txBody>
      </p:sp>
      <p:pic>
        <p:nvPicPr>
          <p:cNvPr id="9" name="Рисунок 8">
            <a:extLst>
              <a:ext uri="{FF2B5EF4-FFF2-40B4-BE49-F238E27FC236}">
                <a16:creationId xmlns:a16="http://schemas.microsoft.com/office/drawing/2014/main" id="{FC5D7CCA-1666-4ADF-BEAF-2FEC0E5114EB}"/>
              </a:ext>
            </a:extLst>
          </p:cNvPr>
          <p:cNvPicPr>
            <a:picLocks noChangeAspect="1"/>
          </p:cNvPicPr>
          <p:nvPr/>
        </p:nvPicPr>
        <p:blipFill>
          <a:blip r:embed="rId2"/>
          <a:stretch>
            <a:fillRect/>
          </a:stretch>
        </p:blipFill>
        <p:spPr>
          <a:xfrm>
            <a:off x="1170233" y="4342701"/>
            <a:ext cx="2572735" cy="2091109"/>
          </a:xfrm>
          <a:prstGeom prst="rect">
            <a:avLst/>
          </a:prstGeom>
        </p:spPr>
      </p:pic>
    </p:spTree>
    <p:extLst>
      <p:ext uri="{BB962C8B-B14F-4D97-AF65-F5344CB8AC3E}">
        <p14:creationId xmlns:p14="http://schemas.microsoft.com/office/powerpoint/2010/main" val="218694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4"/>
          <p:cNvSpPr/>
          <p:nvPr/>
        </p:nvSpPr>
        <p:spPr>
          <a:xfrm>
            <a:off x="2415633" y="494529"/>
            <a:ext cx="9776367" cy="403542"/>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 Work in pairs. Ask and answer the questions them.</a:t>
            </a:r>
            <a:endParaRPr lang="uk-UA" sz="2000" b="1" dirty="0">
              <a:solidFill>
                <a:schemeClr val="bg1"/>
              </a:solidFill>
              <a:cs typeface="Times New Roman" panose="02020603050405020304" pitchFamily="18" charset="0"/>
            </a:endParaRPr>
          </a:p>
        </p:txBody>
      </p:sp>
      <p:sp>
        <p:nvSpPr>
          <p:cNvPr id="4" name="Прямоугольник 3"/>
          <p:cNvSpPr/>
          <p:nvPr/>
        </p:nvSpPr>
        <p:spPr>
          <a:xfrm>
            <a:off x="2636859" y="1495716"/>
            <a:ext cx="8940625" cy="4524315"/>
          </a:xfrm>
          <a:prstGeom prst="rect">
            <a:avLst/>
          </a:prstGeom>
        </p:spPr>
        <p:txBody>
          <a:bodyPr wrap="square">
            <a:spAutoFit/>
          </a:bodyPr>
          <a:lstStyle/>
          <a:p>
            <a:pPr marL="342900" indent="-342900">
              <a:buAutoNum type="arabicPeriod"/>
            </a:pPr>
            <a:r>
              <a:rPr lang="en-US" sz="3600" b="1" dirty="0">
                <a:solidFill>
                  <a:schemeClr val="tx2">
                    <a:lumMod val="50000"/>
                  </a:schemeClr>
                </a:solidFill>
              </a:rPr>
              <a:t> When does your mother call in a doctor? </a:t>
            </a:r>
          </a:p>
          <a:p>
            <a:pPr marL="342900" indent="-342900">
              <a:buAutoNum type="arabicPeriod"/>
            </a:pPr>
            <a:r>
              <a:rPr lang="en-US" sz="3600" b="1" dirty="0">
                <a:solidFill>
                  <a:schemeClr val="tx2">
                    <a:lumMod val="50000"/>
                  </a:schemeClr>
                </a:solidFill>
              </a:rPr>
              <a:t> Why should you take medicine when you are ill? </a:t>
            </a:r>
          </a:p>
          <a:p>
            <a:pPr marL="342900" indent="-342900">
              <a:buAutoNum type="arabicPeriod"/>
            </a:pPr>
            <a:r>
              <a:rPr lang="en-US" sz="3600" b="1" dirty="0">
                <a:solidFill>
                  <a:schemeClr val="tx2">
                    <a:lumMod val="50000"/>
                  </a:schemeClr>
                </a:solidFill>
              </a:rPr>
              <a:t> When do people catch the flu? </a:t>
            </a:r>
          </a:p>
          <a:p>
            <a:pPr marL="342900" indent="-342900">
              <a:buAutoNum type="arabicPeriod"/>
            </a:pPr>
            <a:r>
              <a:rPr lang="en-US" sz="3600" b="1" dirty="0">
                <a:solidFill>
                  <a:schemeClr val="tx2">
                    <a:lumMod val="50000"/>
                  </a:schemeClr>
                </a:solidFill>
              </a:rPr>
              <a:t> Is your health very good, good or poor? </a:t>
            </a:r>
          </a:p>
          <a:p>
            <a:pPr marL="342900" indent="-342900">
              <a:buAutoNum type="arabicPeriod"/>
            </a:pPr>
            <a:r>
              <a:rPr lang="en-US" sz="3600" b="1" dirty="0">
                <a:solidFill>
                  <a:schemeClr val="tx2">
                    <a:lumMod val="50000"/>
                  </a:schemeClr>
                </a:solidFill>
              </a:rPr>
              <a:t> Where do you go when you have a bad tooth? </a:t>
            </a:r>
          </a:p>
          <a:p>
            <a:pPr marL="342900" indent="-342900">
              <a:buAutoNum type="arabicPeriod"/>
            </a:pPr>
            <a:r>
              <a:rPr lang="en-US" sz="3600" b="1" dirty="0">
                <a:solidFill>
                  <a:schemeClr val="tx2">
                    <a:lumMod val="50000"/>
                  </a:schemeClr>
                </a:solidFill>
              </a:rPr>
              <a:t> What should you do to keep fit?</a:t>
            </a:r>
            <a:endParaRPr lang="ru-RU" sz="3600" b="1" dirty="0">
              <a:solidFill>
                <a:schemeClr val="tx2">
                  <a:lumMod val="50000"/>
                </a:schemeClr>
              </a:solidFill>
            </a:endParaRPr>
          </a:p>
        </p:txBody>
      </p:sp>
      <p:pic>
        <p:nvPicPr>
          <p:cNvPr id="20" name="Picture 14" descr="Free Dialogue Cliparts, Download Free Dialogue Cliparts png images, Free  ClipArts on Clipart Librar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3088" y="1495716"/>
            <a:ext cx="1904759" cy="1738934"/>
          </a:xfrm>
          <a:prstGeom prst="rect">
            <a:avLst/>
          </a:prstGeom>
          <a:noFill/>
          <a:extLst>
            <a:ext uri="{909E8E84-426E-40DD-AFC4-6F175D3DCCD1}">
              <a14:hiddenFill xmlns:a14="http://schemas.microsoft.com/office/drawing/2010/main">
                <a:solidFill>
                  <a:srgbClr val="FFFFFF"/>
                </a:solidFill>
              </a14:hiddenFill>
            </a:ext>
          </a:extLst>
        </p:spPr>
      </p:pic>
      <p:pic>
        <p:nvPicPr>
          <p:cNvPr id="8"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723660" y="2508422"/>
            <a:ext cx="609600" cy="609600"/>
          </a:xfrm>
          <a:prstGeom prst="rect">
            <a:avLst/>
          </a:prstGeom>
        </p:spPr>
      </p:pic>
      <p:pic>
        <p:nvPicPr>
          <p:cNvPr id="10" name="Записанный звук">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756611" y="2508422"/>
            <a:ext cx="609600" cy="609600"/>
          </a:xfrm>
          <a:prstGeom prst="rect">
            <a:avLst/>
          </a:prstGeom>
        </p:spPr>
      </p:pic>
      <p:pic>
        <p:nvPicPr>
          <p:cNvPr id="11" name="Записанный звук">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723660" y="2508422"/>
            <a:ext cx="609600" cy="609600"/>
          </a:xfrm>
          <a:prstGeom prst="rect">
            <a:avLst/>
          </a:prstGeom>
        </p:spPr>
      </p:pic>
      <p:pic>
        <p:nvPicPr>
          <p:cNvPr id="12" name="Записанный звук">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653639" y="2409568"/>
            <a:ext cx="609600" cy="609600"/>
          </a:xfrm>
          <a:prstGeom prst="rect">
            <a:avLst/>
          </a:prstGeom>
        </p:spPr>
      </p:pic>
      <p:pic>
        <p:nvPicPr>
          <p:cNvPr id="13" name="Записанный звук">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1793682" y="2514600"/>
            <a:ext cx="609600" cy="609600"/>
          </a:xfrm>
          <a:prstGeom prst="rect">
            <a:avLst/>
          </a:prstGeom>
        </p:spPr>
      </p:pic>
      <p:pic>
        <p:nvPicPr>
          <p:cNvPr id="14" name="Записанный звук">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1723660" y="2514600"/>
            <a:ext cx="609600" cy="609600"/>
          </a:xfrm>
          <a:prstGeom prst="rect">
            <a:avLst/>
          </a:prstGeom>
        </p:spPr>
      </p:pic>
    </p:spTree>
    <p:extLst>
      <p:ext uri="{BB962C8B-B14F-4D97-AF65-F5344CB8AC3E}">
        <p14:creationId xmlns:p14="http://schemas.microsoft.com/office/powerpoint/2010/main" val="390439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1" presetClass="mediacall" presetSubtype="0" fill="hold" nodeType="withEffect">
                                  <p:stCondLst>
                                    <p:cond delay="0"/>
                                  </p:stCondLst>
                                  <p:childTnLst>
                                    <p:cmd type="call" cmd="playFrom(0.0)">
                                      <p:cBhvr>
                                        <p:cTn id="9" dur="2693"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left)">
                                      <p:cBhvr>
                                        <p:cTn id="14" dur="500"/>
                                        <p:tgtEl>
                                          <p:spTgt spid="4">
                                            <p:txEl>
                                              <p:pRg st="1" end="1"/>
                                            </p:txEl>
                                          </p:spTgt>
                                        </p:tgtEl>
                                      </p:cBhvr>
                                    </p:animEffect>
                                  </p:childTnLst>
                                </p:cTn>
                              </p:par>
                              <p:par>
                                <p:cTn id="15" presetID="1" presetClass="mediacall" presetSubtype="0" fill="hold" nodeType="withEffect">
                                  <p:stCondLst>
                                    <p:cond delay="0"/>
                                  </p:stCondLst>
                                  <p:childTnLst>
                                    <p:cmd type="call" cmd="playFrom(0.0)">
                                      <p:cBhvr>
                                        <p:cTn id="16" dur="3018"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par>
                                <p:cTn id="22" presetID="1" presetClass="mediacall" presetSubtype="0" fill="hold" nodeType="withEffect">
                                  <p:stCondLst>
                                    <p:cond delay="0"/>
                                  </p:stCondLst>
                                  <p:childTnLst>
                                    <p:cmd type="call" cmd="playFrom(0.0)">
                                      <p:cBhvr>
                                        <p:cTn id="23" dur="2507" fill="hold"/>
                                        <p:tgtEl>
                                          <p:spTgt spid="11"/>
                                        </p:tgtEl>
                                      </p:cBhvr>
                                    </p:cmd>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500"/>
                                        <p:tgtEl>
                                          <p:spTgt spid="4">
                                            <p:txEl>
                                              <p:pRg st="3" end="3"/>
                                            </p:txEl>
                                          </p:spTgt>
                                        </p:tgtEl>
                                      </p:cBhvr>
                                    </p:animEffect>
                                  </p:childTnLst>
                                </p:cTn>
                              </p:par>
                              <p:par>
                                <p:cTn id="29" presetID="1" presetClass="mediacall" presetSubtype="0" fill="hold" nodeType="withEffect">
                                  <p:stCondLst>
                                    <p:cond delay="0"/>
                                  </p:stCondLst>
                                  <p:childTnLst>
                                    <p:cmd type="call" cmd="playFrom(0.0)">
                                      <p:cBhvr>
                                        <p:cTn id="30" dur="5154" fill="hold"/>
                                        <p:tgtEl>
                                          <p:spTgt spid="12"/>
                                        </p:tgtEl>
                                      </p:cBhvr>
                                    </p:cmd>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ipe(left)">
                                      <p:cBhvr>
                                        <p:cTn id="35" dur="500"/>
                                        <p:tgtEl>
                                          <p:spTgt spid="4">
                                            <p:txEl>
                                              <p:pRg st="4" end="4"/>
                                            </p:txEl>
                                          </p:spTgt>
                                        </p:tgtEl>
                                      </p:cBhvr>
                                    </p:animEffect>
                                  </p:childTnLst>
                                </p:cTn>
                              </p:par>
                              <p:par>
                                <p:cTn id="36" presetID="1" presetClass="mediacall" presetSubtype="0" fill="hold" nodeType="withEffect">
                                  <p:stCondLst>
                                    <p:cond delay="0"/>
                                  </p:stCondLst>
                                  <p:childTnLst>
                                    <p:cmd type="call" cmd="playFrom(0.0)">
                                      <p:cBhvr>
                                        <p:cTn id="37" dur="2507" fill="hold"/>
                                        <p:tgtEl>
                                          <p:spTgt spid="13"/>
                                        </p:tgtEl>
                                      </p:cBhvr>
                                    </p:cmd>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par>
                                <p:cTn id="43" presetID="1" presetClass="mediacall" presetSubtype="0" fill="hold" nodeType="withEffect">
                                  <p:stCondLst>
                                    <p:cond delay="0"/>
                                  </p:stCondLst>
                                  <p:childTnLst>
                                    <p:cmd type="call" cmd="playFrom(0.0)">
                                      <p:cBhvr>
                                        <p:cTn id="44" dur="2507"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
                </p:tgtEl>
              </p:cMediaNode>
            </p:audio>
            <p:audio>
              <p:cMediaNode vol="80000">
                <p:cTn id="46" fill="hold" display="0">
                  <p:stCondLst>
                    <p:cond delay="indefinite"/>
                  </p:stCondLst>
                  <p:endCondLst>
                    <p:cond evt="onStopAudio" delay="0">
                      <p:tgtEl>
                        <p:sldTgt/>
                      </p:tgtEl>
                    </p:cond>
                  </p:endCondLst>
                </p:cTn>
                <p:tgtEl>
                  <p:spTgt spid="10"/>
                </p:tgtEl>
              </p:cMediaNode>
            </p:audio>
            <p:audio>
              <p:cMediaNode vol="80000">
                <p:cTn id="47" fill="hold" display="0">
                  <p:stCondLst>
                    <p:cond delay="indefinite"/>
                  </p:stCondLst>
                  <p:endCondLst>
                    <p:cond evt="onStopAudio" delay="0">
                      <p:tgtEl>
                        <p:sldTgt/>
                      </p:tgtEl>
                    </p:cond>
                  </p:endCondLst>
                </p:cTn>
                <p:tgtEl>
                  <p:spTgt spid="11"/>
                </p:tgtEl>
              </p:cMediaNode>
            </p:audio>
            <p:audio>
              <p:cMediaNode vol="80000">
                <p:cTn id="48" fill="hold" display="0">
                  <p:stCondLst>
                    <p:cond delay="indefinite"/>
                  </p:stCondLst>
                  <p:endCondLst>
                    <p:cond evt="onStopAudio" delay="0">
                      <p:tgtEl>
                        <p:sldTgt/>
                      </p:tgtEl>
                    </p:cond>
                  </p:endCondLst>
                </p:cTn>
                <p:tgtEl>
                  <p:spTgt spid="12"/>
                </p:tgtEl>
              </p:cMediaNode>
            </p:audio>
            <p:audio>
              <p:cMediaNode vol="80000">
                <p:cTn id="49" fill="hold" display="0">
                  <p:stCondLst>
                    <p:cond delay="indefinite"/>
                  </p:stCondLst>
                  <p:endCondLst>
                    <p:cond evt="onStopAudio" delay="0">
                      <p:tgtEl>
                        <p:sldTgt/>
                      </p:tgtEl>
                    </p:cond>
                  </p:endCondLst>
                </p:cTn>
                <p:tgtEl>
                  <p:spTgt spid="13"/>
                </p:tgtEl>
              </p:cMediaNode>
            </p:audio>
            <p:audio>
              <p:cMediaNode vol="80000">
                <p:cTn id="50"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CFFAA0F-B0EE-42F7-B791-8AE8F290BD7A}"/>
              </a:ext>
            </a:extLst>
          </p:cNvPr>
          <p:cNvSpPr txBox="1">
            <a:spLocks/>
          </p:cNvSpPr>
          <p:nvPr/>
        </p:nvSpPr>
        <p:spPr>
          <a:xfrm>
            <a:off x="6969822" y="1706547"/>
            <a:ext cx="4888184" cy="44347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2">
                    <a:lumMod val="50000"/>
                  </a:schemeClr>
                </a:solidFill>
                <a:latin typeface="+mn-lt"/>
              </a:rPr>
              <a:t>b) Match the texts with the questions above. </a:t>
            </a:r>
          </a:p>
          <a:p>
            <a:pPr algn="ctr"/>
            <a:r>
              <a:rPr lang="en-US" sz="5400" b="1" dirty="0">
                <a:solidFill>
                  <a:schemeClr val="tx2">
                    <a:lumMod val="50000"/>
                  </a:schemeClr>
                </a:solidFill>
                <a:latin typeface="+mn-lt"/>
              </a:rPr>
              <a:t>(There is one extra question).</a:t>
            </a:r>
            <a:endParaRPr lang="uk-UA" sz="5400" b="1" dirty="0">
              <a:solidFill>
                <a:schemeClr val="tx2">
                  <a:lumMod val="50000"/>
                </a:schemeClr>
              </a:solidFill>
              <a:latin typeface="+mn-lt"/>
              <a:cs typeface="Times New Roman" panose="02020603050405020304" pitchFamily="18" charset="0"/>
            </a:endParaRPr>
          </a:p>
        </p:txBody>
      </p:sp>
      <p:sp>
        <p:nvSpPr>
          <p:cNvPr id="7" name="Прямоугольник 4">
            <a:extLst>
              <a:ext uri="{FF2B5EF4-FFF2-40B4-BE49-F238E27FC236}">
                <a16:creationId xmlns:a16="http://schemas.microsoft.com/office/drawing/2014/main" id="{7499BE9C-D388-4CBE-83ED-EAA4D44EB4A4}"/>
              </a:ext>
            </a:extLst>
          </p:cNvPr>
          <p:cNvSpPr/>
          <p:nvPr/>
        </p:nvSpPr>
        <p:spPr>
          <a:xfrm>
            <a:off x="2415633" y="530734"/>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uk-UA" sz="2000" b="1" dirty="0">
                <a:solidFill>
                  <a:schemeClr val="bg1"/>
                </a:solidFill>
                <a:sym typeface="+mn-ea"/>
              </a:rPr>
              <a:t>Work with Student’s Book</a:t>
            </a:r>
          </a:p>
        </p:txBody>
      </p:sp>
      <p:sp>
        <p:nvSpPr>
          <p:cNvPr id="8" name="Прямокутник: округлені кути 7">
            <a:extLst>
              <a:ext uri="{FF2B5EF4-FFF2-40B4-BE49-F238E27FC236}">
                <a16:creationId xmlns:a16="http://schemas.microsoft.com/office/drawing/2014/main" id="{6902F963-0471-4001-9B37-ADAE15D94494}"/>
              </a:ext>
            </a:extLst>
          </p:cNvPr>
          <p:cNvSpPr/>
          <p:nvPr/>
        </p:nvSpPr>
        <p:spPr>
          <a:xfrm>
            <a:off x="2245585" y="1252402"/>
            <a:ext cx="4488873" cy="4702628"/>
          </a:xfrm>
          <a:prstGeom prst="roundRect">
            <a:avLst/>
          </a:prstGeom>
          <a:solidFill>
            <a:schemeClr val="accent1">
              <a:lumMod val="75000"/>
            </a:schemeClr>
          </a:solidFill>
          <a:ln w="38100">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algn="ctr"/>
            <a:r>
              <a:rPr lang="en-US" sz="5400" b="1" dirty="0">
                <a:solidFill>
                  <a:schemeClr val="bg1"/>
                </a:solidFill>
                <a:effectLst>
                  <a:outerShdw blurRad="38100" dist="38100" dir="2700000" algn="tl">
                    <a:srgbClr val="000000">
                      <a:alpha val="43137"/>
                    </a:srgbClr>
                  </a:outerShdw>
                </a:effectLst>
              </a:rPr>
              <a:t>Student’s Book</a:t>
            </a:r>
          </a:p>
          <a:p>
            <a:pPr algn="ctr"/>
            <a:r>
              <a:rPr lang="en-US" sz="5400" b="1" dirty="0">
                <a:solidFill>
                  <a:schemeClr val="bg1"/>
                </a:solidFill>
                <a:effectLst>
                  <a:outerShdw blurRad="38100" dist="38100" dir="2700000" algn="tl">
                    <a:srgbClr val="000000">
                      <a:alpha val="43137"/>
                    </a:srgbClr>
                  </a:outerShdw>
                </a:effectLst>
              </a:rPr>
              <a:t>(ex.1, p.111)</a:t>
            </a:r>
            <a:endParaRPr lang="uk-UA" sz="5400" b="1" dirty="0">
              <a:solidFill>
                <a:schemeClr val="bg1"/>
              </a:solidFill>
              <a:effectLst>
                <a:outerShdw blurRad="38100" dist="38100" dir="2700000" algn="tl">
                  <a:srgbClr val="000000">
                    <a:alpha val="43137"/>
                  </a:srgbClr>
                </a:outerShdw>
              </a:effectLst>
            </a:endParaRPr>
          </a:p>
        </p:txBody>
      </p:sp>
      <p:pic>
        <p:nvPicPr>
          <p:cNvPr id="9" name="Рисунок 8">
            <a:extLst>
              <a:ext uri="{FF2B5EF4-FFF2-40B4-BE49-F238E27FC236}">
                <a16:creationId xmlns:a16="http://schemas.microsoft.com/office/drawing/2014/main" id="{FC5D7CCA-1666-4ADF-BEAF-2FEC0E5114EB}"/>
              </a:ext>
            </a:extLst>
          </p:cNvPr>
          <p:cNvPicPr>
            <a:picLocks noChangeAspect="1"/>
          </p:cNvPicPr>
          <p:nvPr/>
        </p:nvPicPr>
        <p:blipFill>
          <a:blip r:embed="rId2"/>
          <a:stretch>
            <a:fillRect/>
          </a:stretch>
        </p:blipFill>
        <p:spPr>
          <a:xfrm>
            <a:off x="1170233" y="4342701"/>
            <a:ext cx="2572735" cy="2091109"/>
          </a:xfrm>
          <a:prstGeom prst="rect">
            <a:avLst/>
          </a:prstGeom>
        </p:spPr>
      </p:pic>
    </p:spTree>
    <p:extLst>
      <p:ext uri="{BB962C8B-B14F-4D97-AF65-F5344CB8AC3E}">
        <p14:creationId xmlns:p14="http://schemas.microsoft.com/office/powerpoint/2010/main" val="49080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317651" y="3474881"/>
            <a:ext cx="3415187" cy="3089783"/>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000" b="1" dirty="0">
                <a:solidFill>
                  <a:schemeClr val="tx2">
                    <a:lumMod val="50000"/>
                  </a:schemeClr>
                </a:solidFill>
              </a:rPr>
              <a:t>Try to keep fit. Then you’ll be in good health. You should do morning exercises. You should play sports and stay outdoors every day. You should eat a lot of fruits and vegetables and other healthy food.</a:t>
            </a:r>
            <a:endParaRPr lang="ru-RU" sz="2000" b="1" dirty="0">
              <a:solidFill>
                <a:schemeClr val="tx2">
                  <a:lumMod val="50000"/>
                </a:schemeClr>
              </a:solidFill>
            </a:endParaRPr>
          </a:p>
        </p:txBody>
      </p:sp>
      <p:sp>
        <p:nvSpPr>
          <p:cNvPr id="6" name="Прямоугольник 4"/>
          <p:cNvSpPr/>
          <p:nvPr/>
        </p:nvSpPr>
        <p:spPr>
          <a:xfrm>
            <a:off x="2415633" y="494529"/>
            <a:ext cx="9776367" cy="403542"/>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Match the texts with the questions. (There is one extra question). Fill in a number.</a:t>
            </a:r>
            <a:endParaRPr lang="uk-UA" sz="2000" b="1" dirty="0">
              <a:solidFill>
                <a:schemeClr val="bg1"/>
              </a:solidFill>
              <a:cs typeface="Times New Roman" panose="02020603050405020304" pitchFamily="18" charset="0"/>
            </a:endParaRPr>
          </a:p>
        </p:txBody>
      </p:sp>
      <p:sp>
        <p:nvSpPr>
          <p:cNvPr id="5" name="Прямоугольник 4"/>
          <p:cNvSpPr/>
          <p:nvPr/>
        </p:nvSpPr>
        <p:spPr>
          <a:xfrm>
            <a:off x="437356" y="1299378"/>
            <a:ext cx="3843081" cy="4893647"/>
          </a:xfrm>
          <a:prstGeom prst="rect">
            <a:avLst/>
          </a:prstGeom>
        </p:spPr>
        <p:txBody>
          <a:bodyPr wrap="square">
            <a:spAutoFit/>
          </a:bodyPr>
          <a:lstStyle/>
          <a:p>
            <a:pPr marL="342900" indent="-342900">
              <a:buAutoNum type="arabicPeriod"/>
            </a:pPr>
            <a:r>
              <a:rPr lang="en-US" sz="2400" b="1" dirty="0">
                <a:solidFill>
                  <a:schemeClr val="tx2">
                    <a:lumMod val="50000"/>
                  </a:schemeClr>
                </a:solidFill>
              </a:rPr>
              <a:t> When does your mother call in a doctor? </a:t>
            </a:r>
          </a:p>
          <a:p>
            <a:pPr marL="342900" indent="-342900">
              <a:buAutoNum type="arabicPeriod"/>
            </a:pPr>
            <a:r>
              <a:rPr lang="en-US" sz="2400" b="1" dirty="0">
                <a:solidFill>
                  <a:schemeClr val="tx2">
                    <a:lumMod val="50000"/>
                  </a:schemeClr>
                </a:solidFill>
              </a:rPr>
              <a:t> Why should you take medicine when you are ill? </a:t>
            </a:r>
          </a:p>
          <a:p>
            <a:pPr marL="342900" indent="-342900">
              <a:buAutoNum type="arabicPeriod"/>
            </a:pPr>
            <a:r>
              <a:rPr lang="en-US" sz="2400" b="1" dirty="0">
                <a:solidFill>
                  <a:schemeClr val="tx2">
                    <a:lumMod val="50000"/>
                  </a:schemeClr>
                </a:solidFill>
              </a:rPr>
              <a:t> When do people catch the flu? </a:t>
            </a:r>
          </a:p>
          <a:p>
            <a:pPr marL="342900" indent="-342900">
              <a:buAutoNum type="arabicPeriod"/>
            </a:pPr>
            <a:r>
              <a:rPr lang="en-US" sz="2400" b="1" dirty="0">
                <a:solidFill>
                  <a:schemeClr val="tx2">
                    <a:lumMod val="50000"/>
                  </a:schemeClr>
                </a:solidFill>
              </a:rPr>
              <a:t> Is your health very good, good or poor? </a:t>
            </a:r>
          </a:p>
          <a:p>
            <a:pPr marL="342900" indent="-342900">
              <a:buAutoNum type="arabicPeriod"/>
            </a:pPr>
            <a:r>
              <a:rPr lang="en-US" sz="2400" b="1" dirty="0">
                <a:solidFill>
                  <a:schemeClr val="tx2">
                    <a:lumMod val="50000"/>
                  </a:schemeClr>
                </a:solidFill>
              </a:rPr>
              <a:t> Where do you go when you have a bad tooth? </a:t>
            </a:r>
          </a:p>
          <a:p>
            <a:pPr marL="342900" indent="-342900">
              <a:buAutoNum type="arabicPeriod"/>
            </a:pPr>
            <a:r>
              <a:rPr lang="en-US" sz="2400" b="1" dirty="0">
                <a:solidFill>
                  <a:schemeClr val="tx2">
                    <a:lumMod val="50000"/>
                  </a:schemeClr>
                </a:solidFill>
              </a:rPr>
              <a:t> What should you do to keep fit?</a:t>
            </a:r>
            <a:endParaRPr lang="ru-RU" sz="2400" b="1" dirty="0">
              <a:solidFill>
                <a:schemeClr val="tx2">
                  <a:lumMod val="50000"/>
                </a:schemeClr>
              </a:solidFill>
            </a:endParaRPr>
          </a:p>
        </p:txBody>
      </p:sp>
      <p:sp>
        <p:nvSpPr>
          <p:cNvPr id="2" name="Прямоугольник 1"/>
          <p:cNvSpPr/>
          <p:nvPr/>
        </p:nvSpPr>
        <p:spPr>
          <a:xfrm>
            <a:off x="9007246" y="994889"/>
            <a:ext cx="2955900" cy="986104"/>
          </a:xfrm>
          <a:prstGeom prst="rect">
            <a:avLst/>
          </a:prstGeom>
        </p:spPr>
        <p:txBody>
          <a:bodyPr wrap="square">
            <a:spAutoFit/>
          </a:bodyPr>
          <a:lstStyle/>
          <a:p>
            <a:pPr algn="ctr">
              <a:lnSpc>
                <a:spcPct val="80000"/>
              </a:lnSpc>
            </a:pPr>
            <a:r>
              <a:rPr lang="en-US" sz="2400" b="1" i="1" dirty="0">
                <a:solidFill>
                  <a:schemeClr val="accent1">
                    <a:lumMod val="75000"/>
                  </a:schemeClr>
                </a:solidFill>
              </a:rPr>
              <a:t>When you feel ill, your mother calls in the doctor. </a:t>
            </a:r>
            <a:endParaRPr lang="ru-RU" sz="2400" b="1" i="1" dirty="0">
              <a:solidFill>
                <a:schemeClr val="accent1">
                  <a:lumMod val="75000"/>
                </a:schemeClr>
              </a:solidFill>
            </a:endParaRPr>
          </a:p>
        </p:txBody>
      </p:sp>
      <p:sp>
        <p:nvSpPr>
          <p:cNvPr id="3" name="Прямоугольник 2"/>
          <p:cNvSpPr/>
          <p:nvPr/>
        </p:nvSpPr>
        <p:spPr>
          <a:xfrm>
            <a:off x="5071128" y="994889"/>
            <a:ext cx="2458022" cy="1384995"/>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000" b="1" dirty="0">
                <a:solidFill>
                  <a:schemeClr val="tx2">
                    <a:lumMod val="50000"/>
                  </a:schemeClr>
                </a:solidFill>
              </a:rPr>
              <a:t>When you have a bad tooth, you go to the dentist’s office.</a:t>
            </a:r>
            <a:endParaRPr lang="ru-RU" sz="2000" b="1" dirty="0">
              <a:solidFill>
                <a:schemeClr val="tx2">
                  <a:lumMod val="50000"/>
                </a:schemeClr>
              </a:solidFill>
            </a:endParaRPr>
          </a:p>
        </p:txBody>
      </p:sp>
      <p:sp>
        <p:nvSpPr>
          <p:cNvPr id="8" name="Прямоугольник 7"/>
          <p:cNvSpPr/>
          <p:nvPr/>
        </p:nvSpPr>
        <p:spPr>
          <a:xfrm>
            <a:off x="6609332" y="2080853"/>
            <a:ext cx="3421018" cy="1604503"/>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000" b="1" dirty="0">
                <a:solidFill>
                  <a:schemeClr val="tx2">
                    <a:lumMod val="50000"/>
                  </a:schemeClr>
                </a:solidFill>
              </a:rPr>
              <a:t>The doctor gives you some medicine. In a short time you’ll get better and be in good health. You’ll be able to go back to school.</a:t>
            </a:r>
            <a:endParaRPr lang="ru-RU" sz="2000" b="1" dirty="0">
              <a:solidFill>
                <a:schemeClr val="tx2">
                  <a:lumMod val="50000"/>
                </a:schemeClr>
              </a:solidFill>
            </a:endParaRPr>
          </a:p>
        </p:txBody>
      </p:sp>
      <p:sp>
        <p:nvSpPr>
          <p:cNvPr id="10" name="Прямоугольник 9"/>
          <p:cNvSpPr/>
          <p:nvPr/>
        </p:nvSpPr>
        <p:spPr>
          <a:xfrm>
            <a:off x="9007246" y="3474881"/>
            <a:ext cx="2935073" cy="3089783"/>
          </a:xfrm>
          <a:prstGeom prst="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000" b="1" dirty="0">
                <a:solidFill>
                  <a:schemeClr val="tx2">
                    <a:lumMod val="50000"/>
                  </a:schemeClr>
                </a:solidFill>
              </a:rPr>
              <a:t>In cold seasons many people catch colds. When you have a cold, you have to drink a lot of hot tea. A bad cold is called a flu. When you have a flu, you can give it to other people around you. So, you must stay at home.</a:t>
            </a:r>
            <a:endParaRPr lang="ru-RU" sz="2000" b="1" dirty="0">
              <a:solidFill>
                <a:schemeClr val="tx2">
                  <a:lumMod val="50000"/>
                </a:schemeClr>
              </a:solidFill>
            </a:endParaRPr>
          </a:p>
        </p:txBody>
      </p:sp>
      <p:sp>
        <p:nvSpPr>
          <p:cNvPr id="7" name="Скругленный прямоугольник 6"/>
          <p:cNvSpPr/>
          <p:nvPr/>
        </p:nvSpPr>
        <p:spPr>
          <a:xfrm>
            <a:off x="4712782" y="975093"/>
            <a:ext cx="716691" cy="424885"/>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50000"/>
                  </a:schemeClr>
                </a:solidFill>
              </a:rPr>
              <a:t>5</a:t>
            </a:r>
            <a:endParaRPr lang="ru-RU" sz="3600" b="1" dirty="0">
              <a:solidFill>
                <a:schemeClr val="tx2">
                  <a:lumMod val="50000"/>
                </a:schemeClr>
              </a:solidFill>
            </a:endParaRPr>
          </a:p>
        </p:txBody>
      </p:sp>
      <p:sp>
        <p:nvSpPr>
          <p:cNvPr id="12" name="Скругленный прямоугольник 11"/>
          <p:cNvSpPr/>
          <p:nvPr/>
        </p:nvSpPr>
        <p:spPr>
          <a:xfrm>
            <a:off x="6213772" y="2017027"/>
            <a:ext cx="716691" cy="459676"/>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50000"/>
                  </a:schemeClr>
                </a:solidFill>
              </a:rPr>
              <a:t>2</a:t>
            </a:r>
            <a:endParaRPr lang="ru-RU" sz="3600" b="1" dirty="0">
              <a:solidFill>
                <a:schemeClr val="tx2">
                  <a:lumMod val="50000"/>
                </a:schemeClr>
              </a:solidFill>
            </a:endParaRPr>
          </a:p>
        </p:txBody>
      </p:sp>
      <p:sp>
        <p:nvSpPr>
          <p:cNvPr id="13" name="Скругленный прямоугольник 12"/>
          <p:cNvSpPr/>
          <p:nvPr/>
        </p:nvSpPr>
        <p:spPr>
          <a:xfrm>
            <a:off x="4200949" y="3260471"/>
            <a:ext cx="716691" cy="424885"/>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50000"/>
                  </a:schemeClr>
                </a:solidFill>
              </a:rPr>
              <a:t>6</a:t>
            </a:r>
            <a:endParaRPr lang="ru-RU" sz="3600" b="1" dirty="0">
              <a:solidFill>
                <a:schemeClr val="tx2">
                  <a:lumMod val="50000"/>
                </a:schemeClr>
              </a:solidFill>
            </a:endParaRPr>
          </a:p>
        </p:txBody>
      </p:sp>
      <p:sp>
        <p:nvSpPr>
          <p:cNvPr id="14" name="Скругленный прямоугольник 13"/>
          <p:cNvSpPr/>
          <p:nvPr/>
        </p:nvSpPr>
        <p:spPr>
          <a:xfrm>
            <a:off x="11225628" y="3260470"/>
            <a:ext cx="716691" cy="424885"/>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50000"/>
                  </a:schemeClr>
                </a:solidFill>
              </a:rPr>
              <a:t>3</a:t>
            </a:r>
            <a:endParaRPr lang="ru-RU" sz="3600" b="1" dirty="0">
              <a:solidFill>
                <a:schemeClr val="tx2">
                  <a:lumMod val="50000"/>
                </a:schemeClr>
              </a:solidFill>
            </a:endParaRPr>
          </a:p>
        </p:txBody>
      </p:sp>
      <p:sp>
        <p:nvSpPr>
          <p:cNvPr id="15" name="Скругленный прямоугольник 14"/>
          <p:cNvSpPr/>
          <p:nvPr/>
        </p:nvSpPr>
        <p:spPr>
          <a:xfrm>
            <a:off x="8262914" y="948287"/>
            <a:ext cx="716691" cy="424885"/>
          </a:xfrm>
          <a:prstGeom prst="roundRect">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50000"/>
                  </a:schemeClr>
                </a:solidFill>
              </a:rPr>
              <a:t>1</a:t>
            </a:r>
            <a:endParaRPr lang="ru-RU" sz="3600" b="1" dirty="0">
              <a:solidFill>
                <a:schemeClr val="tx2">
                  <a:lumMod val="50000"/>
                </a:schemeClr>
              </a:solidFill>
            </a:endParaRPr>
          </a:p>
        </p:txBody>
      </p:sp>
    </p:spTree>
    <p:extLst>
      <p:ext uri="{BB962C8B-B14F-4D97-AF65-F5344CB8AC3E}">
        <p14:creationId xmlns:p14="http://schemas.microsoft.com/office/powerpoint/2010/main" val="227048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4"/>
          <p:cNvSpPr/>
          <p:nvPr/>
        </p:nvSpPr>
        <p:spPr>
          <a:xfrm>
            <a:off x="2415633" y="484897"/>
            <a:ext cx="9776367" cy="485775"/>
          </a:xfrm>
          <a:prstGeom prst="rect">
            <a:avLst/>
          </a:prstGeom>
          <a:solidFill>
            <a:srgbClr val="2F3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a:solidFill>
                  <a:schemeClr val="bg1"/>
                </a:solidFill>
              </a:rPr>
              <a:t>Introduction of the vocabulary. Listen and repeat.</a:t>
            </a:r>
          </a:p>
        </p:txBody>
      </p:sp>
      <p:sp>
        <p:nvSpPr>
          <p:cNvPr id="3" name="Скругленный прямоугольник 2"/>
          <p:cNvSpPr/>
          <p:nvPr/>
        </p:nvSpPr>
        <p:spPr>
          <a:xfrm>
            <a:off x="2415633" y="1331763"/>
            <a:ext cx="8465727" cy="4932218"/>
          </a:xfrm>
          <a:prstGeom prst="round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447308" y="1085834"/>
            <a:ext cx="4793673" cy="831273"/>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effectLst>
                  <a:outerShdw blurRad="38100" dist="38100" dir="2700000" algn="tl">
                    <a:srgbClr val="000000">
                      <a:alpha val="43137"/>
                    </a:srgbClr>
                  </a:outerShdw>
                </a:effectLst>
              </a:rPr>
              <a:t>VOCABULARY BOX</a:t>
            </a:r>
            <a:endParaRPr lang="ru-RU" sz="3600" b="1" dirty="0">
              <a:effectLst>
                <a:outerShdw blurRad="38100" dist="38100" dir="2700000" algn="tl">
                  <a:srgbClr val="000000">
                    <a:alpha val="43137"/>
                  </a:srgbClr>
                </a:outerShdw>
              </a:effectLst>
            </a:endParaRPr>
          </a:p>
        </p:txBody>
      </p:sp>
      <p:pic>
        <p:nvPicPr>
          <p:cNvPr id="12" name="Рисунок 11"/>
          <p:cNvPicPr>
            <a:picLocks noChangeAspect="1"/>
          </p:cNvPicPr>
          <p:nvPr/>
        </p:nvPicPr>
        <p:blipFill>
          <a:blip r:embed="rId6"/>
          <a:stretch>
            <a:fillRect/>
          </a:stretch>
        </p:blipFill>
        <p:spPr>
          <a:xfrm>
            <a:off x="749877" y="1324499"/>
            <a:ext cx="1266397" cy="1494901"/>
          </a:xfrm>
          <a:prstGeom prst="rect">
            <a:avLst/>
          </a:prstGeom>
        </p:spPr>
      </p:pic>
      <p:sp>
        <p:nvSpPr>
          <p:cNvPr id="13" name="Прямоугольник 12"/>
          <p:cNvSpPr/>
          <p:nvPr/>
        </p:nvSpPr>
        <p:spPr>
          <a:xfrm>
            <a:off x="4020496" y="2071949"/>
            <a:ext cx="6130894" cy="3816429"/>
          </a:xfrm>
          <a:prstGeom prst="rect">
            <a:avLst/>
          </a:prstGeom>
        </p:spPr>
        <p:txBody>
          <a:bodyPr wrap="square">
            <a:spAutoFit/>
          </a:bodyPr>
          <a:lstStyle/>
          <a:p>
            <a:pPr marL="285750" indent="-285750">
              <a:buFont typeface="Arial" panose="020B0604020202020204" pitchFamily="34" charset="0"/>
              <a:buChar char="•"/>
            </a:pPr>
            <a:r>
              <a:rPr lang="en-US" sz="2200" b="1" dirty="0">
                <a:solidFill>
                  <a:schemeClr val="tx2">
                    <a:lumMod val="50000"/>
                  </a:schemeClr>
                </a:solidFill>
              </a:rPr>
              <a:t>an accident [‘</a:t>
            </a:r>
            <a:r>
              <a:rPr lang="en-US" sz="2200" b="1" dirty="0" err="1">
                <a:solidFill>
                  <a:schemeClr val="tx2">
                    <a:lumMod val="50000"/>
                  </a:schemeClr>
                </a:solidFill>
              </a:rPr>
              <a:t>æksɪdənt</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a disease [</a:t>
            </a:r>
            <a:r>
              <a:rPr lang="en-US" sz="2200" b="1" dirty="0" err="1">
                <a:solidFill>
                  <a:schemeClr val="tx2">
                    <a:lumMod val="50000"/>
                  </a:schemeClr>
                </a:solidFill>
              </a:rPr>
              <a:t>dɪ‘zi:z</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a dentist office [‘</a:t>
            </a:r>
            <a:r>
              <a:rPr lang="en-US" sz="2200" b="1" dirty="0" err="1">
                <a:solidFill>
                  <a:schemeClr val="tx2">
                    <a:lumMod val="50000"/>
                  </a:schemeClr>
                </a:solidFill>
              </a:rPr>
              <a:t>dentɪst</a:t>
            </a:r>
            <a:r>
              <a:rPr lang="en-US" sz="2200" b="1" dirty="0">
                <a:solidFill>
                  <a:schemeClr val="tx2">
                    <a:lumMod val="50000"/>
                  </a:schemeClr>
                </a:solidFill>
              </a:rPr>
              <a:t> ‘</a:t>
            </a:r>
            <a:r>
              <a:rPr lang="en-US" sz="2200" b="1" dirty="0" err="1">
                <a:solidFill>
                  <a:schemeClr val="tx2">
                    <a:lumMod val="50000"/>
                  </a:schemeClr>
                </a:solidFill>
              </a:rPr>
              <a:t>ɒfɪs</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a pill [‘</a:t>
            </a:r>
            <a:r>
              <a:rPr lang="en-US" sz="2200" b="1" dirty="0" err="1">
                <a:solidFill>
                  <a:schemeClr val="tx2">
                    <a:lumMod val="50000"/>
                  </a:schemeClr>
                </a:solidFill>
              </a:rPr>
              <a:t>pɪl</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a surgeon [‘s3:dƷən] </a:t>
            </a:r>
          </a:p>
          <a:p>
            <a:pPr marL="285750" indent="-285750">
              <a:buFont typeface="Arial" panose="020B0604020202020204" pitchFamily="34" charset="0"/>
              <a:buChar char="•"/>
            </a:pPr>
            <a:r>
              <a:rPr lang="en-US" sz="2200" b="1" dirty="0">
                <a:solidFill>
                  <a:schemeClr val="tx2">
                    <a:lumMod val="50000"/>
                  </a:schemeClr>
                </a:solidFill>
              </a:rPr>
              <a:t>a symptom [‘</a:t>
            </a:r>
            <a:r>
              <a:rPr lang="en-US" sz="2200" b="1" dirty="0" err="1">
                <a:solidFill>
                  <a:schemeClr val="tx2">
                    <a:lumMod val="50000"/>
                  </a:schemeClr>
                </a:solidFill>
              </a:rPr>
              <a:t>sɪmptəm</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a treatment [‘</a:t>
            </a:r>
            <a:r>
              <a:rPr lang="en-US" sz="2200" b="1" dirty="0" err="1">
                <a:solidFill>
                  <a:schemeClr val="tx2">
                    <a:lumMod val="50000"/>
                  </a:schemeClr>
                </a:solidFill>
              </a:rPr>
              <a:t>tri:tmənt</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private [‘</a:t>
            </a:r>
            <a:r>
              <a:rPr lang="en-US" sz="2200" b="1" dirty="0" err="1">
                <a:solidFill>
                  <a:schemeClr val="tx2">
                    <a:lumMod val="50000"/>
                  </a:schemeClr>
                </a:solidFill>
              </a:rPr>
              <a:t>praɪvɪt</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regular [‘</a:t>
            </a:r>
            <a:r>
              <a:rPr lang="en-US" sz="2200" b="1" dirty="0" err="1">
                <a:solidFill>
                  <a:schemeClr val="tx2">
                    <a:lumMod val="50000"/>
                  </a:schemeClr>
                </a:solidFill>
              </a:rPr>
              <a:t>regj</a:t>
            </a:r>
            <a:r>
              <a:rPr lang="el-GR" sz="2200" b="1" dirty="0">
                <a:solidFill>
                  <a:schemeClr val="tx2">
                    <a:lumMod val="50000"/>
                  </a:schemeClr>
                </a:solidFill>
              </a:rPr>
              <a:t>υ</a:t>
            </a:r>
            <a:r>
              <a:rPr lang="en-US" sz="2200" b="1" dirty="0" err="1">
                <a:solidFill>
                  <a:schemeClr val="tx2">
                    <a:lumMod val="50000"/>
                  </a:schemeClr>
                </a:solidFill>
              </a:rPr>
              <a:t>lə</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regularly [‘</a:t>
            </a:r>
            <a:r>
              <a:rPr lang="en-US" sz="2200" b="1" dirty="0" err="1">
                <a:solidFill>
                  <a:schemeClr val="tx2">
                    <a:lumMod val="50000"/>
                  </a:schemeClr>
                </a:solidFill>
              </a:rPr>
              <a:t>regj</a:t>
            </a:r>
            <a:r>
              <a:rPr lang="el-GR" sz="2200" b="1" dirty="0">
                <a:solidFill>
                  <a:schemeClr val="tx2">
                    <a:lumMod val="50000"/>
                  </a:schemeClr>
                </a:solidFill>
              </a:rPr>
              <a:t>υ</a:t>
            </a:r>
            <a:r>
              <a:rPr lang="en-US" sz="2200" b="1" dirty="0" err="1">
                <a:solidFill>
                  <a:schemeClr val="tx2">
                    <a:lumMod val="50000"/>
                  </a:schemeClr>
                </a:solidFill>
              </a:rPr>
              <a:t>ləlɪ</a:t>
            </a:r>
            <a:r>
              <a:rPr lang="en-US" sz="2200" b="1" dirty="0">
                <a:solidFill>
                  <a:schemeClr val="tx2">
                    <a:lumMod val="50000"/>
                  </a:schemeClr>
                </a:solidFill>
              </a:rPr>
              <a:t>] </a:t>
            </a:r>
          </a:p>
          <a:p>
            <a:pPr marL="285750" indent="-285750">
              <a:buFont typeface="Arial" panose="020B0604020202020204" pitchFamily="34" charset="0"/>
              <a:buChar char="•"/>
            </a:pPr>
            <a:r>
              <a:rPr lang="en-US" sz="2200" b="1" dirty="0">
                <a:solidFill>
                  <a:schemeClr val="tx2">
                    <a:lumMod val="50000"/>
                  </a:schemeClr>
                </a:solidFill>
              </a:rPr>
              <a:t>to make an appointment [‘</a:t>
            </a:r>
            <a:r>
              <a:rPr lang="en-US" sz="2200" b="1" dirty="0" err="1">
                <a:solidFill>
                  <a:schemeClr val="tx2">
                    <a:lumMod val="50000"/>
                  </a:schemeClr>
                </a:solidFill>
              </a:rPr>
              <a:t>meɪk</a:t>
            </a:r>
            <a:r>
              <a:rPr lang="en-US" sz="2200" b="1" dirty="0">
                <a:solidFill>
                  <a:schemeClr val="tx2">
                    <a:lumMod val="50000"/>
                  </a:schemeClr>
                </a:solidFill>
              </a:rPr>
              <a:t> </a:t>
            </a:r>
            <a:r>
              <a:rPr lang="en-US" sz="2200" b="1" dirty="0" err="1">
                <a:solidFill>
                  <a:schemeClr val="tx2">
                    <a:lumMod val="50000"/>
                  </a:schemeClr>
                </a:solidFill>
              </a:rPr>
              <a:t>ə‘pᴐɪngtmənt</a:t>
            </a:r>
            <a:r>
              <a:rPr lang="en-US" sz="2200" b="1" dirty="0">
                <a:solidFill>
                  <a:schemeClr val="tx2">
                    <a:lumMod val="50000"/>
                  </a:schemeClr>
                </a:solidFill>
              </a:rPr>
              <a:t>]</a:t>
            </a:r>
            <a:endParaRPr lang="ru-RU" sz="2200" b="1" dirty="0">
              <a:solidFill>
                <a:schemeClr val="tx2">
                  <a:lumMod val="50000"/>
                </a:schemeClr>
              </a:solidFill>
            </a:endParaRPr>
          </a:p>
        </p:txBody>
      </p:sp>
      <p:pic>
        <p:nvPicPr>
          <p:cNvPr id="14"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10000" y="4221413"/>
            <a:ext cx="609600" cy="609600"/>
          </a:xfrm>
          <a:prstGeom prst="rect">
            <a:avLst/>
          </a:prstGeom>
        </p:spPr>
      </p:pic>
      <p:pic>
        <p:nvPicPr>
          <p:cNvPr id="2" name="Записанный звук">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749815" y="4221413"/>
            <a:ext cx="609600" cy="609600"/>
          </a:xfrm>
          <a:prstGeom prst="rect">
            <a:avLst/>
          </a:prstGeom>
        </p:spPr>
      </p:pic>
    </p:spTree>
    <p:extLst>
      <p:ext uri="{BB962C8B-B14F-4D97-AF65-F5344CB8AC3E}">
        <p14:creationId xmlns:p14="http://schemas.microsoft.com/office/powerpoint/2010/main" val="31928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1" presetClass="mediacall" presetSubtype="0" fill="hold" nodeType="withEffect">
                                  <p:stCondLst>
                                    <p:cond delay="0"/>
                                  </p:stCondLst>
                                  <p:childTnLst>
                                    <p:cmd type="call" cmd="playFrom(0.0)">
                                      <p:cBhvr>
                                        <p:cTn id="9" dur="2043" fill="hold"/>
                                        <p:tgtEl>
                                          <p:spTgt spid="14"/>
                                        </p:tgtEl>
                                      </p:cBhvr>
                                    </p:cmd>
                                  </p:childTnLst>
                                </p:cTn>
                              </p:par>
                            </p:childTnLst>
                          </p:cTn>
                        </p:par>
                        <p:par>
                          <p:cTn id="10" fill="hold">
                            <p:stCondLst>
                              <p:cond delay="2043"/>
                            </p:stCondLst>
                            <p:childTnLst>
                              <p:par>
                                <p:cTn id="11" presetID="2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1" presetClass="mediacall" presetSubtype="0" fill="hold" nodeType="withEffect">
                                  <p:stCondLst>
                                    <p:cond delay="0"/>
                                  </p:stCondLst>
                                  <p:childTnLst>
                                    <p:cmd type="call" cmd="playFrom(0.0)">
                                      <p:cBhvr>
                                        <p:cTn id="15" dur="170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audio>
              <p:cMediaNode vol="80000">
                <p:cTn id="17" fill="hold" display="0">
                  <p:stCondLst>
                    <p:cond delay="indefinite"/>
                  </p:stCondLst>
                  <p:endCondLst>
                    <p:cond evt="onStopAudio" delay="0">
                      <p:tgtEl>
                        <p:sldTgt/>
                      </p:tgtEl>
                    </p:cond>
                  </p:endCondLst>
                </p:cTn>
                <p:tgtEl>
                  <p:spTgt spid="2"/>
                </p:tgtEl>
              </p:cMediaNode>
            </p:audio>
          </p:childTnLst>
        </p:cTn>
      </p:par>
    </p:tnLst>
    <p:bldLst>
      <p:bldP spid="4" grpId="0" animBg="1"/>
      <p:bldP spid="13" grpId="0"/>
    </p:bldLst>
  </p:timing>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TM10001106[[fn=Эмблема]]</Template>
  <TotalTime>7355</TotalTime>
  <Words>1545</Words>
  <Application>Microsoft Office PowerPoint</Application>
  <PresentationFormat>Широкоэкранный</PresentationFormat>
  <Paragraphs>163</Paragraphs>
  <Slides>23</Slides>
  <Notes>1</Notes>
  <HiddenSlides>0</HiddenSlides>
  <MMClips>12</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Microsoft JhengHei UI Light</vt:lpstr>
      <vt:lpstr>Arial</vt:lpstr>
      <vt:lpstr>Calibri</vt:lpstr>
      <vt:lpstr>Corbel</vt:lpstr>
      <vt:lpstr>Gill Sans MT</vt:lpstr>
      <vt:lpstr>Impact</vt:lpstr>
      <vt:lpstr>Times New Roman</vt:lpstr>
      <vt:lpstr>Эмблема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Оксана</cp:lastModifiedBy>
  <cp:revision>1035</cp:revision>
  <dcterms:created xsi:type="dcterms:W3CDTF">2018-01-05T16:38:00Z</dcterms:created>
  <dcterms:modified xsi:type="dcterms:W3CDTF">2024-05-14T09:15:53Z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1049-11.2.0.10114</vt:lpwstr>
  </property>
</Properties>
</file>