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84" r:id="rId3"/>
    <p:sldId id="257" r:id="rId4"/>
    <p:sldId id="286" r:id="rId5"/>
    <p:sldId id="278" r:id="rId6"/>
    <p:sldId id="279" r:id="rId7"/>
    <p:sldId id="280" r:id="rId8"/>
    <p:sldId id="281" r:id="rId9"/>
    <p:sldId id="285" r:id="rId10"/>
    <p:sldId id="276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DF15F1-641D-4115-B021-4F05A7829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DD57181-8DA5-465E-879C-6E289D074F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3D1EA57-B1FA-4ED2-A75E-780A176D6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122F130-C18E-4320-AA53-CB4DD0F3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567F802-A7B7-4100-A2BA-4A8D8FA5C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575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EE833-460F-44F6-ADBC-E4E1A2CD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E995207-928A-4C2D-A66E-AE3F9C7B6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79641F6-514B-472A-B943-92590962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39B82F7-9609-4B39-A2B4-CE53F6CB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6E17B3B-27BB-4FAF-8DB1-B422C3EC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4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1D0CE24-147B-42B3-BA9B-2DB584D24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71A9024-4632-450B-B95E-E79548A7A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446D819-4FE9-4482-A506-8B2FA3A9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1B46ED7-4408-46A6-94F2-D226516A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55718B3-B602-4CE8-9F47-D031D6C0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668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F33847-8B52-466E-8316-36A17B8E8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2103467-5FFB-4CC3-8153-A40757804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824BE75-27FE-48FD-9A1E-8E738FF8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45E03C0-C34F-4EB6-986A-E6E1B3658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B276402-06F8-45C3-BA94-76028A1A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792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FC23E-24E0-4E64-925E-FDED114A5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2596724-60F3-4A50-B6B4-A62A25374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39111D9-7C1E-4D6F-82C0-6CE41F68D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DBF6EE9-496F-4AEE-BDCA-AAE81923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115E34F-6DBC-46DD-9DCA-BB84997C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916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AF4D5-4427-46E5-8ACE-BE6EE6E2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8D0D806-E5B0-4220-831F-3CA222819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264BE3B-1F74-4810-AD58-BDA6034D3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B006C0F-304D-460E-A14F-76FF8626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CFDCDCD-F39E-44EB-A9FA-19AB34DCC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67EFFBD-8431-4AFE-8721-E1376695F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643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FD7B65-189C-4B2A-AA3B-87C583E94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D94B69B-CD3E-40C6-A4DF-BB701D09F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6359BD0-50B2-4E4F-BDE9-EA3E68986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1EED71E-0757-4BBA-91C6-5641A4103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96BEEACE-EB48-4CB4-A410-23CB79364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F89DF6D-BECC-4531-861F-384775C2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DB568669-9F2B-48B9-B0B1-DBADBCC82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85BC94B-D982-4EFB-A821-085A338EE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031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BDBC89-C150-4EA8-AAD8-0CDFF03D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9334C466-7B6E-414A-90EC-36653DA8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99EEA30-4883-4875-8B02-79CCCD17C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12BB2874-E530-41B9-9A6C-0E19824D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687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26A2E3A0-B825-435A-BE2B-BD23B199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F579300-2C19-4C3B-BC1E-28ADCF81F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EE1A06E-DEF2-4DB9-BF1F-248CDD966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760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527CF-18E4-454C-A101-CD7ECA8F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05E4CF4-285D-4747-920F-4C9DC7F1C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EF011DF-8597-4651-895C-65A5CFC4D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A30D60E-41AC-4CCD-B908-C64167679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F287417-93C1-4BE3-AA52-C1B2B159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CFADA4A-EF2F-4636-8B61-408242AC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17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2CCBC-F2A0-41E8-9AF2-D43042BC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9D93CC3-1374-4C3B-8CD0-79D6ADE78E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8362587-9A73-4A05-9BB6-961A2C438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7193729-E777-4426-9E78-A4B55C96F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D450332-9C92-4824-A180-21B2EA95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15D0D90-CBFC-4821-812D-04345D98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453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010E45B-3CD0-498A-ADA8-1FFD1CE4C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8E228E4-2046-4F1E-A377-7D8B92E6A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33CF5E0-CED9-4B0B-BD4C-578420042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52454-A99C-4EE2-A29F-993343FEA596}" type="datetimeFigureOut">
              <a:rPr lang="uk-UA" smtClean="0"/>
              <a:t>14.05.2024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C8EDF4D-B20C-49E7-83A0-0EAD10E96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7122938-FB45-499B-B261-E96136B9E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688FE-361F-40A1-AE2D-133742453D1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418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563FF30-96B6-4530-8474-4E4842476D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4732E-7C34-4160-9F46-7BC1C58E0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2999"/>
            <a:ext cx="9144000" cy="1800520"/>
          </a:xfrm>
        </p:spPr>
        <p:txBody>
          <a:bodyPr>
            <a:normAutofit/>
          </a:bodyPr>
          <a:lstStyle/>
          <a:p>
            <a:endParaRPr lang="uk-UA" sz="40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10DA0CE-CCD5-4F19-B47C-82B99C862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88297"/>
            <a:ext cx="9144000" cy="2269503"/>
          </a:xfrm>
        </p:spPr>
        <p:txBody>
          <a:bodyPr>
            <a:noAutofit/>
          </a:bodyPr>
          <a:lstStyle/>
          <a:p>
            <a:r>
              <a:rPr lang="ru-RU" sz="4000" dirty="0"/>
              <a:t>Тема уроку: </a:t>
            </a:r>
            <a:r>
              <a:rPr lang="ru-RU" sz="4000" dirty="0" err="1"/>
              <a:t>Поняття</a:t>
            </a:r>
            <a:r>
              <a:rPr lang="ru-RU" sz="4000" dirty="0"/>
              <a:t> «</a:t>
            </a:r>
            <a:r>
              <a:rPr lang="ru-RU" sz="4000" dirty="0" err="1"/>
              <a:t>охорона</a:t>
            </a:r>
            <a:r>
              <a:rPr lang="ru-RU" sz="4000" dirty="0"/>
              <a:t> </a:t>
            </a:r>
            <a:r>
              <a:rPr lang="ru-RU" sz="4000" dirty="0" err="1"/>
              <a:t>праці</a:t>
            </a:r>
            <a:r>
              <a:rPr lang="ru-RU" sz="4000" dirty="0"/>
              <a:t>», </a:t>
            </a:r>
            <a:r>
              <a:rPr lang="ru-RU" sz="4000" dirty="0" err="1"/>
              <a:t>соціально-економічне</a:t>
            </a:r>
            <a:r>
              <a:rPr lang="ru-RU" sz="4000" dirty="0"/>
              <a:t> </a:t>
            </a:r>
            <a:r>
              <a:rPr lang="ru-RU" sz="4000" dirty="0" err="1"/>
              <a:t>значення</a:t>
            </a:r>
            <a:r>
              <a:rPr lang="ru-RU" sz="4000" dirty="0"/>
              <a:t> </a:t>
            </a:r>
          </a:p>
          <a:p>
            <a:r>
              <a:rPr lang="ru-RU" sz="4000" dirty="0" err="1"/>
              <a:t>охорони</a:t>
            </a:r>
            <a:r>
              <a:rPr lang="ru-RU" sz="4000" dirty="0"/>
              <a:t> </a:t>
            </a:r>
            <a:r>
              <a:rPr lang="ru-RU" sz="4000" dirty="0" err="1"/>
              <a:t>праці</a:t>
            </a:r>
            <a:r>
              <a:rPr lang="ru-RU" sz="4000" dirty="0"/>
              <a:t>. 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4276725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494572-63F4-4B1B-A9DC-B59C26D4A2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8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8339C-C051-4C3C-88F1-3E9A15307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854" y="1225485"/>
            <a:ext cx="6439291" cy="3506772"/>
          </a:xfrm>
        </p:spPr>
        <p:txBody>
          <a:bodyPr>
            <a:normAutofit/>
          </a:bodyPr>
          <a:lstStyle/>
          <a:p>
            <a:pPr algn="ctr"/>
            <a:r>
              <a:rPr lang="uk-UA" sz="6000" b="1" dirty="0"/>
              <a:t>Дякую за увагу</a:t>
            </a:r>
          </a:p>
        </p:txBody>
      </p:sp>
    </p:spTree>
    <p:extLst>
      <p:ext uri="{BB962C8B-B14F-4D97-AF65-F5344CB8AC3E}">
        <p14:creationId xmlns:p14="http://schemas.microsoft.com/office/powerpoint/2010/main" val="78201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D50D579-817B-4CF4-8330-97EC175EA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E841F-611E-4C8C-A3F3-2A9C6A73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A9BC56F-99C4-49B9-A3AC-E4A01908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1) Зміст поняття «охорона праці»</a:t>
            </a:r>
          </a:p>
          <a:p>
            <a:r>
              <a:rPr lang="uk-UA" b="1" dirty="0"/>
              <a:t>2) Соціально-економічне значення охорони праці</a:t>
            </a:r>
          </a:p>
          <a:p>
            <a:r>
              <a:rPr lang="ru-RU" b="1" dirty="0"/>
              <a:t>3) Структура та </a:t>
            </a:r>
            <a:r>
              <a:rPr lang="ru-RU" b="1" dirty="0" err="1"/>
              <a:t>завдання</a:t>
            </a:r>
            <a:r>
              <a:rPr lang="ru-RU" b="1" dirty="0"/>
              <a:t> </a:t>
            </a:r>
            <a:r>
              <a:rPr lang="ru-RU" b="1" dirty="0" err="1"/>
              <a:t>охорони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endParaRPr lang="ru-RU" b="1" dirty="0"/>
          </a:p>
          <a:p>
            <a:r>
              <a:rPr lang="ru-RU" b="1" dirty="0"/>
              <a:t>4) </a:t>
            </a:r>
            <a:r>
              <a:rPr lang="ru-RU" b="1" dirty="0" err="1"/>
              <a:t>Правові</a:t>
            </a:r>
            <a:r>
              <a:rPr lang="ru-RU" b="1" dirty="0"/>
              <a:t> та </a:t>
            </a:r>
            <a:r>
              <a:rPr lang="ru-RU" b="1" dirty="0" err="1"/>
              <a:t>організаційні</a:t>
            </a:r>
            <a:r>
              <a:rPr lang="ru-RU" b="1" dirty="0"/>
              <a:t> </a:t>
            </a:r>
            <a:r>
              <a:rPr lang="ru-RU" b="1" dirty="0" err="1"/>
              <a:t>основи</a:t>
            </a:r>
            <a:r>
              <a:rPr lang="ru-RU" b="1" dirty="0"/>
              <a:t> </a:t>
            </a:r>
            <a:r>
              <a:rPr lang="ru-RU" b="1" dirty="0" err="1"/>
              <a:t>охорони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r>
              <a:rPr lang="ru-RU" b="1" dirty="0"/>
              <a:t> </a:t>
            </a:r>
          </a:p>
          <a:p>
            <a:r>
              <a:rPr lang="uk-UA" b="1"/>
              <a:t>5) Пожежна </a:t>
            </a:r>
            <a:r>
              <a:rPr lang="uk-UA" b="1" dirty="0"/>
              <a:t>безпека та профілактика на виробництві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938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4ADD53-6314-4A42-9B4C-064F3E34B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8BEE67-7805-4244-8E0E-724DD615D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38674" cy="1325563"/>
          </a:xfrm>
        </p:spPr>
        <p:txBody>
          <a:bodyPr/>
          <a:lstStyle/>
          <a:p>
            <a:pPr algn="r"/>
            <a:r>
              <a:rPr lang="uk-UA" b="1" dirty="0"/>
              <a:t>Зміст поняття «охорона праці»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33FD3A7-285F-40BF-B6A3-AFD638BED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Охорона праці – це система правових, соціально-економічних, організаційно-технічних, санітарно-гігієнічних і лікувально-профілактичних заходів та засобів, спрямованих на збереження життя, здоров’я і працездатності людини у процесі трудової діяльності. </a:t>
            </a:r>
          </a:p>
          <a:p>
            <a:pPr algn="just"/>
            <a:r>
              <a:rPr lang="uk-UA" dirty="0"/>
              <a:t>Головною метою охорони праці є створення на кожному робочому місці безпечних умов праці, безпечної експлуатації обладнання, зменшення або повна нейтралізація дії шкідливих і небезпечних виробничих факторів на організм людини і, як наслідок, зниження рівня виробничого травматизму та професійних захворювань.</a:t>
            </a:r>
          </a:p>
        </p:txBody>
      </p:sp>
    </p:spTree>
    <p:extLst>
      <p:ext uri="{BB962C8B-B14F-4D97-AF65-F5344CB8AC3E}">
        <p14:creationId xmlns:p14="http://schemas.microsoft.com/office/powerpoint/2010/main" val="316749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0D2952-869C-4470-8D46-FD4F3C132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CF6693-2056-4637-B36E-9E7955BD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/>
              <a:t>Соціально-економічне значення охорони праці</a:t>
            </a:r>
            <a:endParaRPr lang="uk-UA" sz="40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160AD5-6B4C-45D5-BE8D-221EE45D8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Створення безпечних і здорових умов праці сприяє підвищенню її продуктивності та зниженню собівартості продукції. </a:t>
            </a:r>
          </a:p>
          <a:p>
            <a:pPr algn="just"/>
            <a:r>
              <a:rPr lang="uk-UA" sz="2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економічні методи управління охороною праці: </a:t>
            </a:r>
          </a:p>
          <a:p>
            <a:pPr algn="just"/>
            <a:r>
              <a:rPr lang="uk-UA" sz="28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диференційовані тарифи на соціальне страхування залежно від рівня виробничого травматизму, ступеня шкідливості умов праці, ступеня ризику виробництва; </a:t>
            </a:r>
          </a:p>
          <a:p>
            <a:pPr algn="just"/>
            <a:r>
              <a:rPr lang="uk-UA" sz="28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фінансування охорони праці; </a:t>
            </a:r>
          </a:p>
          <a:p>
            <a:pPr algn="just"/>
            <a:r>
              <a:rPr lang="uk-UA" sz="28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економічне стимулювання.</a:t>
            </a:r>
            <a:endParaRPr lang="uk-UA" sz="2800" dirty="0">
              <a:solidFill>
                <a:srgbClr val="C0000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892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FB6B43-65ED-4012-B5BA-000C2A305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3374C-4D40-499C-980B-AAD2FDF60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Структура та </a:t>
            </a:r>
            <a:r>
              <a:rPr lang="ru-RU" b="1" dirty="0" err="1"/>
              <a:t>завдання</a:t>
            </a:r>
            <a:r>
              <a:rPr lang="ru-RU" b="1" dirty="0"/>
              <a:t> </a:t>
            </a:r>
            <a:r>
              <a:rPr lang="ru-RU" b="1" dirty="0" err="1"/>
              <a:t>охорони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F7085F-6A24-4F53-B802-31D900543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Охорона праці водночас вирішує два основних завдання.</a:t>
            </a:r>
          </a:p>
          <a:p>
            <a:r>
              <a:rPr lang="uk-UA" dirty="0"/>
              <a:t>Одне з них – інженерно-технічне – передбачає запобігання небезпечним</a:t>
            </a:r>
          </a:p>
          <a:p>
            <a:r>
              <a:rPr lang="uk-UA" dirty="0"/>
              <a:t>подіям під час трудового процесу шляхом:</a:t>
            </a:r>
          </a:p>
          <a:p>
            <a:r>
              <a:rPr lang="uk-UA" dirty="0"/>
              <a:t>- заміни небезпечних матеріалів менш небезпечними,</a:t>
            </a:r>
          </a:p>
          <a:p>
            <a:r>
              <a:rPr lang="uk-UA" dirty="0"/>
              <a:t>- переходу на нові технології, які зменшують ризик травмування і</a:t>
            </a:r>
          </a:p>
          <a:p>
            <a:r>
              <a:rPr lang="uk-UA" dirty="0"/>
              <a:t>захворювання,</a:t>
            </a:r>
          </a:p>
          <a:p>
            <a:r>
              <a:rPr lang="uk-UA" dirty="0"/>
              <a:t>- проектування і конструювання устаткування з урахуванням</a:t>
            </a:r>
          </a:p>
          <a:p>
            <a:r>
              <a:rPr lang="uk-UA" dirty="0"/>
              <a:t>вимог безпеки праці,</a:t>
            </a:r>
          </a:p>
          <a:p>
            <a:r>
              <a:rPr lang="uk-UA" dirty="0"/>
              <a:t>- розробки засобів індивідуального та колективного захисту.</a:t>
            </a:r>
          </a:p>
          <a:p>
            <a:r>
              <a:rPr lang="uk-UA" dirty="0"/>
              <a:t>Друге – соціальне – пов’язане з відшкодуванням матеріальної, моральної чи</a:t>
            </a:r>
          </a:p>
          <a:p>
            <a:r>
              <a:rPr lang="uk-UA" dirty="0"/>
              <a:t>соціальної шкоди, завданої внаслідок нещасного випадку або професійного</a:t>
            </a:r>
          </a:p>
          <a:p>
            <a:r>
              <a:rPr lang="uk-UA" dirty="0"/>
              <a:t>захворювання, тобто це захист працівника та його прав.</a:t>
            </a:r>
          </a:p>
        </p:txBody>
      </p:sp>
    </p:spTree>
    <p:extLst>
      <p:ext uri="{BB962C8B-B14F-4D97-AF65-F5344CB8AC3E}">
        <p14:creationId xmlns:p14="http://schemas.microsoft.com/office/powerpoint/2010/main" val="347524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CD007BA-101C-4A5A-BC56-DF49BFB0E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E17DF-D4F6-4EBF-BE54-02F25585E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Структурна схема охорони праці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CB8BC90-4431-4198-A8F5-C55D95A30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582" y="1935480"/>
            <a:ext cx="5812970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75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AFA2AB7-3CE3-47E6-BC6C-4B4A6CA56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7A632-F5CE-4CD3-90C3-CAA16BF96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Правові</a:t>
            </a:r>
            <a:r>
              <a:rPr lang="ru-RU" b="1" dirty="0"/>
              <a:t> та </a:t>
            </a:r>
            <a:r>
              <a:rPr lang="ru-RU" b="1" dirty="0" err="1"/>
              <a:t>організаційні</a:t>
            </a:r>
            <a:br>
              <a:rPr lang="ru-RU" b="1" dirty="0"/>
            </a:br>
            <a:r>
              <a:rPr lang="ru-RU" b="1" dirty="0" err="1"/>
              <a:t>основи</a:t>
            </a:r>
            <a:r>
              <a:rPr lang="ru-RU" b="1" dirty="0"/>
              <a:t> </a:t>
            </a:r>
            <a:r>
              <a:rPr lang="ru-RU" b="1" dirty="0" err="1"/>
              <a:t>охорони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r>
              <a:rPr lang="ru-RU" b="1" dirty="0"/>
              <a:t> </a:t>
            </a:r>
            <a:endParaRPr lang="uk-UA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EE362A-BFB5-46AB-8127-26352892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/>
              <a:t>Правові та організаційні основи охорони праці </a:t>
            </a:r>
            <a:r>
              <a:rPr lang="uk-UA" dirty="0"/>
              <a:t>– це комплекс взаємопов’язаних законів та інших нормативно-правових актів, </a:t>
            </a:r>
            <a:r>
              <a:rPr lang="uk-UA" dirty="0" err="1"/>
              <a:t>соціальноекономічних</a:t>
            </a:r>
            <a:r>
              <a:rPr lang="uk-UA" dirty="0"/>
              <a:t> та організаційних заходів, спрямованих на правильну і безпечну організацію праці, забезпечення працюючих засобами захисту, компенсацію за важку роботу та роботу в шкідливих умовах, регламентацію відповідальності та відшкодування збитків у разі ушкодження здоров‘я працівника або його смерті, навчання працівників безпечному веденню робіт. </a:t>
            </a:r>
          </a:p>
        </p:txBody>
      </p:sp>
    </p:spTree>
    <p:extLst>
      <p:ext uri="{BB962C8B-B14F-4D97-AF65-F5344CB8AC3E}">
        <p14:creationId xmlns:p14="http://schemas.microsoft.com/office/powerpoint/2010/main" val="2557266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3E2BFE-0BF9-4870-8D4B-F0346A5E4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63BBB2-4692-441A-B3A0-6A0107431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21857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/>
              <a:t>Правові</a:t>
            </a:r>
            <a:r>
              <a:rPr lang="ru-RU" sz="4000" b="1" dirty="0"/>
              <a:t> та </a:t>
            </a:r>
            <a:r>
              <a:rPr lang="ru-RU" sz="4000" b="1" dirty="0" err="1"/>
              <a:t>організаційні</a:t>
            </a:r>
            <a:r>
              <a:rPr lang="ru-RU" sz="4000" b="1" dirty="0"/>
              <a:t> </a:t>
            </a:r>
            <a:r>
              <a:rPr lang="ru-RU" sz="4000" b="1" dirty="0" err="1"/>
              <a:t>основи</a:t>
            </a:r>
            <a:r>
              <a:rPr lang="ru-RU" sz="4000" b="1" dirty="0"/>
              <a:t> </a:t>
            </a:r>
            <a:r>
              <a:rPr lang="ru-RU" sz="4000" b="1" dirty="0" err="1"/>
              <a:t>охорони</a:t>
            </a:r>
            <a:r>
              <a:rPr lang="ru-RU" sz="4000" b="1" dirty="0"/>
              <a:t> </a:t>
            </a:r>
            <a:r>
              <a:rPr lang="ru-RU" sz="4000" b="1" dirty="0" err="1"/>
              <a:t>праці</a:t>
            </a:r>
            <a:r>
              <a:rPr lang="ru-RU" sz="4000" b="1" dirty="0"/>
              <a:t> </a:t>
            </a:r>
            <a:endParaRPr lang="uk-UA" sz="4000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A03F9C3-3AFB-404C-B396-F7C1CDC5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86497"/>
            <a:ext cx="5157787" cy="966509"/>
          </a:xfrm>
        </p:spPr>
        <p:txBody>
          <a:bodyPr/>
          <a:lstStyle/>
          <a:p>
            <a:pPr algn="ctr"/>
            <a:r>
              <a:rPr lang="uk-UA" dirty="0"/>
              <a:t>Виробнича санітарія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8DBE7C2-5191-4504-B8F0-9CD6FE1EB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674892" cy="3684588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Виробнича санітарія – комплекс організаційних, гігієнічних і </a:t>
            </a:r>
            <a:r>
              <a:rPr lang="uk-UA" dirty="0" err="1"/>
              <a:t>санітарнотехнічних</a:t>
            </a:r>
            <a:r>
              <a:rPr lang="uk-UA" dirty="0"/>
              <a:t> заходів та засобів, спрямованих на запобігання або зменшення дії на працюючих шкідливих виробничих факторів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BD72EB6-7295-4DEE-B86F-18D164A8A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04595"/>
            <a:ext cx="5183188" cy="966509"/>
          </a:xfrm>
        </p:spPr>
        <p:txBody>
          <a:bodyPr/>
          <a:lstStyle/>
          <a:p>
            <a:pPr algn="ctr"/>
            <a:r>
              <a:rPr lang="uk-UA" dirty="0"/>
              <a:t>Виробнича безпека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FDAE55E-DEAC-4AAD-ABA8-F000F331A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1946" y="2505075"/>
            <a:ext cx="4973442" cy="3684588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Виробнича безпека – комплекс організаційних та технічних заходів і засобів, спрямованих на запобігання або зменшення дії на працюючих небезпечних виробничих факторів.</a:t>
            </a:r>
          </a:p>
        </p:txBody>
      </p:sp>
    </p:spTree>
    <p:extLst>
      <p:ext uri="{BB962C8B-B14F-4D97-AF65-F5344CB8AC3E}">
        <p14:creationId xmlns:p14="http://schemas.microsoft.com/office/powerpoint/2010/main" val="2468936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4EF43CF-B0CF-4357-A838-E08A7329D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8"/>
            <a:ext cx="12192000" cy="683214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C37E63-6AD6-449A-BB3F-DF9BB454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Пожежна безпека та профілактика на виробництві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0AE9C19-A211-4A1A-8F66-CB2FEBDD3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Пожежна безпека та профілактика на виробництві </a:t>
            </a:r>
            <a:r>
              <a:rPr lang="uk-UA" dirty="0"/>
              <a:t>– комплекс заходів та засобів, спрямованих на запобігання запалювань, пожеж та вибухів у виробничому середовищі, а також на зменшення негативної дії небезпечних та шкідливих факторів, які утворюються в разі їх виникнення.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19447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469</Words>
  <Application>Microsoft Office PowerPoint</Application>
  <PresentationFormat>Широкий екран</PresentationFormat>
  <Paragraphs>41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Тема Office</vt:lpstr>
      <vt:lpstr>Презентація PowerPoint</vt:lpstr>
      <vt:lpstr>ПЛАН</vt:lpstr>
      <vt:lpstr>Зміст поняття «охорона праці»</vt:lpstr>
      <vt:lpstr>Соціально-економічне значення охорони праці</vt:lpstr>
      <vt:lpstr>Структура та завдання охорони праці</vt:lpstr>
      <vt:lpstr>Структурна схема охорони праці</vt:lpstr>
      <vt:lpstr>Правові та організаційні основи охорони праці </vt:lpstr>
      <vt:lpstr>Правові та організаційні основи охорони праці </vt:lpstr>
      <vt:lpstr>Пожежна безпека та профілактика на виробництві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Administrator</dc:creator>
  <cp:lastModifiedBy>UNICEF</cp:lastModifiedBy>
  <cp:revision>14</cp:revision>
  <dcterms:created xsi:type="dcterms:W3CDTF">2023-09-03T05:59:04Z</dcterms:created>
  <dcterms:modified xsi:type="dcterms:W3CDTF">2024-05-14T11:25:54Z</dcterms:modified>
</cp:coreProperties>
</file>