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9" r:id="rId2"/>
    <p:sldId id="256" r:id="rId3"/>
    <p:sldId id="257" r:id="rId4"/>
    <p:sldId id="258" r:id="rId5"/>
    <p:sldId id="260" r:id="rId6"/>
    <p:sldId id="262" r:id="rId7"/>
    <p:sldId id="261" r:id="rId8"/>
    <p:sldId id="263" r:id="rId9"/>
    <p:sldId id="266" r:id="rId10"/>
    <p:sldId id="264" r:id="rId11"/>
    <p:sldId id="265" r:id="rId12"/>
    <p:sldId id="269" r:id="rId13"/>
    <p:sldId id="267" r:id="rId14"/>
    <p:sldId id="268" r:id="rId15"/>
    <p:sldId id="270" r:id="rId16"/>
    <p:sldId id="271" r:id="rId17"/>
    <p:sldId id="275" r:id="rId18"/>
    <p:sldId id="274" r:id="rId19"/>
    <p:sldId id="272" r:id="rId20"/>
    <p:sldId id="273" r:id="rId21"/>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3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6E8D9AC5-19EA-4305-B06F-9515506D7DAC}" type="datetimeFigureOut">
              <a:rPr lang="uk-UA" smtClean="0"/>
              <a:t>07.05.2021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65C44C4C-2570-453C-BC53-5901A002B9CA}" type="slidenum">
              <a:rPr lang="uk-UA" smtClean="0"/>
              <a:t>‹#›</a:t>
            </a:fld>
            <a:endParaRPr lang="uk-UA"/>
          </a:p>
        </p:txBody>
      </p:sp>
    </p:spTree>
    <p:extLst>
      <p:ext uri="{BB962C8B-B14F-4D97-AF65-F5344CB8AC3E}">
        <p14:creationId xmlns:p14="http://schemas.microsoft.com/office/powerpoint/2010/main" val="21408451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E8D9AC5-19EA-4305-B06F-9515506D7DAC}" type="datetimeFigureOut">
              <a:rPr lang="uk-UA" smtClean="0"/>
              <a:t>07.05.2021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65C44C4C-2570-453C-BC53-5901A002B9CA}" type="slidenum">
              <a:rPr lang="uk-UA" smtClean="0"/>
              <a:t>‹#›</a:t>
            </a:fld>
            <a:endParaRPr lang="uk-UA"/>
          </a:p>
        </p:txBody>
      </p:sp>
    </p:spTree>
    <p:extLst>
      <p:ext uri="{BB962C8B-B14F-4D97-AF65-F5344CB8AC3E}">
        <p14:creationId xmlns:p14="http://schemas.microsoft.com/office/powerpoint/2010/main" val="28384295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E8D9AC5-19EA-4305-B06F-9515506D7DAC}" type="datetimeFigureOut">
              <a:rPr lang="uk-UA" smtClean="0"/>
              <a:t>07.05.2021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65C44C4C-2570-453C-BC53-5901A002B9CA}" type="slidenum">
              <a:rPr lang="uk-UA" smtClean="0"/>
              <a:t>‹#›</a:t>
            </a:fld>
            <a:endParaRPr lang="uk-UA"/>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0599571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E8D9AC5-19EA-4305-B06F-9515506D7DAC}" type="datetimeFigureOut">
              <a:rPr lang="uk-UA" smtClean="0"/>
              <a:t>07.05.2021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65C44C4C-2570-453C-BC53-5901A002B9CA}" type="slidenum">
              <a:rPr lang="uk-UA" smtClean="0"/>
              <a:t>‹#›</a:t>
            </a:fld>
            <a:endParaRPr lang="uk-UA"/>
          </a:p>
        </p:txBody>
      </p:sp>
    </p:spTree>
    <p:extLst>
      <p:ext uri="{BB962C8B-B14F-4D97-AF65-F5344CB8AC3E}">
        <p14:creationId xmlns:p14="http://schemas.microsoft.com/office/powerpoint/2010/main" val="26071318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E8D9AC5-19EA-4305-B06F-9515506D7DAC}" type="datetimeFigureOut">
              <a:rPr lang="uk-UA" smtClean="0"/>
              <a:t>07.05.2021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65C44C4C-2570-453C-BC53-5901A002B9CA}" type="slidenum">
              <a:rPr lang="uk-UA" smtClean="0"/>
              <a:t>‹#›</a:t>
            </a:fld>
            <a:endParaRPr lang="uk-UA"/>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011592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E8D9AC5-19EA-4305-B06F-9515506D7DAC}" type="datetimeFigureOut">
              <a:rPr lang="uk-UA" smtClean="0"/>
              <a:t>07.05.2021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65C44C4C-2570-453C-BC53-5901A002B9CA}" type="slidenum">
              <a:rPr lang="uk-UA" smtClean="0"/>
              <a:t>‹#›</a:t>
            </a:fld>
            <a:endParaRPr lang="uk-UA"/>
          </a:p>
        </p:txBody>
      </p:sp>
    </p:spTree>
    <p:extLst>
      <p:ext uri="{BB962C8B-B14F-4D97-AF65-F5344CB8AC3E}">
        <p14:creationId xmlns:p14="http://schemas.microsoft.com/office/powerpoint/2010/main" val="30532304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E8D9AC5-19EA-4305-B06F-9515506D7DAC}" type="datetimeFigureOut">
              <a:rPr lang="uk-UA" smtClean="0"/>
              <a:t>07.05.2021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65C44C4C-2570-453C-BC53-5901A002B9CA}" type="slidenum">
              <a:rPr lang="uk-UA" smtClean="0"/>
              <a:t>‹#›</a:t>
            </a:fld>
            <a:endParaRPr lang="uk-UA"/>
          </a:p>
        </p:txBody>
      </p:sp>
    </p:spTree>
    <p:extLst>
      <p:ext uri="{BB962C8B-B14F-4D97-AF65-F5344CB8AC3E}">
        <p14:creationId xmlns:p14="http://schemas.microsoft.com/office/powerpoint/2010/main" val="36000357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E8D9AC5-19EA-4305-B06F-9515506D7DAC}" type="datetimeFigureOut">
              <a:rPr lang="uk-UA" smtClean="0"/>
              <a:t>07.05.2021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65C44C4C-2570-453C-BC53-5901A002B9CA}" type="slidenum">
              <a:rPr lang="uk-UA" smtClean="0"/>
              <a:t>‹#›</a:t>
            </a:fld>
            <a:endParaRPr lang="uk-UA"/>
          </a:p>
        </p:txBody>
      </p:sp>
    </p:spTree>
    <p:extLst>
      <p:ext uri="{BB962C8B-B14F-4D97-AF65-F5344CB8AC3E}">
        <p14:creationId xmlns:p14="http://schemas.microsoft.com/office/powerpoint/2010/main" val="2563429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E8D9AC5-19EA-4305-B06F-9515506D7DAC}" type="datetimeFigureOut">
              <a:rPr lang="uk-UA" smtClean="0"/>
              <a:t>07.05.2021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65C44C4C-2570-453C-BC53-5901A002B9CA}" type="slidenum">
              <a:rPr lang="uk-UA" smtClean="0"/>
              <a:t>‹#›</a:t>
            </a:fld>
            <a:endParaRPr lang="uk-UA"/>
          </a:p>
        </p:txBody>
      </p:sp>
    </p:spTree>
    <p:extLst>
      <p:ext uri="{BB962C8B-B14F-4D97-AF65-F5344CB8AC3E}">
        <p14:creationId xmlns:p14="http://schemas.microsoft.com/office/powerpoint/2010/main" val="22035379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E8D9AC5-19EA-4305-B06F-9515506D7DAC}" type="datetimeFigureOut">
              <a:rPr lang="uk-UA" smtClean="0"/>
              <a:t>07.05.2021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65C44C4C-2570-453C-BC53-5901A002B9CA}" type="slidenum">
              <a:rPr lang="uk-UA" smtClean="0"/>
              <a:t>‹#›</a:t>
            </a:fld>
            <a:endParaRPr lang="uk-UA"/>
          </a:p>
        </p:txBody>
      </p:sp>
    </p:spTree>
    <p:extLst>
      <p:ext uri="{BB962C8B-B14F-4D97-AF65-F5344CB8AC3E}">
        <p14:creationId xmlns:p14="http://schemas.microsoft.com/office/powerpoint/2010/main" val="10010872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6E8D9AC5-19EA-4305-B06F-9515506D7DAC}" type="datetimeFigureOut">
              <a:rPr lang="uk-UA" smtClean="0"/>
              <a:t>07.05.2021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65C44C4C-2570-453C-BC53-5901A002B9CA}" type="slidenum">
              <a:rPr lang="uk-UA" smtClean="0"/>
              <a:t>‹#›</a:t>
            </a:fld>
            <a:endParaRPr lang="uk-UA"/>
          </a:p>
        </p:txBody>
      </p:sp>
    </p:spTree>
    <p:extLst>
      <p:ext uri="{BB962C8B-B14F-4D97-AF65-F5344CB8AC3E}">
        <p14:creationId xmlns:p14="http://schemas.microsoft.com/office/powerpoint/2010/main" val="33006051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6E8D9AC5-19EA-4305-B06F-9515506D7DAC}" type="datetimeFigureOut">
              <a:rPr lang="uk-UA" smtClean="0"/>
              <a:t>07.05.2021</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65C44C4C-2570-453C-BC53-5901A002B9CA}" type="slidenum">
              <a:rPr lang="uk-UA" smtClean="0"/>
              <a:t>‹#›</a:t>
            </a:fld>
            <a:endParaRPr lang="uk-UA"/>
          </a:p>
        </p:txBody>
      </p:sp>
    </p:spTree>
    <p:extLst>
      <p:ext uri="{BB962C8B-B14F-4D97-AF65-F5344CB8AC3E}">
        <p14:creationId xmlns:p14="http://schemas.microsoft.com/office/powerpoint/2010/main" val="15422255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6E8D9AC5-19EA-4305-B06F-9515506D7DAC}" type="datetimeFigureOut">
              <a:rPr lang="uk-UA" smtClean="0"/>
              <a:t>07.05.2021</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65C44C4C-2570-453C-BC53-5901A002B9CA}" type="slidenum">
              <a:rPr lang="uk-UA" smtClean="0"/>
              <a:t>‹#›</a:t>
            </a:fld>
            <a:endParaRPr lang="uk-UA"/>
          </a:p>
        </p:txBody>
      </p:sp>
    </p:spTree>
    <p:extLst>
      <p:ext uri="{BB962C8B-B14F-4D97-AF65-F5344CB8AC3E}">
        <p14:creationId xmlns:p14="http://schemas.microsoft.com/office/powerpoint/2010/main" val="30287336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8D9AC5-19EA-4305-B06F-9515506D7DAC}" type="datetimeFigureOut">
              <a:rPr lang="uk-UA" smtClean="0"/>
              <a:t>07.05.2021</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65C44C4C-2570-453C-BC53-5901A002B9CA}" type="slidenum">
              <a:rPr lang="uk-UA" smtClean="0"/>
              <a:t>‹#›</a:t>
            </a:fld>
            <a:endParaRPr lang="uk-UA"/>
          </a:p>
        </p:txBody>
      </p:sp>
    </p:spTree>
    <p:extLst>
      <p:ext uri="{BB962C8B-B14F-4D97-AF65-F5344CB8AC3E}">
        <p14:creationId xmlns:p14="http://schemas.microsoft.com/office/powerpoint/2010/main" val="3759103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6E8D9AC5-19EA-4305-B06F-9515506D7DAC}" type="datetimeFigureOut">
              <a:rPr lang="uk-UA" smtClean="0"/>
              <a:t>07.05.2021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65C44C4C-2570-453C-BC53-5901A002B9CA}" type="slidenum">
              <a:rPr lang="uk-UA" smtClean="0"/>
              <a:t>‹#›</a:t>
            </a:fld>
            <a:endParaRPr lang="uk-UA"/>
          </a:p>
        </p:txBody>
      </p:sp>
    </p:spTree>
    <p:extLst>
      <p:ext uri="{BB962C8B-B14F-4D97-AF65-F5344CB8AC3E}">
        <p14:creationId xmlns:p14="http://schemas.microsoft.com/office/powerpoint/2010/main" val="31641742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6E8D9AC5-19EA-4305-B06F-9515506D7DAC}" type="datetimeFigureOut">
              <a:rPr lang="uk-UA" smtClean="0"/>
              <a:t>07.05.2021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65C44C4C-2570-453C-BC53-5901A002B9CA}" type="slidenum">
              <a:rPr lang="uk-UA" smtClean="0"/>
              <a:t>‹#›</a:t>
            </a:fld>
            <a:endParaRPr lang="uk-UA"/>
          </a:p>
        </p:txBody>
      </p:sp>
    </p:spTree>
    <p:extLst>
      <p:ext uri="{BB962C8B-B14F-4D97-AF65-F5344CB8AC3E}">
        <p14:creationId xmlns:p14="http://schemas.microsoft.com/office/powerpoint/2010/main" val="27665647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E8D9AC5-19EA-4305-B06F-9515506D7DAC}" type="datetimeFigureOut">
              <a:rPr lang="uk-UA" smtClean="0"/>
              <a:t>07.05.2021</a:t>
            </a:fld>
            <a:endParaRPr lang="uk-UA"/>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65C44C4C-2570-453C-BC53-5901A002B9CA}" type="slidenum">
              <a:rPr lang="uk-UA" smtClean="0"/>
              <a:t>‹#›</a:t>
            </a:fld>
            <a:endParaRPr lang="uk-UA"/>
          </a:p>
        </p:txBody>
      </p:sp>
    </p:spTree>
    <p:extLst>
      <p:ext uri="{BB962C8B-B14F-4D97-AF65-F5344CB8AC3E}">
        <p14:creationId xmlns:p14="http://schemas.microsoft.com/office/powerpoint/2010/main" val="40588228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6.xml"/><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6.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1122218" y="360218"/>
            <a:ext cx="8151785" cy="2701637"/>
          </a:xfrm>
        </p:spPr>
        <p:txBody>
          <a:bodyPr/>
          <a:lstStyle/>
          <a:p>
            <a:pPr algn="ctr"/>
            <a:r>
              <a:rPr lang="uk-UA" sz="4400" b="1" dirty="0">
                <a:solidFill>
                  <a:schemeClr val="accent1">
                    <a:lumMod val="50000"/>
                  </a:schemeClr>
                </a:solidFill>
              </a:rPr>
              <a:t>Основні мотиви та символічні образи </a:t>
            </a:r>
            <a:br>
              <a:rPr lang="uk-UA" sz="4400" b="1" dirty="0">
                <a:solidFill>
                  <a:schemeClr val="accent1">
                    <a:lumMod val="50000"/>
                  </a:schemeClr>
                </a:solidFill>
              </a:rPr>
            </a:br>
            <a:r>
              <a:rPr lang="uk-UA" sz="4400" b="1" dirty="0">
                <a:solidFill>
                  <a:schemeClr val="accent1">
                    <a:lumMod val="50000"/>
                  </a:schemeClr>
                </a:solidFill>
              </a:rPr>
              <a:t>поезії Андрія Малишка «Пісня про рушник»</a:t>
            </a:r>
            <a:endParaRPr lang="uk-UA" dirty="0">
              <a:solidFill>
                <a:schemeClr val="accent1">
                  <a:lumMod val="50000"/>
                </a:schemeClr>
              </a:solidFill>
            </a:endParaRPr>
          </a:p>
        </p:txBody>
      </p:sp>
      <p:sp>
        <p:nvSpPr>
          <p:cNvPr id="5" name="Подзаголовок 4"/>
          <p:cNvSpPr>
            <a:spLocks noGrp="1"/>
          </p:cNvSpPr>
          <p:nvPr>
            <p:ph type="subTitle" idx="1"/>
          </p:nvPr>
        </p:nvSpPr>
        <p:spPr>
          <a:xfrm>
            <a:off x="6816435" y="5611091"/>
            <a:ext cx="2457567" cy="858982"/>
          </a:xfrm>
        </p:spPr>
        <p:txBody>
          <a:bodyPr/>
          <a:lstStyle/>
          <a:p>
            <a:pPr lvl="0" algn="ctr">
              <a:buClr>
                <a:srgbClr val="90C226"/>
              </a:buClr>
            </a:pPr>
            <a:r>
              <a:rPr lang="uk-UA" sz="3200" b="1" dirty="0">
                <a:solidFill>
                  <a:srgbClr val="54A021">
                    <a:lumMod val="75000"/>
                  </a:srgbClr>
                </a:solidFill>
              </a:rPr>
              <a:t>7 клас</a:t>
            </a:r>
          </a:p>
          <a:p>
            <a:endParaRPr lang="uk-UA" dirty="0"/>
          </a:p>
        </p:txBody>
      </p:sp>
      <p:pic>
        <p:nvPicPr>
          <p:cNvPr id="6" name="Рисунок 5"/>
          <p:cNvPicPr>
            <a:picLocks noChangeAspect="1"/>
          </p:cNvPicPr>
          <p:nvPr/>
        </p:nvPicPr>
        <p:blipFill>
          <a:blip r:embed="rId2"/>
          <a:stretch>
            <a:fillRect/>
          </a:stretch>
        </p:blipFill>
        <p:spPr>
          <a:xfrm>
            <a:off x="2715491" y="3388565"/>
            <a:ext cx="3234888" cy="3241571"/>
          </a:xfrm>
          <a:prstGeom prst="rect">
            <a:avLst/>
          </a:prstGeom>
        </p:spPr>
      </p:pic>
    </p:spTree>
    <p:extLst>
      <p:ext uri="{BB962C8B-B14F-4D97-AF65-F5344CB8AC3E}">
        <p14:creationId xmlns:p14="http://schemas.microsoft.com/office/powerpoint/2010/main" val="16869381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stretch>
            <a:fillRect/>
          </a:stretch>
        </p:blipFill>
        <p:spPr>
          <a:xfrm>
            <a:off x="501206" y="359424"/>
            <a:ext cx="8601230" cy="6291383"/>
          </a:xfrm>
          <a:prstGeom prst="rect">
            <a:avLst/>
          </a:prstGeom>
        </p:spPr>
      </p:pic>
    </p:spTree>
    <p:extLst>
      <p:ext uri="{BB962C8B-B14F-4D97-AF65-F5344CB8AC3E}">
        <p14:creationId xmlns:p14="http://schemas.microsoft.com/office/powerpoint/2010/main" val="33047894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677335" y="318657"/>
            <a:ext cx="8596668" cy="540326"/>
          </a:xfrm>
        </p:spPr>
        <p:txBody>
          <a:bodyPr>
            <a:noAutofit/>
          </a:bodyPr>
          <a:lstStyle/>
          <a:p>
            <a:pPr algn="ctr"/>
            <a:r>
              <a:rPr lang="uk-UA" b="1" dirty="0" smtClean="0">
                <a:solidFill>
                  <a:schemeClr val="accent5">
                    <a:lumMod val="75000"/>
                  </a:schemeClr>
                </a:solidFill>
                <a:effectLst>
                  <a:outerShdw blurRad="38100" dist="38100" dir="2700000" algn="tl">
                    <a:srgbClr val="000000">
                      <a:alpha val="43137"/>
                    </a:srgbClr>
                  </a:outerShdw>
                </a:effectLst>
              </a:rPr>
              <a:t>Талановитий поет-пісняр</a:t>
            </a:r>
            <a:endParaRPr lang="uk-UA" b="1" dirty="0">
              <a:solidFill>
                <a:schemeClr val="accent5">
                  <a:lumMod val="75000"/>
                </a:schemeClr>
              </a:solidFill>
              <a:effectLst>
                <a:outerShdw blurRad="38100" dist="38100" dir="2700000" algn="tl">
                  <a:srgbClr val="000000">
                    <a:alpha val="43137"/>
                  </a:srgbClr>
                </a:outerShdw>
              </a:effectLst>
            </a:endParaRPr>
          </a:p>
        </p:txBody>
      </p:sp>
      <p:sp>
        <p:nvSpPr>
          <p:cNvPr id="4" name="Текст 3"/>
          <p:cNvSpPr>
            <a:spLocks noGrp="1"/>
          </p:cNvSpPr>
          <p:nvPr>
            <p:ph type="body" idx="1"/>
          </p:nvPr>
        </p:nvSpPr>
        <p:spPr>
          <a:xfrm>
            <a:off x="360219" y="1108364"/>
            <a:ext cx="6553199" cy="5601309"/>
          </a:xfrm>
        </p:spPr>
        <p:txBody>
          <a:bodyPr>
            <a:normAutofit/>
          </a:bodyPr>
          <a:lstStyle/>
          <a:p>
            <a:pPr algn="just"/>
            <a:r>
              <a:rPr lang="uk-UA" sz="2600" b="1" dirty="0" smtClean="0">
                <a:solidFill>
                  <a:schemeClr val="accent2">
                    <a:lumMod val="50000"/>
                  </a:schemeClr>
                </a:solidFill>
              </a:rPr>
              <a:t>  Новий етап починається з середини 1950-х років. З</a:t>
            </a:r>
            <a:r>
              <a:rPr lang="en-US" sz="2600" b="1" dirty="0" smtClean="0">
                <a:solidFill>
                  <a:schemeClr val="accent2">
                    <a:lumMod val="50000"/>
                  </a:schemeClr>
                </a:solidFill>
              </a:rPr>
              <a:t>’</a:t>
            </a:r>
            <a:r>
              <a:rPr lang="uk-UA" sz="2600" b="1" dirty="0" smtClean="0">
                <a:solidFill>
                  <a:schemeClr val="accent2">
                    <a:lumMod val="50000"/>
                  </a:schemeClr>
                </a:solidFill>
              </a:rPr>
              <a:t>являються тексти пісень </a:t>
            </a:r>
            <a:r>
              <a:rPr lang="uk-UA" sz="2600" b="1" dirty="0" smtClean="0">
                <a:solidFill>
                  <a:schemeClr val="accent5">
                    <a:lumMod val="75000"/>
                  </a:schemeClr>
                </a:solidFill>
                <a:effectLst>
                  <a:outerShdw blurRad="38100" dist="38100" dir="2700000" algn="tl">
                    <a:srgbClr val="000000">
                      <a:alpha val="43137"/>
                    </a:srgbClr>
                  </a:outerShdw>
                </a:effectLst>
              </a:rPr>
              <a:t>« Пісня про Київ», «Пісня про рушник», «Ми підем, де трави похилі», «Вчителька» , «Стежина» </a:t>
            </a:r>
            <a:r>
              <a:rPr lang="uk-UA" sz="2600" b="1" dirty="0" smtClean="0">
                <a:solidFill>
                  <a:schemeClr val="accent2">
                    <a:lumMod val="50000"/>
                  </a:schemeClr>
                </a:solidFill>
              </a:rPr>
              <a:t>та ін.</a:t>
            </a:r>
          </a:p>
          <a:p>
            <a:pPr algn="just"/>
            <a:r>
              <a:rPr lang="uk-UA" sz="2600" b="1" dirty="0">
                <a:solidFill>
                  <a:schemeClr val="accent2">
                    <a:lumMod val="50000"/>
                  </a:schemeClr>
                </a:solidFill>
              </a:rPr>
              <a:t> </a:t>
            </a:r>
            <a:r>
              <a:rPr lang="uk-UA" sz="2600" b="1" dirty="0" smtClean="0">
                <a:solidFill>
                  <a:schemeClr val="accent2">
                    <a:lumMod val="50000"/>
                  </a:schemeClr>
                </a:solidFill>
              </a:rPr>
              <a:t> У їх озвученні допомогли такі музичні корифеї, як </a:t>
            </a:r>
            <a:r>
              <a:rPr lang="uk-UA" sz="2600" b="1" dirty="0" smtClean="0">
                <a:solidFill>
                  <a:schemeClr val="accent5">
                    <a:lumMod val="75000"/>
                  </a:schemeClr>
                </a:solidFill>
                <a:effectLst>
                  <a:outerShdw blurRad="38100" dist="38100" dir="2700000" algn="tl">
                    <a:srgbClr val="000000">
                      <a:alpha val="43137"/>
                    </a:srgbClr>
                  </a:outerShdw>
                </a:effectLst>
              </a:rPr>
              <a:t>брати Майбороди, Лев Ревуцький, Олександр Білаш. </a:t>
            </a:r>
          </a:p>
          <a:p>
            <a:pPr algn="just"/>
            <a:r>
              <a:rPr lang="uk-UA" sz="2600" b="1" dirty="0">
                <a:solidFill>
                  <a:schemeClr val="accent2">
                    <a:lumMod val="50000"/>
                  </a:schemeClr>
                </a:solidFill>
              </a:rPr>
              <a:t> </a:t>
            </a:r>
            <a:r>
              <a:rPr lang="uk-UA" sz="2600" b="1" dirty="0" smtClean="0">
                <a:solidFill>
                  <a:schemeClr val="accent2">
                    <a:lumMod val="50000"/>
                  </a:schemeClr>
                </a:solidFill>
              </a:rPr>
              <a:t>  Особливо плідним виявився </a:t>
            </a:r>
            <a:r>
              <a:rPr lang="uk-UA" sz="2600" b="1" dirty="0" smtClean="0">
                <a:solidFill>
                  <a:schemeClr val="accent2">
                    <a:lumMod val="75000"/>
                  </a:schemeClr>
                </a:solidFill>
              </a:rPr>
              <a:t>творчий союз із </a:t>
            </a:r>
            <a:r>
              <a:rPr lang="uk-UA" sz="2600" b="1" dirty="0" smtClean="0">
                <a:solidFill>
                  <a:schemeClr val="accent5">
                    <a:lumMod val="75000"/>
                  </a:schemeClr>
                </a:solidFill>
                <a:effectLst>
                  <a:outerShdw blurRad="38100" dist="38100" dir="2700000" algn="tl">
                    <a:srgbClr val="000000">
                      <a:alpha val="43137"/>
                    </a:srgbClr>
                  </a:outerShdw>
                </a:effectLst>
              </a:rPr>
              <a:t>Платоном Майбородою.</a:t>
            </a:r>
            <a:r>
              <a:rPr lang="uk-UA" sz="2600" b="1" dirty="0" smtClean="0">
                <a:solidFill>
                  <a:schemeClr val="accent2">
                    <a:lumMod val="50000"/>
                  </a:schemeClr>
                </a:solidFill>
              </a:rPr>
              <a:t> Товаришування переросло у творче побратимство на все життя.</a:t>
            </a:r>
            <a:endParaRPr lang="uk-UA" sz="2600" b="1" dirty="0">
              <a:solidFill>
                <a:schemeClr val="accent2">
                  <a:lumMod val="50000"/>
                </a:schemeClr>
              </a:solidFill>
            </a:endParaRPr>
          </a:p>
        </p:txBody>
      </p:sp>
      <p:pic>
        <p:nvPicPr>
          <p:cNvPr id="5" name="Рисунок 4"/>
          <p:cNvPicPr>
            <a:picLocks noChangeAspect="1"/>
          </p:cNvPicPr>
          <p:nvPr/>
        </p:nvPicPr>
        <p:blipFill>
          <a:blip r:embed="rId2"/>
          <a:stretch>
            <a:fillRect/>
          </a:stretch>
        </p:blipFill>
        <p:spPr>
          <a:xfrm>
            <a:off x="7366346" y="1399494"/>
            <a:ext cx="4283750" cy="4405562"/>
          </a:xfrm>
          <a:prstGeom prst="rect">
            <a:avLst/>
          </a:prstGeom>
        </p:spPr>
      </p:pic>
    </p:spTree>
    <p:extLst>
      <p:ext uri="{BB962C8B-B14F-4D97-AF65-F5344CB8AC3E}">
        <p14:creationId xmlns:p14="http://schemas.microsoft.com/office/powerpoint/2010/main" val="3996071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277091" y="374073"/>
            <a:ext cx="8996912" cy="803563"/>
          </a:xfrm>
        </p:spPr>
        <p:txBody>
          <a:bodyPr/>
          <a:lstStyle/>
          <a:p>
            <a:pPr algn="ctr"/>
            <a:r>
              <a:rPr lang="uk-UA" b="1" dirty="0" smtClean="0">
                <a:solidFill>
                  <a:schemeClr val="accent5"/>
                </a:solidFill>
                <a:effectLst>
                  <a:outerShdw blurRad="38100" dist="38100" dir="2700000" algn="tl">
                    <a:srgbClr val="000000">
                      <a:alpha val="43137"/>
                    </a:srgbClr>
                  </a:outerShdw>
                </a:effectLst>
              </a:rPr>
              <a:t>«ПІСНЯ ПРО РУШНИК»</a:t>
            </a:r>
            <a:endParaRPr lang="uk-UA" b="1" dirty="0">
              <a:solidFill>
                <a:schemeClr val="accent5"/>
              </a:solidFill>
              <a:effectLst>
                <a:outerShdw blurRad="38100" dist="38100" dir="2700000" algn="tl">
                  <a:srgbClr val="000000">
                    <a:alpha val="43137"/>
                  </a:srgbClr>
                </a:outerShdw>
              </a:effectLst>
            </a:endParaRPr>
          </a:p>
        </p:txBody>
      </p:sp>
      <p:sp>
        <p:nvSpPr>
          <p:cNvPr id="4" name="Текст 3"/>
          <p:cNvSpPr>
            <a:spLocks noGrp="1"/>
          </p:cNvSpPr>
          <p:nvPr>
            <p:ph type="body" idx="1"/>
          </p:nvPr>
        </p:nvSpPr>
        <p:spPr>
          <a:xfrm>
            <a:off x="443345" y="1357745"/>
            <a:ext cx="6844146" cy="5126182"/>
          </a:xfrm>
        </p:spPr>
        <p:txBody>
          <a:bodyPr>
            <a:noAutofit/>
          </a:bodyPr>
          <a:lstStyle/>
          <a:p>
            <a:pPr algn="just"/>
            <a:r>
              <a:rPr lang="uk-UA" sz="2600" b="1" dirty="0" smtClean="0">
                <a:solidFill>
                  <a:schemeClr val="accent1">
                    <a:lumMod val="75000"/>
                  </a:schemeClr>
                </a:solidFill>
              </a:rPr>
              <a:t>    У співпраці з композитором Платоном Майбородою народилася «Пісня про рушник». Написана вона  в </a:t>
            </a:r>
            <a:r>
              <a:rPr lang="uk-UA" sz="2600" b="1" dirty="0" smtClean="0">
                <a:solidFill>
                  <a:schemeClr val="accent2">
                    <a:lumMod val="75000"/>
                  </a:schemeClr>
                </a:solidFill>
                <a:effectLst>
                  <a:outerShdw blurRad="38100" dist="38100" dir="2700000" algn="tl">
                    <a:srgbClr val="000000">
                      <a:alpha val="43137"/>
                    </a:srgbClr>
                  </a:outerShdw>
                </a:effectLst>
              </a:rPr>
              <a:t>1956 році до кінофільму «Літа </a:t>
            </a:r>
            <a:r>
              <a:rPr lang="uk-UA" sz="2600" b="1" dirty="0" err="1" smtClean="0">
                <a:solidFill>
                  <a:schemeClr val="accent2">
                    <a:lumMod val="75000"/>
                  </a:schemeClr>
                </a:solidFill>
                <a:effectLst>
                  <a:outerShdw blurRad="38100" dist="38100" dir="2700000" algn="tl">
                    <a:srgbClr val="000000">
                      <a:alpha val="43137"/>
                    </a:srgbClr>
                  </a:outerShdw>
                </a:effectLst>
              </a:rPr>
              <a:t>молодії</a:t>
            </a:r>
            <a:r>
              <a:rPr lang="uk-UA" sz="2600" b="1" dirty="0" smtClean="0">
                <a:solidFill>
                  <a:schemeClr val="accent2">
                    <a:lumMod val="75000"/>
                  </a:schemeClr>
                </a:solidFill>
                <a:effectLst>
                  <a:outerShdw blurRad="38100" dist="38100" dir="2700000" algn="tl">
                    <a:srgbClr val="000000">
                      <a:alpha val="43137"/>
                    </a:srgbClr>
                  </a:outerShdw>
                </a:effectLst>
              </a:rPr>
              <a:t>».</a:t>
            </a:r>
          </a:p>
          <a:p>
            <a:pPr algn="just"/>
            <a:r>
              <a:rPr lang="uk-UA" sz="2600" b="1" dirty="0">
                <a:solidFill>
                  <a:schemeClr val="accent1">
                    <a:lumMod val="75000"/>
                  </a:schemeClr>
                </a:solidFill>
                <a:effectLst>
                  <a:outerShdw blurRad="38100" dist="38100" dir="2700000" algn="tl">
                    <a:srgbClr val="000000">
                      <a:alpha val="43137"/>
                    </a:srgbClr>
                  </a:outerShdw>
                </a:effectLst>
              </a:rPr>
              <a:t> </a:t>
            </a:r>
            <a:r>
              <a:rPr lang="uk-UA" sz="2600" b="1" dirty="0" smtClean="0">
                <a:solidFill>
                  <a:schemeClr val="accent1">
                    <a:lumMod val="75000"/>
                  </a:schemeClr>
                </a:solidFill>
                <a:effectLst>
                  <a:outerShdw blurRad="38100" dist="38100" dir="2700000" algn="tl">
                    <a:srgbClr val="000000">
                      <a:alpha val="43137"/>
                    </a:srgbClr>
                  </a:outerShdw>
                </a:effectLst>
              </a:rPr>
              <a:t>  </a:t>
            </a:r>
            <a:r>
              <a:rPr lang="uk-UA" sz="2600" b="1" dirty="0" smtClean="0">
                <a:solidFill>
                  <a:schemeClr val="accent1">
                    <a:lumMod val="75000"/>
                  </a:schemeClr>
                </a:solidFill>
              </a:rPr>
              <a:t>Уперше текст опубліковано в збірці </a:t>
            </a:r>
            <a:r>
              <a:rPr lang="uk-UA" sz="2600" b="1" dirty="0" err="1" smtClean="0">
                <a:solidFill>
                  <a:schemeClr val="accent1">
                    <a:lumMod val="75000"/>
                  </a:schemeClr>
                </a:solidFill>
              </a:rPr>
              <a:t>А.Малишка</a:t>
            </a:r>
            <a:r>
              <a:rPr lang="uk-UA" sz="2600" b="1" dirty="0" smtClean="0">
                <a:solidFill>
                  <a:schemeClr val="accent1">
                    <a:lumMod val="75000"/>
                  </a:schemeClr>
                </a:solidFill>
              </a:rPr>
              <a:t> «Серце моєї матері». </a:t>
            </a:r>
          </a:p>
          <a:p>
            <a:pPr algn="just"/>
            <a:r>
              <a:rPr lang="uk-UA" sz="2600" b="1" dirty="0" smtClean="0">
                <a:solidFill>
                  <a:schemeClr val="accent2">
                    <a:lumMod val="75000"/>
                  </a:schemeClr>
                </a:solidFill>
              </a:rPr>
              <a:t>  </a:t>
            </a:r>
            <a:r>
              <a:rPr lang="uk-UA" sz="2600" b="1" dirty="0" smtClean="0">
                <a:solidFill>
                  <a:schemeClr val="accent1">
                    <a:lumMod val="75000"/>
                  </a:schemeClr>
                </a:solidFill>
              </a:rPr>
              <a:t>Текст пісні перекладений </a:t>
            </a:r>
            <a:r>
              <a:rPr lang="uk-UA" sz="2600" b="1" dirty="0" smtClean="0">
                <a:solidFill>
                  <a:schemeClr val="accent2">
                    <a:lumMod val="75000"/>
                  </a:schemeClr>
                </a:solidFill>
                <a:effectLst>
                  <a:outerShdw blurRad="38100" dist="38100" dir="2700000" algn="tl">
                    <a:srgbClr val="000000">
                      <a:alpha val="43137"/>
                    </a:srgbClr>
                  </a:outerShdw>
                </a:effectLst>
              </a:rPr>
              <a:t>35 мовами світу.</a:t>
            </a:r>
          </a:p>
          <a:p>
            <a:pPr algn="just"/>
            <a:r>
              <a:rPr lang="uk-UA" sz="2600" b="1" dirty="0" smtClean="0">
                <a:solidFill>
                  <a:schemeClr val="accent2">
                    <a:lumMod val="75000"/>
                  </a:schemeClr>
                </a:solidFill>
              </a:rPr>
              <a:t>   </a:t>
            </a:r>
            <a:r>
              <a:rPr lang="uk-UA" sz="2600" b="1" dirty="0" smtClean="0">
                <a:solidFill>
                  <a:schemeClr val="accent1">
                    <a:lumMod val="75000"/>
                  </a:schemeClr>
                </a:solidFill>
              </a:rPr>
              <a:t>Пісню виконували </a:t>
            </a:r>
            <a:r>
              <a:rPr lang="uk-UA" sz="2600" b="1" dirty="0" smtClean="0">
                <a:solidFill>
                  <a:schemeClr val="accent2">
                    <a:lumMod val="75000"/>
                  </a:schemeClr>
                </a:solidFill>
                <a:effectLst>
                  <a:outerShdw blurRad="38100" dist="38100" dir="2700000" algn="tl">
                    <a:srgbClr val="000000">
                      <a:alpha val="43137"/>
                    </a:srgbClr>
                  </a:outerShdw>
                </a:effectLst>
              </a:rPr>
              <a:t>Квітка </a:t>
            </a:r>
            <a:r>
              <a:rPr lang="uk-UA" sz="2600" b="1" dirty="0" err="1" smtClean="0">
                <a:solidFill>
                  <a:schemeClr val="accent2">
                    <a:lumMod val="75000"/>
                  </a:schemeClr>
                </a:solidFill>
                <a:effectLst>
                  <a:outerShdw blurRad="38100" dist="38100" dir="2700000" algn="tl">
                    <a:srgbClr val="000000">
                      <a:alpha val="43137"/>
                    </a:srgbClr>
                  </a:outerShdw>
                </a:effectLst>
              </a:rPr>
              <a:t>Цісик</a:t>
            </a:r>
            <a:r>
              <a:rPr lang="uk-UA" sz="2600" b="1" dirty="0" smtClean="0">
                <a:solidFill>
                  <a:schemeClr val="accent2">
                    <a:lumMod val="75000"/>
                  </a:schemeClr>
                </a:solidFill>
                <a:effectLst>
                  <a:outerShdw blurRad="38100" dist="38100" dir="2700000" algn="tl">
                    <a:srgbClr val="000000">
                      <a:alpha val="43137"/>
                    </a:srgbClr>
                  </a:outerShdw>
                </a:effectLst>
              </a:rPr>
              <a:t>, Ніна Матвієнко, Олександр Пономарьов, сучасний гурт « Експрес» </a:t>
            </a:r>
            <a:r>
              <a:rPr lang="uk-UA" sz="2600" b="1" dirty="0" smtClean="0">
                <a:solidFill>
                  <a:schemeClr val="accent1">
                    <a:lumMod val="75000"/>
                  </a:schemeClr>
                </a:solidFill>
              </a:rPr>
              <a:t>та багато інших виконавців.</a:t>
            </a:r>
            <a:endParaRPr lang="uk-UA" sz="2600" b="1" dirty="0">
              <a:solidFill>
                <a:schemeClr val="accent1">
                  <a:lumMod val="75000"/>
                </a:schemeClr>
              </a:solidFill>
            </a:endParaRPr>
          </a:p>
        </p:txBody>
      </p:sp>
      <p:pic>
        <p:nvPicPr>
          <p:cNvPr id="7" name="Рисунок 6"/>
          <p:cNvPicPr>
            <a:picLocks noChangeAspect="1"/>
          </p:cNvPicPr>
          <p:nvPr/>
        </p:nvPicPr>
        <p:blipFill>
          <a:blip r:embed="rId2"/>
          <a:stretch>
            <a:fillRect/>
          </a:stretch>
        </p:blipFill>
        <p:spPr>
          <a:xfrm>
            <a:off x="7935894" y="1357745"/>
            <a:ext cx="3743487" cy="5339196"/>
          </a:xfrm>
          <a:prstGeom prst="rect">
            <a:avLst/>
          </a:prstGeom>
        </p:spPr>
      </p:pic>
    </p:spTree>
    <p:extLst>
      <p:ext uri="{BB962C8B-B14F-4D97-AF65-F5344CB8AC3E}">
        <p14:creationId xmlns:p14="http://schemas.microsoft.com/office/powerpoint/2010/main" val="9265091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21672"/>
            <a:ext cx="8596668" cy="1320800"/>
          </a:xfrm>
        </p:spPr>
        <p:txBody>
          <a:bodyPr>
            <a:normAutofit/>
          </a:bodyPr>
          <a:lstStyle/>
          <a:p>
            <a:pPr algn="ctr"/>
            <a:r>
              <a:rPr lang="uk-UA" sz="4400" b="1" dirty="0" smtClean="0">
                <a:effectLst>
                  <a:outerShdw blurRad="38100" dist="38100" dir="2700000" algn="tl">
                    <a:srgbClr val="000000">
                      <a:alpha val="43137"/>
                    </a:srgbClr>
                  </a:outerShdw>
                </a:effectLst>
              </a:rPr>
              <a:t>«Пісня про рушник»</a:t>
            </a:r>
            <a:endParaRPr lang="uk-UA" sz="4400" b="1" dirty="0">
              <a:effectLst>
                <a:outerShdw blurRad="38100" dist="38100" dir="2700000" algn="tl">
                  <a:srgbClr val="000000">
                    <a:alpha val="43137"/>
                  </a:srgbClr>
                </a:outerShdw>
              </a:effectLst>
            </a:endParaRPr>
          </a:p>
        </p:txBody>
      </p:sp>
      <p:pic>
        <p:nvPicPr>
          <p:cNvPr id="4" name="Рисунок 3"/>
          <p:cNvPicPr>
            <a:picLocks noChangeAspect="1"/>
          </p:cNvPicPr>
          <p:nvPr/>
        </p:nvPicPr>
        <p:blipFill>
          <a:blip r:embed="rId2"/>
          <a:stretch>
            <a:fillRect/>
          </a:stretch>
        </p:blipFill>
        <p:spPr>
          <a:xfrm>
            <a:off x="8250237" y="221672"/>
            <a:ext cx="3765984" cy="2924176"/>
          </a:xfrm>
          <a:prstGeom prst="rect">
            <a:avLst/>
          </a:prstGeom>
        </p:spPr>
      </p:pic>
      <p:pic>
        <p:nvPicPr>
          <p:cNvPr id="6" name="Рисунок 5"/>
          <p:cNvPicPr>
            <a:picLocks noChangeAspect="1"/>
          </p:cNvPicPr>
          <p:nvPr/>
        </p:nvPicPr>
        <p:blipFill>
          <a:blip r:embed="rId3"/>
          <a:stretch>
            <a:fillRect/>
          </a:stretch>
        </p:blipFill>
        <p:spPr>
          <a:xfrm>
            <a:off x="585317" y="1103302"/>
            <a:ext cx="7381048" cy="5541571"/>
          </a:xfrm>
          <a:prstGeom prst="rect">
            <a:avLst/>
          </a:prstGeom>
        </p:spPr>
      </p:pic>
      <p:pic>
        <p:nvPicPr>
          <p:cNvPr id="5" name="Рисунок 4"/>
          <p:cNvPicPr>
            <a:picLocks noChangeAspect="1"/>
          </p:cNvPicPr>
          <p:nvPr/>
        </p:nvPicPr>
        <p:blipFill>
          <a:blip r:embed="rId4"/>
          <a:stretch>
            <a:fillRect/>
          </a:stretch>
        </p:blipFill>
        <p:spPr>
          <a:xfrm>
            <a:off x="8250237" y="3264911"/>
            <a:ext cx="3836430" cy="3593089"/>
          </a:xfrm>
          <a:prstGeom prst="rect">
            <a:avLst/>
          </a:prstGeom>
        </p:spPr>
      </p:pic>
    </p:spTree>
    <p:extLst>
      <p:ext uri="{BB962C8B-B14F-4D97-AF65-F5344CB8AC3E}">
        <p14:creationId xmlns:p14="http://schemas.microsoft.com/office/powerpoint/2010/main" val="40238364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stretch>
            <a:fillRect/>
          </a:stretch>
        </p:blipFill>
        <p:spPr>
          <a:xfrm>
            <a:off x="318654" y="361084"/>
            <a:ext cx="11457709" cy="6247534"/>
          </a:xfrm>
          <a:prstGeom prst="rect">
            <a:avLst/>
          </a:prstGeom>
        </p:spPr>
      </p:pic>
    </p:spTree>
    <p:extLst>
      <p:ext uri="{BB962C8B-B14F-4D97-AF65-F5344CB8AC3E}">
        <p14:creationId xmlns:p14="http://schemas.microsoft.com/office/powerpoint/2010/main" val="36398118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138546"/>
            <a:ext cx="8771465" cy="1025236"/>
          </a:xfrm>
        </p:spPr>
        <p:txBody>
          <a:bodyPr>
            <a:normAutofit/>
          </a:bodyPr>
          <a:lstStyle/>
          <a:p>
            <a:pPr algn="ctr"/>
            <a:r>
              <a:rPr lang="uk-UA" sz="4400" b="1" dirty="0" smtClean="0">
                <a:effectLst>
                  <a:outerShdw blurRad="38100" dist="38100" dir="2700000" algn="tl">
                    <a:srgbClr val="000000">
                      <a:alpha val="43137"/>
                    </a:srgbClr>
                  </a:outerShdw>
                </a:effectLst>
              </a:rPr>
              <a:t>«Поміркуймо над прочитаним»</a:t>
            </a:r>
            <a:endParaRPr lang="uk-UA" sz="4400" b="1" dirty="0">
              <a:effectLst>
                <a:outerShdw blurRad="38100" dist="38100" dir="2700000" algn="tl">
                  <a:srgbClr val="000000">
                    <a:alpha val="43137"/>
                  </a:srgbClr>
                </a:outerShdw>
              </a:effectLst>
            </a:endParaRPr>
          </a:p>
        </p:txBody>
      </p:sp>
      <p:sp>
        <p:nvSpPr>
          <p:cNvPr id="3" name="Текст 2"/>
          <p:cNvSpPr>
            <a:spLocks noGrp="1"/>
          </p:cNvSpPr>
          <p:nvPr>
            <p:ph type="body" idx="1"/>
          </p:nvPr>
        </p:nvSpPr>
        <p:spPr>
          <a:xfrm>
            <a:off x="471056" y="1343891"/>
            <a:ext cx="9130144" cy="4987636"/>
          </a:xfrm>
        </p:spPr>
        <p:txBody>
          <a:bodyPr>
            <a:normAutofit lnSpcReduction="10000"/>
          </a:bodyPr>
          <a:lstStyle/>
          <a:p>
            <a:pPr marL="342900" indent="-342900" algn="just">
              <a:buFont typeface="Wingdings" panose="05000000000000000000" pitchFamily="2" charset="2"/>
              <a:buChar char="Ø"/>
            </a:pPr>
            <a:r>
              <a:rPr lang="uk-UA" sz="2800" dirty="0" smtClean="0">
                <a:solidFill>
                  <a:schemeClr val="accent2">
                    <a:lumMod val="50000"/>
                  </a:schemeClr>
                </a:solidFill>
              </a:rPr>
              <a:t>Якою в спогадах ліричного героя постає мати?</a:t>
            </a:r>
          </a:p>
          <a:p>
            <a:pPr marL="342900" indent="-342900" algn="just">
              <a:buFont typeface="Wingdings" panose="05000000000000000000" pitchFamily="2" charset="2"/>
              <a:buChar char="Ø"/>
            </a:pPr>
            <a:r>
              <a:rPr lang="uk-UA" sz="2800" dirty="0" smtClean="0">
                <a:solidFill>
                  <a:schemeClr val="accent2">
                    <a:lumMod val="50000"/>
                  </a:schemeClr>
                </a:solidFill>
              </a:rPr>
              <a:t>Якого символічного значення набуває у творі рушник?</a:t>
            </a:r>
          </a:p>
          <a:p>
            <a:pPr marL="342900" indent="-342900" algn="just">
              <a:buFont typeface="Wingdings" panose="05000000000000000000" pitchFamily="2" charset="2"/>
              <a:buChar char="Ø"/>
            </a:pPr>
            <a:r>
              <a:rPr lang="uk-UA" sz="2800" dirty="0" smtClean="0">
                <a:solidFill>
                  <a:schemeClr val="accent2">
                    <a:lumMod val="50000"/>
                  </a:schemeClr>
                </a:solidFill>
              </a:rPr>
              <a:t>Охарактеризуйте ліричного героя. Яким він постає у творі? Який у нього настрій? Чим він викликаний?</a:t>
            </a:r>
          </a:p>
          <a:p>
            <a:pPr marL="342900" indent="-342900" algn="just">
              <a:buFont typeface="Wingdings" panose="05000000000000000000" pitchFamily="2" charset="2"/>
              <a:buChar char="Ø"/>
            </a:pPr>
            <a:r>
              <a:rPr lang="uk-UA" sz="2800" dirty="0" smtClean="0">
                <a:solidFill>
                  <a:schemeClr val="accent2">
                    <a:lumMod val="50000"/>
                  </a:schemeClr>
                </a:solidFill>
              </a:rPr>
              <a:t>Назвіть художні засоби. Яка їх роль? Які з них справили найбільше враження і які асоціації викликали?</a:t>
            </a:r>
          </a:p>
          <a:p>
            <a:pPr marL="342900" indent="-342900" algn="just">
              <a:buFont typeface="Wingdings" panose="05000000000000000000" pitchFamily="2" charset="2"/>
              <a:buChar char="Ø"/>
            </a:pPr>
            <a:r>
              <a:rPr lang="uk-UA" sz="2800" dirty="0" smtClean="0">
                <a:solidFill>
                  <a:schemeClr val="accent2">
                    <a:lumMod val="50000"/>
                  </a:schemeClr>
                </a:solidFill>
              </a:rPr>
              <a:t>Які засоби допомогли авторові досягнути милозвучності й задушевності?</a:t>
            </a:r>
          </a:p>
          <a:p>
            <a:pPr marL="342900" indent="-342900" algn="just">
              <a:buFont typeface="Wingdings" panose="05000000000000000000" pitchFamily="2" charset="2"/>
              <a:buChar char="Ø"/>
            </a:pPr>
            <a:r>
              <a:rPr lang="uk-UA" sz="2800" dirty="0" smtClean="0">
                <a:solidFill>
                  <a:schemeClr val="accent2">
                    <a:lumMod val="50000"/>
                  </a:schemeClr>
                </a:solidFill>
              </a:rPr>
              <a:t>Розкажіть, який настрій викликав у вас цей твір?</a:t>
            </a:r>
          </a:p>
          <a:p>
            <a:pPr marL="342900" indent="-342900" algn="just">
              <a:buFont typeface="Wingdings" panose="05000000000000000000" pitchFamily="2" charset="2"/>
              <a:buChar char="Ø"/>
            </a:pPr>
            <a:endParaRPr lang="uk-UA" dirty="0"/>
          </a:p>
        </p:txBody>
      </p:sp>
    </p:spTree>
    <p:extLst>
      <p:ext uri="{BB962C8B-B14F-4D97-AF65-F5344CB8AC3E}">
        <p14:creationId xmlns:p14="http://schemas.microsoft.com/office/powerpoint/2010/main" val="16122295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stretch>
            <a:fillRect/>
          </a:stretch>
        </p:blipFill>
        <p:spPr>
          <a:xfrm>
            <a:off x="415636" y="189764"/>
            <a:ext cx="11284921" cy="6543544"/>
          </a:xfrm>
          <a:prstGeom prst="rect">
            <a:avLst/>
          </a:prstGeom>
        </p:spPr>
      </p:pic>
    </p:spTree>
    <p:extLst>
      <p:ext uri="{BB962C8B-B14F-4D97-AF65-F5344CB8AC3E}">
        <p14:creationId xmlns:p14="http://schemas.microsoft.com/office/powerpoint/2010/main" val="29018134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5" y="512619"/>
            <a:ext cx="8596668" cy="789708"/>
          </a:xfrm>
        </p:spPr>
        <p:txBody>
          <a:bodyPr>
            <a:noAutofit/>
          </a:bodyPr>
          <a:lstStyle/>
          <a:p>
            <a:pPr algn="ctr"/>
            <a:r>
              <a:rPr lang="uk-UA" sz="4400" b="1" dirty="0" smtClean="0">
                <a:effectLst>
                  <a:outerShdw blurRad="38100" dist="38100" dir="2700000" algn="tl">
                    <a:srgbClr val="000000">
                      <a:alpha val="43137"/>
                    </a:srgbClr>
                  </a:outerShdw>
                </a:effectLst>
              </a:rPr>
              <a:t> Образ рідної матері</a:t>
            </a:r>
            <a:endParaRPr lang="uk-UA" sz="4400" b="1" dirty="0">
              <a:effectLst>
                <a:outerShdw blurRad="38100" dist="38100" dir="2700000" algn="tl">
                  <a:srgbClr val="000000">
                    <a:alpha val="43137"/>
                  </a:srgbClr>
                </a:outerShdw>
              </a:effectLst>
            </a:endParaRPr>
          </a:p>
        </p:txBody>
      </p:sp>
      <p:sp>
        <p:nvSpPr>
          <p:cNvPr id="3" name="Текст 2"/>
          <p:cNvSpPr>
            <a:spLocks noGrp="1"/>
          </p:cNvSpPr>
          <p:nvPr>
            <p:ph type="body" idx="1"/>
          </p:nvPr>
        </p:nvSpPr>
        <p:spPr>
          <a:xfrm>
            <a:off x="886691" y="1496291"/>
            <a:ext cx="8387312" cy="5140036"/>
          </a:xfrm>
        </p:spPr>
        <p:txBody>
          <a:bodyPr>
            <a:normAutofit/>
          </a:bodyPr>
          <a:lstStyle/>
          <a:p>
            <a:pPr marL="342900" indent="-342900">
              <a:buFont typeface="Wingdings" panose="05000000000000000000" pitchFamily="2" charset="2"/>
              <a:buChar char="v"/>
            </a:pPr>
            <a:r>
              <a:rPr lang="uk-UA" sz="3200" dirty="0" smtClean="0">
                <a:solidFill>
                  <a:schemeClr val="accent2">
                    <a:lumMod val="50000"/>
                  </a:schemeClr>
                </a:solidFill>
                <a:effectLst>
                  <a:outerShdw blurRad="38100" dist="38100" dir="2700000" algn="tl">
                    <a:srgbClr val="000000">
                      <a:alpha val="43137"/>
                    </a:srgbClr>
                  </a:outerShdw>
                </a:effectLst>
              </a:rPr>
              <a:t>найрідніша</a:t>
            </a:r>
            <a:r>
              <a:rPr lang="uk-UA" sz="3200" dirty="0" smtClean="0">
                <a:solidFill>
                  <a:schemeClr val="accent2">
                    <a:lumMod val="50000"/>
                  </a:schemeClr>
                </a:solidFill>
              </a:rPr>
              <a:t> (« рідна мати моя»)</a:t>
            </a:r>
          </a:p>
          <a:p>
            <a:pPr marL="342900" indent="-342900">
              <a:buFont typeface="Wingdings" panose="05000000000000000000" pitchFamily="2" charset="2"/>
              <a:buChar char="v"/>
            </a:pPr>
            <a:r>
              <a:rPr lang="uk-UA" sz="3200" dirty="0">
                <a:solidFill>
                  <a:schemeClr val="accent2">
                    <a:lumMod val="50000"/>
                  </a:schemeClr>
                </a:solidFill>
                <a:effectLst>
                  <a:outerShdw blurRad="38100" dist="38100" dir="2700000" algn="tl">
                    <a:srgbClr val="000000">
                      <a:alpha val="43137"/>
                    </a:srgbClr>
                  </a:outerShdw>
                </a:effectLst>
              </a:rPr>
              <a:t>л</a:t>
            </a:r>
            <a:r>
              <a:rPr lang="uk-UA" sz="3200" dirty="0" smtClean="0">
                <a:solidFill>
                  <a:schemeClr val="accent2">
                    <a:lumMod val="50000"/>
                  </a:schemeClr>
                </a:solidFill>
                <a:effectLst>
                  <a:outerShdw blurRad="38100" dist="38100" dir="2700000" algn="tl">
                    <a:srgbClr val="000000">
                      <a:alpha val="43137"/>
                    </a:srgbClr>
                  </a:outerShdw>
                </a:effectLst>
              </a:rPr>
              <a:t>агідна</a:t>
            </a:r>
            <a:r>
              <a:rPr lang="uk-UA" sz="3200" dirty="0" smtClean="0">
                <a:solidFill>
                  <a:schemeClr val="accent2">
                    <a:lumMod val="50000"/>
                  </a:schemeClr>
                </a:solidFill>
              </a:rPr>
              <a:t> (« ласкава усмішка»)</a:t>
            </a:r>
          </a:p>
          <a:p>
            <a:pPr marL="342900" indent="-342900">
              <a:buFont typeface="Wingdings" panose="05000000000000000000" pitchFamily="2" charset="2"/>
              <a:buChar char="v"/>
            </a:pPr>
            <a:r>
              <a:rPr lang="uk-UA" sz="3200" dirty="0">
                <a:solidFill>
                  <a:schemeClr val="accent2">
                    <a:lumMod val="50000"/>
                  </a:schemeClr>
                </a:solidFill>
                <a:effectLst>
                  <a:outerShdw blurRad="38100" dist="38100" dir="2700000" algn="tl">
                    <a:srgbClr val="000000">
                      <a:alpha val="43137"/>
                    </a:srgbClr>
                  </a:outerShdw>
                </a:effectLst>
              </a:rPr>
              <a:t>ч</a:t>
            </a:r>
            <a:r>
              <a:rPr lang="uk-UA" sz="3200" dirty="0" smtClean="0">
                <a:solidFill>
                  <a:schemeClr val="accent2">
                    <a:lumMod val="50000"/>
                  </a:schemeClr>
                </a:solidFill>
                <a:effectLst>
                  <a:outerShdw blurRad="38100" dist="38100" dir="2700000" algn="tl">
                    <a:srgbClr val="000000">
                      <a:alpha val="43137"/>
                    </a:srgbClr>
                  </a:outerShdw>
                </a:effectLst>
              </a:rPr>
              <a:t>утлива до краси </a:t>
            </a:r>
            <a:r>
              <a:rPr lang="uk-UA" sz="3200" dirty="0" smtClean="0">
                <a:solidFill>
                  <a:schemeClr val="accent2">
                    <a:lumMod val="50000"/>
                  </a:schemeClr>
                </a:solidFill>
              </a:rPr>
              <a:t>(« водила мене у поля край села»)</a:t>
            </a:r>
          </a:p>
          <a:p>
            <a:pPr marL="342900" indent="-342900">
              <a:buFont typeface="Wingdings" panose="05000000000000000000" pitchFamily="2" charset="2"/>
              <a:buChar char="v"/>
            </a:pPr>
            <a:r>
              <a:rPr lang="uk-UA" sz="3200" dirty="0" smtClean="0">
                <a:solidFill>
                  <a:schemeClr val="accent2">
                    <a:lumMod val="50000"/>
                  </a:schemeClr>
                </a:solidFill>
                <a:effectLst>
                  <a:outerShdw blurRad="38100" dist="38100" dir="2700000" algn="tl">
                    <a:srgbClr val="000000">
                      <a:alpha val="43137"/>
                    </a:srgbClr>
                  </a:outerShdw>
                </a:effectLst>
              </a:rPr>
              <a:t>красива </a:t>
            </a:r>
            <a:r>
              <a:rPr lang="uk-UA" sz="3200" dirty="0" smtClean="0">
                <a:solidFill>
                  <a:schemeClr val="accent2">
                    <a:lumMod val="50000"/>
                  </a:schemeClr>
                </a:solidFill>
              </a:rPr>
              <a:t>(« очі хороші блакитні твої»)</a:t>
            </a:r>
          </a:p>
          <a:p>
            <a:pPr marL="342900" indent="-342900">
              <a:buFont typeface="Wingdings" panose="05000000000000000000" pitchFamily="2" charset="2"/>
              <a:buChar char="v"/>
            </a:pPr>
            <a:r>
              <a:rPr lang="uk-UA" sz="3200" dirty="0">
                <a:solidFill>
                  <a:schemeClr val="accent2">
                    <a:lumMod val="50000"/>
                  </a:schemeClr>
                </a:solidFill>
                <a:effectLst>
                  <a:outerShdw blurRad="38100" dist="38100" dir="2700000" algn="tl">
                    <a:srgbClr val="000000">
                      <a:alpha val="43137"/>
                    </a:srgbClr>
                  </a:outerShdw>
                </a:effectLst>
              </a:rPr>
              <a:t>щ</a:t>
            </a:r>
            <a:r>
              <a:rPr lang="uk-UA" sz="3200" dirty="0" smtClean="0">
                <a:solidFill>
                  <a:schemeClr val="accent2">
                    <a:lumMod val="50000"/>
                  </a:schemeClr>
                </a:solidFill>
                <a:effectLst>
                  <a:outerShdw blurRad="38100" dist="38100" dir="2700000" algn="tl">
                    <a:srgbClr val="000000">
                      <a:alpha val="43137"/>
                    </a:srgbClr>
                  </a:outerShdw>
                </a:effectLst>
              </a:rPr>
              <a:t>ира</a:t>
            </a:r>
            <a:r>
              <a:rPr lang="uk-UA" sz="3200" dirty="0" smtClean="0">
                <a:solidFill>
                  <a:schemeClr val="accent2">
                    <a:lumMod val="50000"/>
                  </a:schemeClr>
                </a:solidFill>
              </a:rPr>
              <a:t> (« твоя незрадлива…усмішка»)</a:t>
            </a:r>
          </a:p>
          <a:p>
            <a:pPr marL="342900" indent="-342900">
              <a:buFont typeface="Wingdings" panose="05000000000000000000" pitchFamily="2" charset="2"/>
              <a:buChar char="v"/>
            </a:pPr>
            <a:r>
              <a:rPr lang="uk-UA" sz="3200" dirty="0">
                <a:solidFill>
                  <a:schemeClr val="accent2">
                    <a:lumMod val="50000"/>
                  </a:schemeClr>
                </a:solidFill>
                <a:effectLst>
                  <a:outerShdw blurRad="38100" dist="38100" dir="2700000" algn="tl">
                    <a:srgbClr val="000000">
                      <a:alpha val="43137"/>
                    </a:srgbClr>
                  </a:outerShdw>
                </a:effectLst>
              </a:rPr>
              <a:t>т</a:t>
            </a:r>
            <a:r>
              <a:rPr lang="uk-UA" sz="3200" dirty="0" smtClean="0">
                <a:solidFill>
                  <a:schemeClr val="accent2">
                    <a:lumMod val="50000"/>
                  </a:schemeClr>
                </a:solidFill>
                <a:effectLst>
                  <a:outerShdw blurRad="38100" dist="38100" dir="2700000" algn="tl">
                    <a:srgbClr val="000000">
                      <a:alpha val="43137"/>
                    </a:srgbClr>
                  </a:outerShdw>
                </a:effectLst>
              </a:rPr>
              <a:t>урботлива </a:t>
            </a:r>
            <a:r>
              <a:rPr lang="uk-UA" sz="3200" dirty="0" smtClean="0">
                <a:solidFill>
                  <a:schemeClr val="accent2">
                    <a:lumMod val="50000"/>
                  </a:schemeClr>
                </a:solidFill>
              </a:rPr>
              <a:t>(« ночей не </a:t>
            </a:r>
            <a:r>
              <a:rPr lang="uk-UA" sz="3200" dirty="0" err="1" smtClean="0">
                <a:solidFill>
                  <a:schemeClr val="accent2">
                    <a:lumMod val="50000"/>
                  </a:schemeClr>
                </a:solidFill>
              </a:rPr>
              <a:t>доспала</a:t>
            </a:r>
            <a:r>
              <a:rPr lang="uk-UA" sz="3200" dirty="0" smtClean="0">
                <a:solidFill>
                  <a:schemeClr val="accent2">
                    <a:lumMod val="50000"/>
                  </a:schemeClr>
                </a:solidFill>
              </a:rPr>
              <a:t>»)</a:t>
            </a:r>
          </a:p>
          <a:p>
            <a:endParaRPr lang="uk-UA" sz="3200" dirty="0">
              <a:solidFill>
                <a:schemeClr val="accent2">
                  <a:lumMod val="50000"/>
                </a:schemeClr>
              </a:solidFill>
            </a:endParaRPr>
          </a:p>
        </p:txBody>
      </p:sp>
    </p:spTree>
    <p:extLst>
      <p:ext uri="{BB962C8B-B14F-4D97-AF65-F5344CB8AC3E}">
        <p14:creationId xmlns:p14="http://schemas.microsoft.com/office/powerpoint/2010/main" val="13465477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584596" y="202287"/>
            <a:ext cx="8448568" cy="6529917"/>
          </a:xfrm>
          <a:prstGeom prst="rect">
            <a:avLst/>
          </a:prstGeom>
        </p:spPr>
      </p:pic>
    </p:spTree>
    <p:extLst>
      <p:ext uri="{BB962C8B-B14F-4D97-AF65-F5344CB8AC3E}">
        <p14:creationId xmlns:p14="http://schemas.microsoft.com/office/powerpoint/2010/main" val="35480052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39091" y="221674"/>
            <a:ext cx="8234911" cy="1080654"/>
          </a:xfrm>
        </p:spPr>
        <p:txBody>
          <a:bodyPr>
            <a:normAutofit/>
          </a:bodyPr>
          <a:lstStyle/>
          <a:p>
            <a:pPr algn="ctr"/>
            <a:r>
              <a:rPr lang="uk-UA" sz="5400" b="1" u="sng" dirty="0">
                <a:solidFill>
                  <a:srgbClr val="54A021">
                    <a:lumMod val="75000"/>
                  </a:srgbClr>
                </a:solidFill>
              </a:rPr>
              <a:t>Домашнє завдання </a:t>
            </a:r>
            <a:endParaRPr lang="uk-UA" sz="5400" dirty="0"/>
          </a:p>
        </p:txBody>
      </p:sp>
      <p:sp>
        <p:nvSpPr>
          <p:cNvPr id="3" name="Текст 2"/>
          <p:cNvSpPr>
            <a:spLocks noGrp="1"/>
          </p:cNvSpPr>
          <p:nvPr>
            <p:ph type="body" idx="1"/>
          </p:nvPr>
        </p:nvSpPr>
        <p:spPr>
          <a:xfrm>
            <a:off x="872835" y="1634836"/>
            <a:ext cx="8401167" cy="4599709"/>
          </a:xfrm>
        </p:spPr>
        <p:txBody>
          <a:bodyPr>
            <a:noAutofit/>
          </a:bodyPr>
          <a:lstStyle/>
          <a:p>
            <a:pPr lvl="0">
              <a:buClr>
                <a:srgbClr val="90C226"/>
              </a:buClr>
            </a:pPr>
            <a:r>
              <a:rPr lang="uk-UA" sz="3200" dirty="0">
                <a:solidFill>
                  <a:srgbClr val="54A021">
                    <a:lumMod val="75000"/>
                  </a:srgbClr>
                </a:solidFill>
              </a:rPr>
              <a:t>1</a:t>
            </a:r>
            <a:r>
              <a:rPr lang="uk-UA" sz="3200" dirty="0" smtClean="0">
                <a:solidFill>
                  <a:srgbClr val="54A021">
                    <a:lumMod val="75000"/>
                  </a:srgbClr>
                </a:solidFill>
              </a:rPr>
              <a:t>. За біографічною статтею на с</a:t>
            </a:r>
            <a:r>
              <a:rPr lang="uk-UA" sz="3200" dirty="0">
                <a:solidFill>
                  <a:srgbClr val="54A021">
                    <a:lumMod val="75000"/>
                  </a:srgbClr>
                </a:solidFill>
              </a:rPr>
              <a:t>. </a:t>
            </a:r>
            <a:r>
              <a:rPr lang="uk-UA" sz="3200" dirty="0" smtClean="0">
                <a:solidFill>
                  <a:srgbClr val="54A021">
                    <a:lumMod val="75000"/>
                  </a:srgbClr>
                </a:solidFill>
              </a:rPr>
              <a:t>261-263 переказати епізоди, які найбільше </a:t>
            </a:r>
            <a:r>
              <a:rPr lang="uk-UA" sz="3200" dirty="0" err="1" smtClean="0">
                <a:solidFill>
                  <a:srgbClr val="54A021">
                    <a:lumMod val="75000"/>
                  </a:srgbClr>
                </a:solidFill>
              </a:rPr>
              <a:t>запам</a:t>
            </a:r>
            <a:r>
              <a:rPr lang="en-US" sz="3200" dirty="0" smtClean="0">
                <a:solidFill>
                  <a:srgbClr val="54A021">
                    <a:lumMod val="75000"/>
                  </a:srgbClr>
                </a:solidFill>
              </a:rPr>
              <a:t>’</a:t>
            </a:r>
            <a:r>
              <a:rPr lang="uk-UA" sz="3200" dirty="0" err="1" smtClean="0">
                <a:solidFill>
                  <a:srgbClr val="54A021">
                    <a:lumMod val="75000"/>
                  </a:srgbClr>
                </a:solidFill>
              </a:rPr>
              <a:t>яталися</a:t>
            </a:r>
            <a:r>
              <a:rPr lang="uk-UA" sz="3200" dirty="0" smtClean="0">
                <a:solidFill>
                  <a:srgbClr val="54A021">
                    <a:lumMod val="75000"/>
                  </a:srgbClr>
                </a:solidFill>
              </a:rPr>
              <a:t>.</a:t>
            </a:r>
            <a:endParaRPr lang="uk-UA" sz="3200" dirty="0">
              <a:solidFill>
                <a:srgbClr val="54A021">
                  <a:lumMod val="75000"/>
                </a:srgbClr>
              </a:solidFill>
            </a:endParaRPr>
          </a:p>
          <a:p>
            <a:pPr lvl="0">
              <a:buClr>
                <a:srgbClr val="90C226"/>
              </a:buClr>
            </a:pPr>
            <a:r>
              <a:rPr lang="uk-UA" sz="3200" dirty="0">
                <a:solidFill>
                  <a:srgbClr val="54A021">
                    <a:lumMod val="75000"/>
                  </a:srgbClr>
                </a:solidFill>
              </a:rPr>
              <a:t>3. </a:t>
            </a:r>
            <a:r>
              <a:rPr lang="uk-UA" sz="3200" dirty="0" smtClean="0">
                <a:solidFill>
                  <a:srgbClr val="54A021">
                    <a:lumMod val="75000"/>
                  </a:srgbClr>
                </a:solidFill>
              </a:rPr>
              <a:t>Навчитися виразно читати вірш «Пісня про рушник» або вивчити </a:t>
            </a:r>
            <a:r>
              <a:rPr lang="uk-UA" sz="3200" dirty="0" err="1">
                <a:solidFill>
                  <a:srgbClr val="54A021">
                    <a:lumMod val="75000"/>
                  </a:srgbClr>
                </a:solidFill>
              </a:rPr>
              <a:t>напам</a:t>
            </a:r>
            <a:r>
              <a:rPr lang="en-US" sz="3200" dirty="0">
                <a:solidFill>
                  <a:srgbClr val="54A021">
                    <a:lumMod val="75000"/>
                  </a:srgbClr>
                </a:solidFill>
              </a:rPr>
              <a:t>’</a:t>
            </a:r>
            <a:r>
              <a:rPr lang="uk-UA" sz="3200" dirty="0" smtClean="0">
                <a:solidFill>
                  <a:srgbClr val="54A021">
                    <a:lumMod val="75000"/>
                  </a:srgbClr>
                </a:solidFill>
              </a:rPr>
              <a:t>ять (за бажанням).</a:t>
            </a:r>
          </a:p>
          <a:p>
            <a:pPr lvl="0">
              <a:buClr>
                <a:srgbClr val="90C226"/>
              </a:buClr>
            </a:pPr>
            <a:r>
              <a:rPr lang="uk-UA" sz="3200" dirty="0" smtClean="0">
                <a:solidFill>
                  <a:srgbClr val="54A021">
                    <a:lumMod val="75000"/>
                  </a:srgbClr>
                </a:solidFill>
              </a:rPr>
              <a:t>3. Знайти інформацію про історію створення пісні «Стежина».</a:t>
            </a:r>
            <a:endParaRPr lang="uk-UA" sz="3200" dirty="0"/>
          </a:p>
        </p:txBody>
      </p:sp>
    </p:spTree>
    <p:extLst>
      <p:ext uri="{BB962C8B-B14F-4D97-AF65-F5344CB8AC3E}">
        <p14:creationId xmlns:p14="http://schemas.microsoft.com/office/powerpoint/2010/main" val="24343120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28255" y="221674"/>
            <a:ext cx="8345748" cy="1828800"/>
          </a:xfrm>
        </p:spPr>
        <p:txBody>
          <a:bodyPr/>
          <a:lstStyle/>
          <a:p>
            <a:pPr algn="ctr"/>
            <a:r>
              <a:rPr lang="uk-UA" sz="4000" b="1" dirty="0">
                <a:solidFill>
                  <a:schemeClr val="accent5">
                    <a:lumMod val="75000"/>
                  </a:schemeClr>
                </a:solidFill>
                <a:effectLst>
                  <a:outerShdw blurRad="38100" dist="38100" dir="2700000" algn="tl">
                    <a:srgbClr val="000000">
                      <a:alpha val="43137"/>
                    </a:srgbClr>
                  </a:outerShdw>
                </a:effectLst>
              </a:rPr>
              <a:t>Андрій </a:t>
            </a:r>
            <a:r>
              <a:rPr lang="uk-UA" sz="4000" b="1" dirty="0" err="1">
                <a:solidFill>
                  <a:schemeClr val="accent5">
                    <a:lumMod val="75000"/>
                  </a:schemeClr>
                </a:solidFill>
                <a:effectLst>
                  <a:outerShdw blurRad="38100" dist="38100" dir="2700000" algn="tl">
                    <a:srgbClr val="000000">
                      <a:alpha val="43137"/>
                    </a:srgbClr>
                  </a:outerShdw>
                </a:effectLst>
              </a:rPr>
              <a:t>Самійлович</a:t>
            </a:r>
            <a:r>
              <a:rPr lang="uk-UA" sz="4000" b="1" dirty="0">
                <a:solidFill>
                  <a:schemeClr val="accent5">
                    <a:lumMod val="75000"/>
                  </a:schemeClr>
                </a:solidFill>
                <a:effectLst>
                  <a:outerShdw blurRad="38100" dist="38100" dir="2700000" algn="tl">
                    <a:srgbClr val="000000">
                      <a:alpha val="43137"/>
                    </a:srgbClr>
                  </a:outerShdw>
                </a:effectLst>
              </a:rPr>
              <a:t> Малишко </a:t>
            </a:r>
            <a:r>
              <a:rPr lang="uk-UA" sz="4000" dirty="0">
                <a:solidFill>
                  <a:srgbClr val="90C226"/>
                </a:solidFill>
              </a:rPr>
              <a:t>(1912-1970) – неперевершений український </a:t>
            </a:r>
            <a:r>
              <a:rPr lang="uk-UA" sz="4000" dirty="0">
                <a:solidFill>
                  <a:srgbClr val="90C226"/>
                </a:solidFill>
              </a:rPr>
              <a:t> </a:t>
            </a:r>
            <a:r>
              <a:rPr lang="uk-UA" sz="4000" dirty="0" smtClean="0">
                <a:solidFill>
                  <a:srgbClr val="54A021">
                    <a:lumMod val="75000"/>
                  </a:srgbClr>
                </a:solidFill>
              </a:rPr>
              <a:t>поет-пісняр,</a:t>
            </a:r>
            <a:endParaRPr lang="uk-UA" sz="4000" dirty="0"/>
          </a:p>
        </p:txBody>
      </p:sp>
      <p:sp>
        <p:nvSpPr>
          <p:cNvPr id="3" name="Подзаголовок 2"/>
          <p:cNvSpPr>
            <a:spLocks noGrp="1"/>
          </p:cNvSpPr>
          <p:nvPr>
            <p:ph type="subTitle" idx="1"/>
          </p:nvPr>
        </p:nvSpPr>
        <p:spPr>
          <a:xfrm>
            <a:off x="5334001" y="2382982"/>
            <a:ext cx="3940002" cy="4003963"/>
          </a:xfrm>
        </p:spPr>
        <p:txBody>
          <a:bodyPr/>
          <a:lstStyle/>
          <a:p>
            <a:pPr marL="571500" lvl="0" indent="-571500" algn="l">
              <a:buClr>
                <a:srgbClr val="90C226"/>
              </a:buClr>
              <a:buFontTx/>
              <a:buChar char="-"/>
            </a:pPr>
            <a:r>
              <a:rPr lang="uk-UA" sz="4000" dirty="0" smtClean="0">
                <a:solidFill>
                  <a:srgbClr val="54A021">
                    <a:lumMod val="75000"/>
                  </a:srgbClr>
                </a:solidFill>
              </a:rPr>
              <a:t>перекладач</a:t>
            </a:r>
            <a:r>
              <a:rPr lang="uk-UA" sz="4000" dirty="0">
                <a:solidFill>
                  <a:srgbClr val="54A021">
                    <a:lumMod val="75000"/>
                  </a:srgbClr>
                </a:solidFill>
              </a:rPr>
              <a:t>,</a:t>
            </a:r>
          </a:p>
          <a:p>
            <a:pPr marL="571500" lvl="0" indent="-571500" algn="l">
              <a:buClr>
                <a:srgbClr val="90C226"/>
              </a:buClr>
              <a:buFontTx/>
              <a:buChar char="-"/>
            </a:pPr>
            <a:r>
              <a:rPr lang="uk-UA" sz="4000" dirty="0">
                <a:solidFill>
                  <a:srgbClr val="54A021">
                    <a:lumMod val="75000"/>
                  </a:srgbClr>
                </a:solidFill>
              </a:rPr>
              <a:t>літературний критик.</a:t>
            </a:r>
          </a:p>
          <a:p>
            <a:endParaRPr lang="uk-UA" dirty="0"/>
          </a:p>
        </p:txBody>
      </p:sp>
      <p:pic>
        <p:nvPicPr>
          <p:cNvPr id="4" name="Рисунок 3"/>
          <p:cNvPicPr>
            <a:picLocks noChangeAspect="1"/>
          </p:cNvPicPr>
          <p:nvPr/>
        </p:nvPicPr>
        <p:blipFill>
          <a:blip r:embed="rId2"/>
          <a:stretch>
            <a:fillRect/>
          </a:stretch>
        </p:blipFill>
        <p:spPr>
          <a:xfrm>
            <a:off x="1787237" y="2228316"/>
            <a:ext cx="3175347" cy="4437986"/>
          </a:xfrm>
          <a:prstGeom prst="rect">
            <a:avLst/>
          </a:prstGeom>
        </p:spPr>
      </p:pic>
    </p:spTree>
    <p:extLst>
      <p:ext uri="{BB962C8B-B14F-4D97-AF65-F5344CB8AC3E}">
        <p14:creationId xmlns:p14="http://schemas.microsoft.com/office/powerpoint/2010/main" val="9891711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651164" y="1316183"/>
            <a:ext cx="8622838" cy="4641272"/>
          </a:xfrm>
        </p:spPr>
        <p:txBody>
          <a:bodyPr/>
          <a:lstStyle/>
          <a:p>
            <a:pPr lvl="0" algn="ctr">
              <a:spcBef>
                <a:spcPts val="1000"/>
              </a:spcBef>
            </a:pPr>
            <a:r>
              <a:rPr lang="uk-UA" sz="3700" dirty="0">
                <a:solidFill>
                  <a:srgbClr val="54A021">
                    <a:lumMod val="75000"/>
                  </a:srgbClr>
                </a:solidFill>
                <a:ea typeface="+mn-ea"/>
                <a:cs typeface="+mn-cs"/>
              </a:rPr>
              <a:t/>
            </a:r>
            <a:br>
              <a:rPr lang="uk-UA" sz="3700" dirty="0">
                <a:solidFill>
                  <a:srgbClr val="54A021">
                    <a:lumMod val="75000"/>
                  </a:srgbClr>
                </a:solidFill>
                <a:ea typeface="+mn-ea"/>
                <a:cs typeface="+mn-cs"/>
              </a:rPr>
            </a:br>
            <a:r>
              <a:rPr lang="uk-UA" sz="6600" b="1" dirty="0">
                <a:solidFill>
                  <a:srgbClr val="54A021">
                    <a:lumMod val="75000"/>
                  </a:srgbClr>
                </a:solidFill>
              </a:rPr>
              <a:t>ДЯКУЮ </a:t>
            </a:r>
            <a:br>
              <a:rPr lang="uk-UA" sz="6600" b="1" dirty="0">
                <a:solidFill>
                  <a:srgbClr val="54A021">
                    <a:lumMod val="75000"/>
                  </a:srgbClr>
                </a:solidFill>
              </a:rPr>
            </a:br>
            <a:r>
              <a:rPr lang="uk-UA" sz="6600" b="1" dirty="0">
                <a:solidFill>
                  <a:srgbClr val="54A021">
                    <a:lumMod val="75000"/>
                  </a:srgbClr>
                </a:solidFill>
              </a:rPr>
              <a:t>ЗА УВАГУ!</a:t>
            </a:r>
            <a:endParaRPr lang="uk-UA" sz="6600" dirty="0"/>
          </a:p>
        </p:txBody>
      </p:sp>
    </p:spTree>
    <p:extLst>
      <p:ext uri="{BB962C8B-B14F-4D97-AF65-F5344CB8AC3E}">
        <p14:creationId xmlns:p14="http://schemas.microsoft.com/office/powerpoint/2010/main" val="6120008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677333" y="180109"/>
            <a:ext cx="8799175" cy="1066799"/>
          </a:xfrm>
        </p:spPr>
        <p:txBody>
          <a:bodyPr>
            <a:normAutofit/>
          </a:bodyPr>
          <a:lstStyle/>
          <a:p>
            <a:pPr algn="ctr"/>
            <a:r>
              <a:rPr lang="uk-UA" sz="4800" b="1" dirty="0">
                <a:solidFill>
                  <a:srgbClr val="90C226">
                    <a:lumMod val="75000"/>
                  </a:srgbClr>
                </a:solidFill>
                <a:effectLst>
                  <a:outerShdw blurRad="38100" dist="38100" dir="2700000" algn="tl">
                    <a:srgbClr val="000000">
                      <a:alpha val="43137"/>
                    </a:srgbClr>
                  </a:outerShdw>
                </a:effectLst>
              </a:rPr>
              <a:t>Слово про поета</a:t>
            </a:r>
            <a:endParaRPr lang="uk-UA" sz="4800" dirty="0">
              <a:effectLst>
                <a:outerShdw blurRad="38100" dist="38100" dir="2700000" algn="tl">
                  <a:srgbClr val="000000">
                    <a:alpha val="43137"/>
                  </a:srgbClr>
                </a:outerShdw>
              </a:effectLst>
            </a:endParaRPr>
          </a:p>
        </p:txBody>
      </p:sp>
      <p:pic>
        <p:nvPicPr>
          <p:cNvPr id="5" name="Рисунок 4"/>
          <p:cNvPicPr>
            <a:picLocks noChangeAspect="1"/>
          </p:cNvPicPr>
          <p:nvPr/>
        </p:nvPicPr>
        <p:blipFill>
          <a:blip r:embed="rId2"/>
          <a:stretch>
            <a:fillRect/>
          </a:stretch>
        </p:blipFill>
        <p:spPr>
          <a:xfrm>
            <a:off x="0" y="1246908"/>
            <a:ext cx="10875818" cy="5509453"/>
          </a:xfrm>
          <a:prstGeom prst="rect">
            <a:avLst/>
          </a:prstGeom>
        </p:spPr>
      </p:pic>
    </p:spTree>
    <p:extLst>
      <p:ext uri="{BB962C8B-B14F-4D97-AF65-F5344CB8AC3E}">
        <p14:creationId xmlns:p14="http://schemas.microsoft.com/office/powerpoint/2010/main" val="35963472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a:xfrm>
            <a:off x="4655126" y="277093"/>
            <a:ext cx="7412183" cy="1205344"/>
          </a:xfrm>
        </p:spPr>
        <p:txBody>
          <a:bodyPr>
            <a:normAutofit fontScale="90000"/>
          </a:bodyPr>
          <a:lstStyle/>
          <a:p>
            <a:r>
              <a:rPr lang="uk-UA" sz="4000" b="1" dirty="0" smtClean="0">
                <a:solidFill>
                  <a:schemeClr val="accent5"/>
                </a:solidFill>
                <a:effectLst>
                  <a:outerShdw blurRad="38100" dist="38100" dir="2700000" algn="tl">
                    <a:srgbClr val="000000">
                      <a:alpha val="43137"/>
                    </a:srgbClr>
                  </a:outerShdw>
                </a:effectLst>
              </a:rPr>
              <a:t>Батьки Андрія Малишка</a:t>
            </a:r>
            <a:r>
              <a:rPr lang="uk-UA" sz="4000" b="1" dirty="0" smtClean="0">
                <a:solidFill>
                  <a:schemeClr val="accent5"/>
                </a:solidFill>
              </a:rPr>
              <a:t/>
            </a:r>
            <a:br>
              <a:rPr lang="uk-UA" sz="4000" b="1" dirty="0" smtClean="0">
                <a:solidFill>
                  <a:schemeClr val="accent5"/>
                </a:solidFill>
              </a:rPr>
            </a:br>
            <a:r>
              <a:rPr lang="uk-UA" sz="3100" b="1" dirty="0" err="1" smtClean="0">
                <a:solidFill>
                  <a:schemeClr val="accent1">
                    <a:lumMod val="75000"/>
                  </a:schemeClr>
                </a:solidFill>
                <a:effectLst>
                  <a:outerShdw blurRad="38100" dist="38100" dir="2700000" algn="tl">
                    <a:srgbClr val="000000">
                      <a:alpha val="43137"/>
                    </a:srgbClr>
                  </a:outerShdw>
                </a:effectLst>
              </a:rPr>
              <a:t>Ївга</a:t>
            </a:r>
            <a:r>
              <a:rPr lang="uk-UA" sz="3100" b="1" dirty="0" smtClean="0">
                <a:solidFill>
                  <a:schemeClr val="accent1">
                    <a:lumMod val="75000"/>
                  </a:schemeClr>
                </a:solidFill>
                <a:effectLst>
                  <a:outerShdw blurRad="38100" dist="38100" dir="2700000" algn="tl">
                    <a:srgbClr val="000000">
                      <a:alpha val="43137"/>
                    </a:srgbClr>
                  </a:outerShdw>
                </a:effectLst>
              </a:rPr>
              <a:t>   Остапівна         Самійло </a:t>
            </a:r>
            <a:r>
              <a:rPr lang="uk-UA" sz="3100" b="1" dirty="0" smtClean="0">
                <a:solidFill>
                  <a:schemeClr val="accent1">
                    <a:lumMod val="40000"/>
                    <a:lumOff val="60000"/>
                  </a:schemeClr>
                </a:solidFill>
                <a:effectLst>
                  <a:outerShdw blurRad="38100" dist="38100" dir="2700000" algn="tl">
                    <a:srgbClr val="000000">
                      <a:alpha val="43137"/>
                    </a:srgbClr>
                  </a:outerShdw>
                </a:effectLst>
              </a:rPr>
              <a:t>Микитович</a:t>
            </a:r>
            <a:r>
              <a:rPr lang="uk-UA" sz="3100" b="1" dirty="0" smtClean="0">
                <a:solidFill>
                  <a:schemeClr val="accent1">
                    <a:lumMod val="40000"/>
                    <a:lumOff val="60000"/>
                  </a:schemeClr>
                </a:solidFill>
              </a:rPr>
              <a:t/>
            </a:r>
            <a:br>
              <a:rPr lang="uk-UA" sz="3100" b="1" dirty="0" smtClean="0">
                <a:solidFill>
                  <a:schemeClr val="accent1">
                    <a:lumMod val="40000"/>
                    <a:lumOff val="60000"/>
                  </a:schemeClr>
                </a:solidFill>
              </a:rPr>
            </a:br>
            <a:endParaRPr lang="uk-UA" sz="3100" b="1" dirty="0">
              <a:solidFill>
                <a:schemeClr val="accent1">
                  <a:lumMod val="40000"/>
                  <a:lumOff val="60000"/>
                </a:schemeClr>
              </a:solidFill>
            </a:endParaRPr>
          </a:p>
        </p:txBody>
      </p:sp>
      <p:sp>
        <p:nvSpPr>
          <p:cNvPr id="7" name="Объект 6"/>
          <p:cNvSpPr>
            <a:spLocks noGrp="1"/>
          </p:cNvSpPr>
          <p:nvPr>
            <p:ph idx="1"/>
          </p:nvPr>
        </p:nvSpPr>
        <p:spPr>
          <a:xfrm>
            <a:off x="374073" y="277093"/>
            <a:ext cx="4114799" cy="6317672"/>
          </a:xfrm>
        </p:spPr>
        <p:txBody>
          <a:bodyPr>
            <a:noAutofit/>
          </a:bodyPr>
          <a:lstStyle/>
          <a:p>
            <a:pPr marL="0" indent="0" algn="just">
              <a:buNone/>
            </a:pPr>
            <a:r>
              <a:rPr lang="uk-UA" sz="2400" b="1" dirty="0" smtClean="0">
                <a:solidFill>
                  <a:schemeClr val="accent2">
                    <a:lumMod val="50000"/>
                  </a:schemeClr>
                </a:solidFill>
              </a:rPr>
              <a:t>Народився </a:t>
            </a:r>
            <a:r>
              <a:rPr lang="uk-UA" sz="2400" b="1" dirty="0" err="1" smtClean="0">
                <a:solidFill>
                  <a:schemeClr val="accent2">
                    <a:lumMod val="50000"/>
                  </a:schemeClr>
                </a:solidFill>
              </a:rPr>
              <a:t>А.Малишко</a:t>
            </a:r>
            <a:r>
              <a:rPr lang="uk-UA" sz="2400" b="1" dirty="0">
                <a:solidFill>
                  <a:schemeClr val="accent2">
                    <a:lumMod val="50000"/>
                  </a:schemeClr>
                </a:solidFill>
              </a:rPr>
              <a:t> </a:t>
            </a:r>
            <a:r>
              <a:rPr lang="uk-UA" sz="2400" b="1" dirty="0" smtClean="0">
                <a:solidFill>
                  <a:schemeClr val="accent2">
                    <a:lumMod val="50000"/>
                  </a:schemeClr>
                </a:solidFill>
              </a:rPr>
              <a:t>1912 р. </a:t>
            </a:r>
            <a:r>
              <a:rPr lang="uk-UA" sz="2400" b="1" dirty="0" smtClean="0">
                <a:solidFill>
                  <a:schemeClr val="accent2">
                    <a:lumMod val="50000"/>
                  </a:schemeClr>
                </a:solidFill>
                <a:effectLst>
                  <a:outerShdw blurRad="38100" dist="38100" dir="2700000" algn="tl">
                    <a:srgbClr val="000000">
                      <a:alpha val="43137"/>
                    </a:srgbClr>
                  </a:outerShdw>
                </a:effectLst>
              </a:rPr>
              <a:t>в місті Обухові на Київщині </a:t>
            </a:r>
            <a:r>
              <a:rPr lang="uk-UA" sz="2400" b="1" dirty="0">
                <a:solidFill>
                  <a:schemeClr val="accent2">
                    <a:lumMod val="50000"/>
                  </a:schemeClr>
                </a:solidFill>
              </a:rPr>
              <a:t>й</a:t>
            </a:r>
            <a:r>
              <a:rPr lang="uk-UA" sz="2400" b="1" dirty="0" smtClean="0">
                <a:solidFill>
                  <a:schemeClr val="accent2">
                    <a:lumMod val="50000"/>
                  </a:schemeClr>
                </a:solidFill>
              </a:rPr>
              <a:t> був найменшим з одинадцяти дітей. </a:t>
            </a:r>
          </a:p>
          <a:p>
            <a:pPr marL="0" indent="0" algn="just">
              <a:buNone/>
            </a:pPr>
            <a:r>
              <a:rPr lang="uk-UA" sz="2400" b="1" dirty="0" smtClean="0">
                <a:solidFill>
                  <a:schemeClr val="accent4">
                    <a:lumMod val="50000"/>
                  </a:schemeClr>
                </a:solidFill>
              </a:rPr>
              <a:t>Батько славився як справжній швець-віртуоз.</a:t>
            </a:r>
          </a:p>
          <a:p>
            <a:pPr marL="0" indent="0" algn="ctr">
              <a:buNone/>
            </a:pPr>
            <a:r>
              <a:rPr lang="ru-RU" sz="2400" b="1" i="1" dirty="0" err="1">
                <a:solidFill>
                  <a:schemeClr val="accent2">
                    <a:lumMod val="50000"/>
                  </a:schemeClr>
                </a:solidFill>
              </a:rPr>
              <a:t>Привіт</a:t>
            </a:r>
            <a:r>
              <a:rPr lang="ru-RU" sz="2400" b="1" i="1" dirty="0">
                <a:solidFill>
                  <a:schemeClr val="accent2">
                    <a:lumMod val="50000"/>
                  </a:schemeClr>
                </a:solidFill>
              </a:rPr>
              <a:t> </a:t>
            </a:r>
            <a:r>
              <a:rPr lang="ru-RU" sz="2400" b="1" i="1" dirty="0" err="1">
                <a:solidFill>
                  <a:schemeClr val="accent2">
                    <a:lumMod val="50000"/>
                  </a:schemeClr>
                </a:solidFill>
              </a:rPr>
              <a:t>тобі</a:t>
            </a:r>
            <a:r>
              <a:rPr lang="ru-RU" sz="2400" b="1" i="1" dirty="0">
                <a:solidFill>
                  <a:schemeClr val="accent2">
                    <a:lumMod val="50000"/>
                  </a:schemeClr>
                </a:solidFill>
              </a:rPr>
              <a:t>, </a:t>
            </a:r>
            <a:r>
              <a:rPr lang="ru-RU" sz="2400" b="1" i="1" dirty="0" err="1">
                <a:solidFill>
                  <a:schemeClr val="accent2">
                    <a:lumMod val="50000"/>
                  </a:schemeClr>
                </a:solidFill>
              </a:rPr>
              <a:t>чесний</a:t>
            </a:r>
            <a:r>
              <a:rPr lang="ru-RU" sz="2400" b="1" i="1" dirty="0">
                <a:solidFill>
                  <a:schemeClr val="accent2">
                    <a:lumMod val="50000"/>
                  </a:schemeClr>
                </a:solidFill>
              </a:rPr>
              <a:t> </a:t>
            </a:r>
            <a:r>
              <a:rPr lang="ru-RU" sz="2400" b="1" i="1" dirty="0" err="1">
                <a:solidFill>
                  <a:schemeClr val="accent2">
                    <a:lumMod val="50000"/>
                  </a:schemeClr>
                </a:solidFill>
              </a:rPr>
              <a:t>сільський</a:t>
            </a:r>
            <a:r>
              <a:rPr lang="ru-RU" sz="2400" b="1" i="1" dirty="0">
                <a:solidFill>
                  <a:schemeClr val="accent2">
                    <a:lumMod val="50000"/>
                  </a:schemeClr>
                </a:solidFill>
              </a:rPr>
              <a:t> </a:t>
            </a:r>
            <a:r>
              <a:rPr lang="ru-RU" sz="2400" b="1" i="1" dirty="0" err="1">
                <a:solidFill>
                  <a:schemeClr val="accent2">
                    <a:lumMod val="50000"/>
                  </a:schemeClr>
                </a:solidFill>
              </a:rPr>
              <a:t>чоботарю</a:t>
            </a:r>
            <a:r>
              <a:rPr lang="ru-RU" sz="2400" b="1" i="1" dirty="0">
                <a:solidFill>
                  <a:schemeClr val="accent2">
                    <a:lumMod val="50000"/>
                  </a:schemeClr>
                </a:solidFill>
              </a:rPr>
              <a:t>,</a:t>
            </a:r>
            <a:br>
              <a:rPr lang="ru-RU" sz="2400" b="1" i="1" dirty="0">
                <a:solidFill>
                  <a:schemeClr val="accent2">
                    <a:lumMod val="50000"/>
                  </a:schemeClr>
                </a:solidFill>
              </a:rPr>
            </a:br>
            <a:r>
              <a:rPr lang="ru-RU" sz="2400" b="1" i="1" dirty="0" err="1">
                <a:solidFill>
                  <a:schemeClr val="accent2">
                    <a:lumMod val="50000"/>
                  </a:schemeClr>
                </a:solidFill>
              </a:rPr>
              <a:t>Мій</a:t>
            </a:r>
            <a:r>
              <a:rPr lang="ru-RU" sz="2400" b="1" i="1" dirty="0">
                <a:solidFill>
                  <a:schemeClr val="accent2">
                    <a:lumMod val="50000"/>
                  </a:schemeClr>
                </a:solidFill>
              </a:rPr>
              <a:t> батьку далекий, </a:t>
            </a:r>
            <a:r>
              <a:rPr lang="ru-RU" sz="2400" b="1" i="1" dirty="0" err="1">
                <a:solidFill>
                  <a:schemeClr val="accent2">
                    <a:lumMod val="50000"/>
                  </a:schemeClr>
                </a:solidFill>
              </a:rPr>
              <a:t>старий</a:t>
            </a:r>
            <a:r>
              <a:rPr lang="ru-RU" sz="2400" b="1" i="1" dirty="0">
                <a:solidFill>
                  <a:schemeClr val="accent2">
                    <a:lumMod val="50000"/>
                  </a:schemeClr>
                </a:solidFill>
              </a:rPr>
              <a:t> </a:t>
            </a:r>
            <a:r>
              <a:rPr lang="ru-RU" sz="2400" b="1" i="1" dirty="0" err="1">
                <a:solidFill>
                  <a:schemeClr val="accent2">
                    <a:lumMod val="50000"/>
                  </a:schemeClr>
                </a:solidFill>
              </a:rPr>
              <a:t>кожум’яко</a:t>
            </a:r>
            <a:r>
              <a:rPr lang="ru-RU" sz="2400" b="1" i="1" dirty="0" smtClean="0">
                <a:solidFill>
                  <a:schemeClr val="accent2">
                    <a:lumMod val="50000"/>
                  </a:schemeClr>
                </a:solidFill>
              </a:rPr>
              <a:t>!</a:t>
            </a:r>
          </a:p>
          <a:p>
            <a:pPr marL="0" indent="0" algn="just">
              <a:buNone/>
            </a:pPr>
            <a:r>
              <a:rPr lang="ru-RU" sz="2500" b="1" dirty="0" err="1" smtClean="0">
                <a:solidFill>
                  <a:schemeClr val="accent4">
                    <a:lumMod val="50000"/>
                  </a:schemeClr>
                </a:solidFill>
              </a:rPr>
              <a:t>Мати</a:t>
            </a:r>
            <a:r>
              <a:rPr lang="ru-RU" sz="2500" b="1" dirty="0" smtClean="0">
                <a:solidFill>
                  <a:schemeClr val="accent4">
                    <a:lumMod val="50000"/>
                  </a:schemeClr>
                </a:solidFill>
              </a:rPr>
              <a:t> </a:t>
            </a:r>
            <a:r>
              <a:rPr lang="ru-RU" sz="2500" b="1" dirty="0" err="1" smtClean="0">
                <a:solidFill>
                  <a:schemeClr val="accent4">
                    <a:lumMod val="50000"/>
                  </a:schemeClr>
                </a:solidFill>
                <a:effectLst>
                  <a:outerShdw blurRad="38100" dist="38100" dir="2700000" algn="tl">
                    <a:srgbClr val="000000">
                      <a:alpha val="43137"/>
                    </a:srgbClr>
                  </a:outerShdw>
                </a:effectLst>
              </a:rPr>
              <a:t>Ївга</a:t>
            </a:r>
            <a:r>
              <a:rPr lang="ru-RU" sz="2500" b="1" dirty="0" smtClean="0">
                <a:solidFill>
                  <a:schemeClr val="accent4">
                    <a:lumMod val="50000"/>
                  </a:schemeClr>
                </a:solidFill>
                <a:effectLst>
                  <a:outerShdw blurRad="38100" dist="38100" dir="2700000" algn="tl">
                    <a:srgbClr val="000000">
                      <a:alpha val="43137"/>
                    </a:srgbClr>
                  </a:outerShdw>
                </a:effectLst>
              </a:rPr>
              <a:t> </a:t>
            </a:r>
            <a:r>
              <a:rPr lang="ru-RU" sz="2500" b="1" dirty="0" err="1" smtClean="0">
                <a:solidFill>
                  <a:schemeClr val="accent4">
                    <a:lumMod val="50000"/>
                  </a:schemeClr>
                </a:solidFill>
                <a:effectLst>
                  <a:outerShdw blurRad="38100" dist="38100" dir="2700000" algn="tl">
                    <a:srgbClr val="000000">
                      <a:alpha val="43137"/>
                    </a:srgbClr>
                  </a:outerShdw>
                </a:effectLst>
              </a:rPr>
              <a:t>Базилиха</a:t>
            </a:r>
            <a:r>
              <a:rPr lang="ru-RU" sz="2500" b="1" dirty="0" smtClean="0">
                <a:solidFill>
                  <a:schemeClr val="accent4">
                    <a:lumMod val="50000"/>
                  </a:schemeClr>
                </a:solidFill>
              </a:rPr>
              <a:t>, як звали </a:t>
            </a:r>
            <a:r>
              <a:rPr lang="ru-RU" sz="2500" b="1" dirty="0" err="1" smtClean="0">
                <a:solidFill>
                  <a:schemeClr val="accent4">
                    <a:lumMod val="50000"/>
                  </a:schemeClr>
                </a:solidFill>
              </a:rPr>
              <a:t>її</a:t>
            </a:r>
            <a:r>
              <a:rPr lang="ru-RU" sz="2500" b="1" dirty="0" smtClean="0">
                <a:solidFill>
                  <a:schemeClr val="accent4">
                    <a:lumMod val="50000"/>
                  </a:schemeClr>
                </a:solidFill>
              </a:rPr>
              <a:t> </a:t>
            </a:r>
            <a:r>
              <a:rPr lang="ru-RU" sz="2500" b="1" dirty="0" err="1" smtClean="0">
                <a:solidFill>
                  <a:schemeClr val="accent4">
                    <a:lumMod val="50000"/>
                  </a:schemeClr>
                </a:solidFill>
              </a:rPr>
              <a:t>по-вуличному</a:t>
            </a:r>
            <a:r>
              <a:rPr lang="ru-RU" sz="2500" b="1" dirty="0" smtClean="0">
                <a:solidFill>
                  <a:schemeClr val="accent4">
                    <a:lumMod val="50000"/>
                  </a:schemeClr>
                </a:solidFill>
              </a:rPr>
              <a:t>, знала </a:t>
            </a:r>
            <a:r>
              <a:rPr lang="ru-RU" sz="2500" b="1" dirty="0" err="1" smtClean="0">
                <a:solidFill>
                  <a:schemeClr val="accent4">
                    <a:lumMod val="50000"/>
                  </a:schemeClr>
                </a:solidFill>
              </a:rPr>
              <a:t>безліч</a:t>
            </a:r>
            <a:r>
              <a:rPr lang="ru-RU" sz="2500" b="1" dirty="0" smtClean="0">
                <a:solidFill>
                  <a:schemeClr val="accent4">
                    <a:lumMod val="50000"/>
                  </a:schemeClr>
                </a:solidFill>
              </a:rPr>
              <a:t> </a:t>
            </a:r>
            <a:r>
              <a:rPr lang="ru-RU" sz="2500" b="1" dirty="0" err="1" smtClean="0">
                <a:solidFill>
                  <a:schemeClr val="accent4">
                    <a:lumMod val="50000"/>
                  </a:schemeClr>
                </a:solidFill>
              </a:rPr>
              <a:t>пісень</a:t>
            </a:r>
            <a:r>
              <a:rPr lang="ru-RU" sz="2500" b="1" dirty="0" smtClean="0">
                <a:solidFill>
                  <a:schemeClr val="accent4">
                    <a:lumMod val="50000"/>
                  </a:schemeClr>
                </a:solidFill>
              </a:rPr>
              <a:t>. </a:t>
            </a:r>
            <a:r>
              <a:rPr lang="ru-RU" sz="2500" b="1" dirty="0" err="1" smtClean="0">
                <a:solidFill>
                  <a:schemeClr val="accent4">
                    <a:lumMod val="50000"/>
                  </a:schemeClr>
                </a:solidFill>
              </a:rPr>
              <a:t>Від</a:t>
            </a:r>
            <a:r>
              <a:rPr lang="ru-RU" sz="2500" b="1" dirty="0" smtClean="0">
                <a:solidFill>
                  <a:schemeClr val="accent4">
                    <a:lumMod val="50000"/>
                  </a:schemeClr>
                </a:solidFill>
              </a:rPr>
              <a:t> </a:t>
            </a:r>
            <a:r>
              <a:rPr lang="ru-RU" sz="2500" b="1" dirty="0" err="1" smtClean="0">
                <a:solidFill>
                  <a:schemeClr val="accent4">
                    <a:lumMod val="50000"/>
                  </a:schemeClr>
                </a:solidFill>
              </a:rPr>
              <a:t>неї</a:t>
            </a:r>
            <a:r>
              <a:rPr lang="ru-RU" sz="2500" b="1" dirty="0" smtClean="0">
                <a:solidFill>
                  <a:schemeClr val="accent4">
                    <a:lumMod val="50000"/>
                  </a:schemeClr>
                </a:solidFill>
              </a:rPr>
              <a:t> – </a:t>
            </a:r>
            <a:r>
              <a:rPr lang="ru-RU" sz="2500" b="1" dirty="0" err="1" smtClean="0">
                <a:solidFill>
                  <a:schemeClr val="accent4">
                    <a:lumMod val="50000"/>
                  </a:schemeClr>
                </a:solidFill>
              </a:rPr>
              <a:t>глибоке</a:t>
            </a:r>
            <a:r>
              <a:rPr lang="ru-RU" sz="2500" b="1" dirty="0" smtClean="0">
                <a:solidFill>
                  <a:schemeClr val="accent4">
                    <a:lumMod val="50000"/>
                  </a:schemeClr>
                </a:solidFill>
              </a:rPr>
              <a:t> </a:t>
            </a:r>
            <a:r>
              <a:rPr lang="ru-RU" sz="2500" b="1" dirty="0" err="1" smtClean="0">
                <a:solidFill>
                  <a:schemeClr val="accent4">
                    <a:lumMod val="50000"/>
                  </a:schemeClr>
                </a:solidFill>
              </a:rPr>
              <a:t>відчуття</a:t>
            </a:r>
            <a:r>
              <a:rPr lang="ru-RU" sz="2500" b="1" dirty="0" smtClean="0">
                <a:solidFill>
                  <a:schemeClr val="accent4">
                    <a:lumMod val="50000"/>
                  </a:schemeClr>
                </a:solidFill>
              </a:rPr>
              <a:t> </a:t>
            </a:r>
            <a:r>
              <a:rPr lang="ru-RU" sz="2500" b="1" dirty="0" err="1" smtClean="0">
                <a:solidFill>
                  <a:schemeClr val="accent4">
                    <a:lumMod val="50000"/>
                  </a:schemeClr>
                </a:solidFill>
              </a:rPr>
              <a:t>народної</a:t>
            </a:r>
            <a:r>
              <a:rPr lang="ru-RU" sz="2500" b="1" dirty="0" smtClean="0">
                <a:solidFill>
                  <a:schemeClr val="accent4">
                    <a:lumMod val="50000"/>
                  </a:schemeClr>
                </a:solidFill>
              </a:rPr>
              <a:t> </a:t>
            </a:r>
            <a:r>
              <a:rPr lang="ru-RU" sz="2500" b="1" dirty="0" err="1" smtClean="0">
                <a:solidFill>
                  <a:schemeClr val="accent4">
                    <a:lumMod val="50000"/>
                  </a:schemeClr>
                </a:solidFill>
              </a:rPr>
              <a:t>пісні</a:t>
            </a:r>
            <a:r>
              <a:rPr lang="ru-RU" sz="2500" b="1" dirty="0" smtClean="0">
                <a:solidFill>
                  <a:schemeClr val="accent4">
                    <a:lumMod val="50000"/>
                  </a:schemeClr>
                </a:solidFill>
              </a:rPr>
              <a:t>.</a:t>
            </a:r>
            <a:endParaRPr lang="uk-UA" sz="2500" b="1" dirty="0">
              <a:solidFill>
                <a:schemeClr val="accent4">
                  <a:lumMod val="50000"/>
                </a:schemeClr>
              </a:solidFill>
            </a:endParaRPr>
          </a:p>
        </p:txBody>
      </p:sp>
      <p:pic>
        <p:nvPicPr>
          <p:cNvPr id="5" name="Рисунок 4"/>
          <p:cNvPicPr>
            <a:picLocks noChangeAspect="1"/>
          </p:cNvPicPr>
          <p:nvPr/>
        </p:nvPicPr>
        <p:blipFill>
          <a:blip r:embed="rId2"/>
          <a:stretch>
            <a:fillRect/>
          </a:stretch>
        </p:blipFill>
        <p:spPr>
          <a:xfrm>
            <a:off x="4821383" y="1593273"/>
            <a:ext cx="6982690" cy="4655127"/>
          </a:xfrm>
          <a:prstGeom prst="rect">
            <a:avLst/>
          </a:prstGeom>
        </p:spPr>
      </p:pic>
    </p:spTree>
    <p:extLst>
      <p:ext uri="{BB962C8B-B14F-4D97-AF65-F5344CB8AC3E}">
        <p14:creationId xmlns:p14="http://schemas.microsoft.com/office/powerpoint/2010/main" val="35644537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07817" y="96983"/>
            <a:ext cx="9712037" cy="2958260"/>
          </a:xfrm>
        </p:spPr>
        <p:txBody>
          <a:bodyPr>
            <a:noAutofit/>
          </a:bodyPr>
          <a:lstStyle/>
          <a:p>
            <a:pPr algn="ctr"/>
            <a:r>
              <a:rPr lang="uk-UA" sz="3200" b="1" i="1" dirty="0" smtClean="0">
                <a:solidFill>
                  <a:srgbClr val="54A021">
                    <a:lumMod val="50000"/>
                  </a:srgbClr>
                </a:solidFill>
              </a:rPr>
              <a:t>ОСОБЛИВІ СТОСУНКИ СКЛАЛИСЯ  З МАМОЮ</a:t>
            </a:r>
            <a:r>
              <a:rPr lang="uk-UA" sz="3200" b="1" dirty="0" smtClean="0">
                <a:solidFill>
                  <a:srgbClr val="54A021">
                    <a:lumMod val="50000"/>
                  </a:srgbClr>
                </a:solidFill>
              </a:rPr>
              <a:t>.</a:t>
            </a:r>
            <a:br>
              <a:rPr lang="uk-UA" sz="3200" b="1" dirty="0" smtClean="0">
                <a:solidFill>
                  <a:srgbClr val="54A021">
                    <a:lumMod val="50000"/>
                  </a:srgbClr>
                </a:solidFill>
              </a:rPr>
            </a:br>
            <a:r>
              <a:rPr lang="uk-UA" sz="3200" b="1" dirty="0" smtClean="0">
                <a:solidFill>
                  <a:schemeClr val="accent1">
                    <a:lumMod val="75000"/>
                  </a:schemeClr>
                </a:solidFill>
              </a:rPr>
              <a:t>Слухаючи </a:t>
            </a:r>
            <a:r>
              <a:rPr lang="uk-UA" sz="3200" b="1" dirty="0">
                <a:solidFill>
                  <a:schemeClr val="accent1">
                    <a:lumMod val="75000"/>
                  </a:schemeClr>
                </a:solidFill>
              </a:rPr>
              <a:t>сумні мамині пісні, Андрій складав іноді </a:t>
            </a:r>
            <a:r>
              <a:rPr lang="uk-UA" sz="3200" b="1" dirty="0" smtClean="0">
                <a:solidFill>
                  <a:schemeClr val="accent1">
                    <a:lumMod val="75000"/>
                  </a:schemeClr>
                </a:solidFill>
              </a:rPr>
              <a:t>свої </a:t>
            </a:r>
            <a:r>
              <a:rPr lang="uk-UA" sz="3200" b="1" dirty="0">
                <a:solidFill>
                  <a:schemeClr val="accent1">
                    <a:lumMod val="75000"/>
                  </a:schemeClr>
                </a:solidFill>
              </a:rPr>
              <a:t>щасливі закінчення до них.</a:t>
            </a:r>
            <a:br>
              <a:rPr lang="uk-UA" sz="3200" b="1" dirty="0">
                <a:solidFill>
                  <a:schemeClr val="accent1">
                    <a:lumMod val="75000"/>
                  </a:schemeClr>
                </a:solidFill>
              </a:rPr>
            </a:br>
            <a:r>
              <a:rPr lang="uk-UA" sz="3200" b="1" dirty="0">
                <a:solidFill>
                  <a:srgbClr val="54A021">
                    <a:lumMod val="50000"/>
                  </a:srgbClr>
                </a:solidFill>
              </a:rPr>
              <a:t/>
            </a:r>
            <a:br>
              <a:rPr lang="uk-UA" sz="3200" b="1" dirty="0">
                <a:solidFill>
                  <a:srgbClr val="54A021">
                    <a:lumMod val="50000"/>
                  </a:srgbClr>
                </a:solidFill>
              </a:rPr>
            </a:br>
            <a:endParaRPr lang="uk-UA" sz="3200" b="1" dirty="0">
              <a:solidFill>
                <a:schemeClr val="accent1">
                  <a:lumMod val="75000"/>
                </a:schemeClr>
              </a:solidFill>
            </a:endParaRPr>
          </a:p>
        </p:txBody>
      </p:sp>
      <p:sp>
        <p:nvSpPr>
          <p:cNvPr id="6" name="Текст 5"/>
          <p:cNvSpPr>
            <a:spLocks noGrp="1"/>
          </p:cNvSpPr>
          <p:nvPr>
            <p:ph type="body" idx="1"/>
          </p:nvPr>
        </p:nvSpPr>
        <p:spPr>
          <a:xfrm>
            <a:off x="5153891" y="2757055"/>
            <a:ext cx="4987636" cy="3468209"/>
          </a:xfrm>
        </p:spPr>
        <p:txBody>
          <a:bodyPr>
            <a:normAutofit/>
          </a:bodyPr>
          <a:lstStyle/>
          <a:p>
            <a:pPr algn="ctr">
              <a:lnSpc>
                <a:spcPct val="150000"/>
              </a:lnSpc>
            </a:pPr>
            <a:r>
              <a:rPr lang="uk-UA" sz="3600" b="1" i="1" dirty="0">
                <a:solidFill>
                  <a:srgbClr val="90C226">
                    <a:lumMod val="75000"/>
                  </a:srgbClr>
                </a:solidFill>
                <a:ea typeface="+mj-ea"/>
                <a:cs typeface="+mj-cs"/>
              </a:rPr>
              <a:t>Можливо, саме в цей час і народжувався майбутній поет?</a:t>
            </a:r>
            <a:endParaRPr lang="uk-UA" sz="3600" dirty="0"/>
          </a:p>
        </p:txBody>
      </p:sp>
      <p:pic>
        <p:nvPicPr>
          <p:cNvPr id="4" name="Рисунок 3"/>
          <p:cNvPicPr>
            <a:picLocks noChangeAspect="1"/>
          </p:cNvPicPr>
          <p:nvPr/>
        </p:nvPicPr>
        <p:blipFill>
          <a:blip r:embed="rId2"/>
          <a:stretch>
            <a:fillRect/>
          </a:stretch>
        </p:blipFill>
        <p:spPr>
          <a:xfrm>
            <a:off x="387927" y="2598043"/>
            <a:ext cx="4585854" cy="3342886"/>
          </a:xfrm>
          <a:prstGeom prst="rect">
            <a:avLst/>
          </a:prstGeom>
        </p:spPr>
      </p:pic>
    </p:spTree>
    <p:extLst>
      <p:ext uri="{BB962C8B-B14F-4D97-AF65-F5344CB8AC3E}">
        <p14:creationId xmlns:p14="http://schemas.microsoft.com/office/powerpoint/2010/main" val="41003675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0945" y="263236"/>
            <a:ext cx="7716982" cy="6179128"/>
          </a:xfrm>
        </p:spPr>
        <p:txBody>
          <a:bodyPr>
            <a:normAutofit/>
          </a:bodyPr>
          <a:lstStyle/>
          <a:p>
            <a:pPr algn="just"/>
            <a:r>
              <a:rPr lang="uk-UA" sz="2800" b="1" dirty="0" smtClean="0"/>
              <a:t>   </a:t>
            </a:r>
            <a:r>
              <a:rPr lang="uk-UA" sz="2800" b="1" dirty="0" smtClean="0">
                <a:solidFill>
                  <a:schemeClr val="accent1">
                    <a:lumMod val="50000"/>
                  </a:schemeClr>
                </a:solidFill>
              </a:rPr>
              <a:t>Школа навчила любити поезію. Учитель Яків Іванович </a:t>
            </a:r>
            <a:r>
              <a:rPr lang="uk-UA" sz="2800" b="1" dirty="0" err="1" smtClean="0">
                <a:solidFill>
                  <a:schemeClr val="accent1">
                    <a:lumMod val="50000"/>
                  </a:schemeClr>
                </a:solidFill>
              </a:rPr>
              <a:t>Козленко</a:t>
            </a:r>
            <a:r>
              <a:rPr lang="uk-UA" sz="2800" b="1" dirty="0" smtClean="0">
                <a:solidFill>
                  <a:schemeClr val="accent1">
                    <a:lumMod val="50000"/>
                  </a:schemeClr>
                </a:solidFill>
              </a:rPr>
              <a:t> усіляко заохочував здібного учня до перших проб пера. </a:t>
            </a:r>
            <a:br>
              <a:rPr lang="uk-UA" sz="2800" b="1" dirty="0" smtClean="0">
                <a:solidFill>
                  <a:schemeClr val="accent1">
                    <a:lumMod val="50000"/>
                  </a:schemeClr>
                </a:solidFill>
              </a:rPr>
            </a:br>
            <a:r>
              <a:rPr lang="uk-UA" sz="2800" b="1" dirty="0" smtClean="0">
                <a:solidFill>
                  <a:schemeClr val="accent1">
                    <a:lumMod val="50000"/>
                  </a:schemeClr>
                </a:solidFill>
              </a:rPr>
              <a:t>   Ще одним яскравим враженням дитинства були </a:t>
            </a:r>
            <a:r>
              <a:rPr lang="uk-UA" sz="2800" b="1" dirty="0" smtClean="0">
                <a:solidFill>
                  <a:schemeClr val="accent1">
                    <a:lumMod val="50000"/>
                  </a:schemeClr>
                </a:solidFill>
                <a:effectLst>
                  <a:outerShdw blurRad="38100" dist="38100" dir="2700000" algn="tl">
                    <a:srgbClr val="000000">
                      <a:alpha val="43137"/>
                    </a:srgbClr>
                  </a:outerShdw>
                </a:effectLst>
              </a:rPr>
              <a:t>обухівські бандуристи</a:t>
            </a:r>
            <a:r>
              <a:rPr lang="uk-UA" sz="2800" b="1" dirty="0" smtClean="0">
                <a:solidFill>
                  <a:schemeClr val="accent1">
                    <a:lumMod val="50000"/>
                  </a:schemeClr>
                </a:solidFill>
              </a:rPr>
              <a:t>, до яких часто навідувався.</a:t>
            </a:r>
            <a:br>
              <a:rPr lang="uk-UA" sz="2800" b="1" dirty="0" smtClean="0">
                <a:solidFill>
                  <a:schemeClr val="accent1">
                    <a:lumMod val="50000"/>
                  </a:schemeClr>
                </a:solidFill>
              </a:rPr>
            </a:br>
            <a:r>
              <a:rPr lang="uk-UA" sz="2800" b="1" dirty="0" smtClean="0"/>
              <a:t/>
            </a:r>
            <a:br>
              <a:rPr lang="uk-UA" sz="2800" b="1" dirty="0" smtClean="0"/>
            </a:br>
            <a:r>
              <a:rPr lang="uk-UA" sz="2800" b="1" dirty="0" smtClean="0"/>
              <a:t>   </a:t>
            </a:r>
            <a:r>
              <a:rPr lang="uk-UA" sz="2800" b="1" dirty="0" smtClean="0">
                <a:solidFill>
                  <a:schemeClr val="accent5">
                    <a:lumMod val="75000"/>
                  </a:schemeClr>
                </a:solidFill>
              </a:rPr>
              <a:t>«Той незабутній </a:t>
            </a:r>
            <a:r>
              <a:rPr lang="uk-UA" sz="2800" b="1" dirty="0" smtClean="0">
                <a:solidFill>
                  <a:schemeClr val="accent5">
                    <a:lumMod val="75000"/>
                  </a:schemeClr>
                </a:solidFill>
                <a:effectLst>
                  <a:outerShdw blurRad="38100" dist="38100" dir="2700000" algn="tl">
                    <a:srgbClr val="000000">
                      <a:alpha val="43137"/>
                    </a:srgbClr>
                  </a:outerShdw>
                </a:effectLst>
              </a:rPr>
              <a:t>вогонь</a:t>
            </a:r>
            <a:r>
              <a:rPr lang="uk-UA" sz="2800" b="1" dirty="0" smtClean="0">
                <a:solidFill>
                  <a:schemeClr val="accent5">
                    <a:lumMod val="75000"/>
                  </a:schemeClr>
                </a:solidFill>
              </a:rPr>
              <a:t> </a:t>
            </a:r>
            <a:r>
              <a:rPr lang="uk-UA" sz="2800" b="1" dirty="0" smtClean="0">
                <a:solidFill>
                  <a:schemeClr val="accent5">
                    <a:lumMod val="75000"/>
                  </a:schemeClr>
                </a:solidFill>
                <a:effectLst>
                  <a:outerShdw blurRad="38100" dist="38100" dir="2700000" algn="tl">
                    <a:srgbClr val="000000">
                      <a:alpha val="43137"/>
                    </a:srgbClr>
                  </a:outerShdw>
                </a:effectLst>
              </a:rPr>
              <a:t>батьківської хати</a:t>
            </a:r>
            <a:r>
              <a:rPr lang="uk-UA" sz="2800" b="1" dirty="0" smtClean="0">
                <a:solidFill>
                  <a:schemeClr val="accent5">
                    <a:lumMod val="75000"/>
                  </a:schemeClr>
                </a:solidFill>
              </a:rPr>
              <a:t>, де вперше почув я думи Великого Кобзаря, </a:t>
            </a:r>
            <a:r>
              <a:rPr lang="uk-UA" sz="2800" b="1" dirty="0" smtClean="0">
                <a:solidFill>
                  <a:schemeClr val="accent5">
                    <a:lumMod val="75000"/>
                  </a:schemeClr>
                </a:solidFill>
                <a:effectLst>
                  <a:outerShdw blurRad="38100" dist="38100" dir="2700000" algn="tl">
                    <a:srgbClr val="000000">
                      <a:alpha val="43137"/>
                    </a:srgbClr>
                  </a:outerShdw>
                </a:effectLst>
              </a:rPr>
              <a:t>материнська пісня</a:t>
            </a:r>
            <a:r>
              <a:rPr lang="uk-UA" sz="2800" b="1" dirty="0" smtClean="0">
                <a:solidFill>
                  <a:schemeClr val="accent5">
                    <a:lumMod val="75000"/>
                  </a:schemeClr>
                </a:solidFill>
              </a:rPr>
              <a:t>, ласкава  і сувора, - вигодували і випестили мене, дали душевний гарт і радість на все життя», </a:t>
            </a:r>
            <a:r>
              <a:rPr lang="uk-UA" sz="2800" b="1" dirty="0" smtClean="0">
                <a:solidFill>
                  <a:schemeClr val="accent1">
                    <a:lumMod val="50000"/>
                  </a:schemeClr>
                </a:solidFill>
              </a:rPr>
              <a:t>- так визначив поет </a:t>
            </a:r>
            <a:r>
              <a:rPr lang="uk-UA" sz="2800" b="1" dirty="0" smtClean="0">
                <a:solidFill>
                  <a:schemeClr val="accent1">
                    <a:lumMod val="50000"/>
                  </a:schemeClr>
                </a:solidFill>
                <a:effectLst>
                  <a:outerShdw blurRad="38100" dist="38100" dir="2700000" algn="tl">
                    <a:srgbClr val="000000">
                      <a:alpha val="43137"/>
                    </a:srgbClr>
                  </a:outerShdw>
                </a:effectLst>
              </a:rPr>
              <a:t>витоки свого таланту.</a:t>
            </a:r>
            <a:endParaRPr lang="uk-UA" sz="2800" b="1" dirty="0">
              <a:solidFill>
                <a:schemeClr val="accent1">
                  <a:lumMod val="50000"/>
                </a:schemeClr>
              </a:solidFill>
              <a:effectLst>
                <a:outerShdw blurRad="38100" dist="38100" dir="2700000" algn="tl">
                  <a:srgbClr val="000000">
                    <a:alpha val="43137"/>
                  </a:srgbClr>
                </a:outerShdw>
              </a:effectLst>
            </a:endParaRPr>
          </a:p>
        </p:txBody>
      </p:sp>
      <p:pic>
        <p:nvPicPr>
          <p:cNvPr id="3" name="Рисунок 2"/>
          <p:cNvPicPr>
            <a:picLocks noChangeAspect="1"/>
          </p:cNvPicPr>
          <p:nvPr/>
        </p:nvPicPr>
        <p:blipFill>
          <a:blip r:embed="rId2"/>
          <a:stretch>
            <a:fillRect/>
          </a:stretch>
        </p:blipFill>
        <p:spPr>
          <a:xfrm>
            <a:off x="8368146" y="1378056"/>
            <a:ext cx="3313329" cy="3949488"/>
          </a:xfrm>
          <a:prstGeom prst="rect">
            <a:avLst/>
          </a:prstGeom>
        </p:spPr>
      </p:pic>
    </p:spTree>
    <p:extLst>
      <p:ext uri="{BB962C8B-B14F-4D97-AF65-F5344CB8AC3E}">
        <p14:creationId xmlns:p14="http://schemas.microsoft.com/office/powerpoint/2010/main" val="35367685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799" y="346364"/>
            <a:ext cx="9628910" cy="2632362"/>
          </a:xfrm>
        </p:spPr>
        <p:txBody>
          <a:bodyPr>
            <a:normAutofit/>
          </a:bodyPr>
          <a:lstStyle/>
          <a:p>
            <a:r>
              <a:rPr lang="uk-UA" sz="2400" dirty="0" smtClean="0"/>
              <a:t>   </a:t>
            </a:r>
            <a:r>
              <a:rPr lang="uk-UA" sz="2500" b="1" dirty="0" smtClean="0">
                <a:solidFill>
                  <a:schemeClr val="accent2">
                    <a:lumMod val="50000"/>
                  </a:schemeClr>
                </a:solidFill>
              </a:rPr>
              <a:t>А далі було навчання в медичному  технікумі, потім – </a:t>
            </a:r>
            <a:br>
              <a:rPr lang="uk-UA" sz="2500" b="1" dirty="0" smtClean="0">
                <a:solidFill>
                  <a:schemeClr val="accent2">
                    <a:lumMod val="50000"/>
                  </a:schemeClr>
                </a:solidFill>
              </a:rPr>
            </a:br>
            <a:r>
              <a:rPr lang="uk-UA" sz="2500" b="1" dirty="0" smtClean="0">
                <a:solidFill>
                  <a:schemeClr val="accent2">
                    <a:lumMod val="50000"/>
                  </a:schemeClr>
                </a:solidFill>
              </a:rPr>
              <a:t>на літературному факультеті Київського інституту народної освіти. Деякий час учителював.</a:t>
            </a:r>
            <a:br>
              <a:rPr lang="uk-UA" sz="2500" b="1" dirty="0" smtClean="0">
                <a:solidFill>
                  <a:schemeClr val="accent2">
                    <a:lumMod val="50000"/>
                  </a:schemeClr>
                </a:solidFill>
              </a:rPr>
            </a:br>
            <a:r>
              <a:rPr lang="uk-UA" sz="2500" b="1" dirty="0">
                <a:solidFill>
                  <a:schemeClr val="accent2">
                    <a:lumMod val="50000"/>
                  </a:schemeClr>
                </a:solidFill>
              </a:rPr>
              <a:t> </a:t>
            </a:r>
            <a:r>
              <a:rPr lang="uk-UA" sz="2500" b="1" dirty="0" smtClean="0">
                <a:solidFill>
                  <a:schemeClr val="accent2">
                    <a:lumMod val="50000"/>
                  </a:schemeClr>
                </a:solidFill>
              </a:rPr>
              <a:t> Муза Малишка зміцніла в роки  Другої світової війни. </a:t>
            </a:r>
            <a:br>
              <a:rPr lang="uk-UA" sz="2500" b="1" dirty="0" smtClean="0">
                <a:solidFill>
                  <a:schemeClr val="accent2">
                    <a:lumMod val="50000"/>
                  </a:schemeClr>
                </a:solidFill>
              </a:rPr>
            </a:br>
            <a:r>
              <a:rPr lang="uk-UA" sz="2500" b="1" dirty="0" smtClean="0">
                <a:solidFill>
                  <a:schemeClr val="accent2">
                    <a:lumMod val="50000"/>
                  </a:schemeClr>
                </a:solidFill>
              </a:rPr>
              <a:t>Він працював військовим кореспондентом у газетах, часто їздив на фронт. Його найголовнішою зброєю стало слово.</a:t>
            </a:r>
            <a:endParaRPr lang="uk-UA" sz="2500" b="1" dirty="0">
              <a:solidFill>
                <a:schemeClr val="accent2">
                  <a:lumMod val="50000"/>
                </a:schemeClr>
              </a:solidFill>
            </a:endParaRPr>
          </a:p>
        </p:txBody>
      </p:sp>
      <p:pic>
        <p:nvPicPr>
          <p:cNvPr id="3" name="Рисунок 2"/>
          <p:cNvPicPr>
            <a:picLocks noChangeAspect="1"/>
          </p:cNvPicPr>
          <p:nvPr/>
        </p:nvPicPr>
        <p:blipFill>
          <a:blip r:embed="rId2"/>
          <a:stretch>
            <a:fillRect/>
          </a:stretch>
        </p:blipFill>
        <p:spPr>
          <a:xfrm>
            <a:off x="511076" y="3076189"/>
            <a:ext cx="2326716" cy="3737288"/>
          </a:xfrm>
          <a:prstGeom prst="rect">
            <a:avLst/>
          </a:prstGeom>
        </p:spPr>
      </p:pic>
      <p:pic>
        <p:nvPicPr>
          <p:cNvPr id="5" name="Рисунок 4"/>
          <p:cNvPicPr>
            <a:picLocks noChangeAspect="1"/>
          </p:cNvPicPr>
          <p:nvPr/>
        </p:nvPicPr>
        <p:blipFill>
          <a:blip r:embed="rId3"/>
          <a:stretch>
            <a:fillRect/>
          </a:stretch>
        </p:blipFill>
        <p:spPr>
          <a:xfrm>
            <a:off x="3652942" y="3076189"/>
            <a:ext cx="2434936" cy="3360212"/>
          </a:xfrm>
          <a:prstGeom prst="rect">
            <a:avLst/>
          </a:prstGeom>
        </p:spPr>
      </p:pic>
      <p:pic>
        <p:nvPicPr>
          <p:cNvPr id="6" name="Рисунок 5"/>
          <p:cNvPicPr>
            <a:picLocks noChangeAspect="1"/>
          </p:cNvPicPr>
          <p:nvPr/>
        </p:nvPicPr>
        <p:blipFill>
          <a:blip r:embed="rId4"/>
          <a:stretch>
            <a:fillRect/>
          </a:stretch>
        </p:blipFill>
        <p:spPr>
          <a:xfrm>
            <a:off x="6903028" y="3076189"/>
            <a:ext cx="2462140" cy="3403167"/>
          </a:xfrm>
          <a:prstGeom prst="rect">
            <a:avLst/>
          </a:prstGeom>
        </p:spPr>
      </p:pic>
    </p:spTree>
    <p:extLst>
      <p:ext uri="{BB962C8B-B14F-4D97-AF65-F5344CB8AC3E}">
        <p14:creationId xmlns:p14="http://schemas.microsoft.com/office/powerpoint/2010/main" val="6072942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124691"/>
            <a:ext cx="8839200" cy="6567054"/>
          </a:xfrm>
        </p:spPr>
        <p:txBody>
          <a:bodyPr>
            <a:normAutofit/>
          </a:bodyPr>
          <a:lstStyle/>
          <a:p>
            <a:pPr algn="just"/>
            <a:r>
              <a:rPr lang="uk-UA" dirty="0" smtClean="0"/>
              <a:t>   </a:t>
            </a:r>
            <a:r>
              <a:rPr lang="uk-UA" sz="2400" dirty="0" smtClean="0">
                <a:solidFill>
                  <a:schemeClr val="accent2">
                    <a:lumMod val="50000"/>
                  </a:schemeClr>
                </a:solidFill>
              </a:rPr>
              <a:t>Після війни </a:t>
            </a:r>
            <a:r>
              <a:rPr lang="uk-UA" sz="2400" dirty="0" err="1" smtClean="0">
                <a:solidFill>
                  <a:schemeClr val="accent2">
                    <a:lumMod val="50000"/>
                  </a:schemeClr>
                </a:solidFill>
              </a:rPr>
              <a:t>А.Малишко</a:t>
            </a:r>
            <a:r>
              <a:rPr lang="uk-UA" sz="2400" dirty="0" smtClean="0">
                <a:solidFill>
                  <a:schemeClr val="accent2">
                    <a:lumMod val="50000"/>
                  </a:schemeClr>
                </a:solidFill>
              </a:rPr>
              <a:t> – наймолодший перший заступник голови Спілки письменників України, редактор журналу «Дніпро», лауреат Сталінської премії. Твори поета вивчали в школі. Влада схвалювала його творчість, вимагала лояльності. Іноді доводилося йти на поступки. </a:t>
            </a:r>
            <a:br>
              <a:rPr lang="uk-UA" sz="2400" dirty="0" smtClean="0">
                <a:solidFill>
                  <a:schemeClr val="accent2">
                    <a:lumMod val="50000"/>
                  </a:schemeClr>
                </a:solidFill>
              </a:rPr>
            </a:br>
            <a:r>
              <a:rPr lang="uk-UA" sz="2400" dirty="0" smtClean="0">
                <a:solidFill>
                  <a:schemeClr val="accent2">
                    <a:lumMod val="50000"/>
                  </a:schemeClr>
                </a:solidFill>
              </a:rPr>
              <a:t>    Але голос </a:t>
            </a:r>
            <a:r>
              <a:rPr lang="uk-UA" sz="2400" dirty="0" err="1" smtClean="0">
                <a:solidFill>
                  <a:schemeClr val="accent2">
                    <a:lumMod val="50000"/>
                  </a:schemeClr>
                </a:solidFill>
              </a:rPr>
              <a:t>А.Малишка</a:t>
            </a:r>
            <a:r>
              <a:rPr lang="uk-UA" sz="2400" dirty="0" smtClean="0">
                <a:solidFill>
                  <a:schemeClr val="accent2">
                    <a:lumMod val="50000"/>
                  </a:schemeClr>
                </a:solidFill>
              </a:rPr>
              <a:t> звучав упевнено, коли мова йшла про його Батьківщину. </a:t>
            </a:r>
            <a:r>
              <a:rPr lang="uk-UA" sz="2400" dirty="0" smtClean="0">
                <a:solidFill>
                  <a:schemeClr val="accent2">
                    <a:lumMod val="50000"/>
                  </a:schemeClr>
                </a:solidFill>
                <a:effectLst>
                  <a:outerShdw blurRad="38100" dist="38100" dir="2700000" algn="tl">
                    <a:srgbClr val="000000">
                      <a:alpha val="43137"/>
                    </a:srgbClr>
                  </a:outerShdw>
                </a:effectLst>
              </a:rPr>
              <a:t>Він одним із перших після смерті Сталіна порушив питання про голодомор в Україні, став на захист української мови, відмовився брати участь у переслідуванні письменників.</a:t>
            </a:r>
            <a:br>
              <a:rPr lang="uk-UA" sz="2400" dirty="0" smtClean="0">
                <a:solidFill>
                  <a:schemeClr val="accent2">
                    <a:lumMod val="50000"/>
                  </a:schemeClr>
                </a:solidFill>
                <a:effectLst>
                  <a:outerShdw blurRad="38100" dist="38100" dir="2700000" algn="tl">
                    <a:srgbClr val="000000">
                      <a:alpha val="43137"/>
                    </a:srgbClr>
                  </a:outerShdw>
                </a:effectLst>
              </a:rPr>
            </a:br>
            <a:r>
              <a:rPr lang="uk-UA" sz="2400" dirty="0">
                <a:solidFill>
                  <a:schemeClr val="accent2">
                    <a:lumMod val="50000"/>
                  </a:schemeClr>
                </a:solidFill>
              </a:rPr>
              <a:t/>
            </a:r>
            <a:br>
              <a:rPr lang="uk-UA" sz="2400" dirty="0">
                <a:solidFill>
                  <a:schemeClr val="accent2">
                    <a:lumMod val="50000"/>
                  </a:schemeClr>
                </a:solidFill>
              </a:rPr>
            </a:br>
            <a:r>
              <a:rPr lang="uk-UA" sz="2400" dirty="0" smtClean="0">
                <a:solidFill>
                  <a:schemeClr val="accent2">
                    <a:lumMod val="50000"/>
                  </a:schemeClr>
                </a:solidFill>
              </a:rPr>
              <a:t>Кращу частину своєї творчості поет присвятив </a:t>
            </a:r>
            <a:r>
              <a:rPr lang="uk-UA" sz="2400" dirty="0" smtClean="0">
                <a:solidFill>
                  <a:schemeClr val="accent2">
                    <a:lumMod val="50000"/>
                  </a:schemeClr>
                </a:solidFill>
                <a:effectLst>
                  <a:outerShdw blurRad="38100" dist="38100" dir="2700000" algn="tl">
                    <a:srgbClr val="000000">
                      <a:alpha val="43137"/>
                    </a:srgbClr>
                  </a:outerShdw>
                </a:effectLst>
              </a:rPr>
              <a:t>людям праці, щиро й проникливо виражав любов до рідної землі</a:t>
            </a:r>
            <a:r>
              <a:rPr lang="uk-UA" sz="2400" dirty="0" smtClean="0">
                <a:solidFill>
                  <a:schemeClr val="accent2">
                    <a:lumMod val="50000"/>
                  </a:schemeClr>
                </a:solidFill>
              </a:rPr>
              <a:t>.</a:t>
            </a:r>
            <a:br>
              <a:rPr lang="uk-UA" sz="2400" dirty="0" smtClean="0">
                <a:solidFill>
                  <a:schemeClr val="accent2">
                    <a:lumMod val="50000"/>
                  </a:schemeClr>
                </a:solidFill>
              </a:rPr>
            </a:br>
            <a:r>
              <a:rPr lang="uk-UA" sz="2400" dirty="0" smtClean="0">
                <a:solidFill>
                  <a:schemeClr val="accent2">
                    <a:lumMod val="50000"/>
                  </a:schemeClr>
                </a:solidFill>
              </a:rPr>
              <a:t/>
            </a:r>
            <a:br>
              <a:rPr lang="uk-UA" sz="2400" dirty="0" smtClean="0">
                <a:solidFill>
                  <a:schemeClr val="accent2">
                    <a:lumMod val="50000"/>
                  </a:schemeClr>
                </a:solidFill>
              </a:rPr>
            </a:br>
            <a:r>
              <a:rPr lang="uk-UA" sz="2400" dirty="0" smtClean="0">
                <a:solidFill>
                  <a:schemeClr val="accent2">
                    <a:lumMod val="50000"/>
                  </a:schemeClr>
                </a:solidFill>
              </a:rPr>
              <a:t>Час відправив твори-одноденки </a:t>
            </a:r>
            <a:r>
              <a:rPr lang="uk-UA" sz="2400" dirty="0" err="1" smtClean="0">
                <a:solidFill>
                  <a:schemeClr val="accent2">
                    <a:lumMod val="50000"/>
                  </a:schemeClr>
                </a:solidFill>
              </a:rPr>
              <a:t>А.Малишка</a:t>
            </a:r>
            <a:r>
              <a:rPr lang="uk-UA" sz="2400" dirty="0" smtClean="0">
                <a:solidFill>
                  <a:schemeClr val="accent2">
                    <a:lumMod val="50000"/>
                  </a:schemeClr>
                </a:solidFill>
              </a:rPr>
              <a:t> в небуття, але він житиме вічно як </a:t>
            </a:r>
            <a:r>
              <a:rPr lang="uk-UA" sz="2800" b="1" dirty="0" smtClean="0">
                <a:solidFill>
                  <a:schemeClr val="accent2">
                    <a:lumMod val="50000"/>
                  </a:schemeClr>
                </a:solidFill>
                <a:effectLst>
                  <a:outerShdw blurRad="38100" dist="38100" dir="2700000" algn="tl">
                    <a:srgbClr val="000000">
                      <a:alpha val="43137"/>
                    </a:srgbClr>
                  </a:outerShdw>
                </a:effectLst>
              </a:rPr>
              <a:t>неперевершений </a:t>
            </a:r>
            <a:r>
              <a:rPr lang="uk-UA" sz="2800" b="1" dirty="0">
                <a:solidFill>
                  <a:schemeClr val="accent2">
                    <a:lumMod val="50000"/>
                  </a:schemeClr>
                </a:solidFill>
                <a:effectLst>
                  <a:outerShdw blurRad="38100" dist="38100" dir="2700000" algn="tl">
                    <a:srgbClr val="000000">
                      <a:alpha val="43137"/>
                    </a:srgbClr>
                  </a:outerShdw>
                </a:effectLst>
              </a:rPr>
              <a:t>п</a:t>
            </a:r>
            <a:r>
              <a:rPr lang="uk-UA" sz="2800" b="1" dirty="0" smtClean="0">
                <a:solidFill>
                  <a:schemeClr val="accent2">
                    <a:lumMod val="50000"/>
                  </a:schemeClr>
                </a:solidFill>
                <a:effectLst>
                  <a:outerShdw blurRad="38100" dist="38100" dir="2700000" algn="tl">
                    <a:srgbClr val="000000">
                      <a:alpha val="43137"/>
                    </a:srgbClr>
                  </a:outerShdw>
                </a:effectLst>
              </a:rPr>
              <a:t>оет – пісняр</a:t>
            </a:r>
            <a:r>
              <a:rPr lang="uk-UA" sz="2400" dirty="0" smtClean="0">
                <a:solidFill>
                  <a:schemeClr val="accent2">
                    <a:lumMod val="50000"/>
                  </a:schemeClr>
                </a:solidFill>
              </a:rPr>
              <a:t>.</a:t>
            </a:r>
            <a:endParaRPr lang="uk-UA" sz="2400" dirty="0">
              <a:solidFill>
                <a:schemeClr val="accent2">
                  <a:lumMod val="50000"/>
                </a:schemeClr>
              </a:solidFill>
            </a:endParaRPr>
          </a:p>
        </p:txBody>
      </p:sp>
      <p:pic>
        <p:nvPicPr>
          <p:cNvPr id="4" name="Рисунок 3"/>
          <p:cNvPicPr>
            <a:picLocks noChangeAspect="1"/>
          </p:cNvPicPr>
          <p:nvPr/>
        </p:nvPicPr>
        <p:blipFill>
          <a:blip r:embed="rId2"/>
          <a:stretch>
            <a:fillRect/>
          </a:stretch>
        </p:blipFill>
        <p:spPr>
          <a:xfrm>
            <a:off x="9251373" y="1361857"/>
            <a:ext cx="2788227" cy="4092721"/>
          </a:xfrm>
          <a:prstGeom prst="rect">
            <a:avLst/>
          </a:prstGeom>
        </p:spPr>
      </p:pic>
    </p:spTree>
    <p:extLst>
      <p:ext uri="{BB962C8B-B14F-4D97-AF65-F5344CB8AC3E}">
        <p14:creationId xmlns:p14="http://schemas.microsoft.com/office/powerpoint/2010/main" val="35530810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a:stretch>
            <a:fillRect/>
          </a:stretch>
        </p:blipFill>
        <p:spPr>
          <a:xfrm>
            <a:off x="6203335" y="2273125"/>
            <a:ext cx="2991205" cy="3986707"/>
          </a:xfrm>
          <a:prstGeom prst="rect">
            <a:avLst/>
          </a:prstGeom>
        </p:spPr>
      </p:pic>
      <p:sp>
        <p:nvSpPr>
          <p:cNvPr id="2" name="Заголовок 1"/>
          <p:cNvSpPr>
            <a:spLocks noGrp="1"/>
          </p:cNvSpPr>
          <p:nvPr>
            <p:ph type="title"/>
          </p:nvPr>
        </p:nvSpPr>
        <p:spPr>
          <a:xfrm>
            <a:off x="2856313" y="609600"/>
            <a:ext cx="6604643" cy="1136073"/>
          </a:xfrm>
        </p:spPr>
        <p:txBody>
          <a:bodyPr/>
          <a:lstStyle/>
          <a:p>
            <a:r>
              <a:rPr lang="uk-UA" dirty="0"/>
              <a:t> </a:t>
            </a:r>
            <a:r>
              <a:rPr lang="uk-UA" sz="5400" b="1" dirty="0" smtClean="0">
                <a:solidFill>
                  <a:schemeClr val="accent2">
                    <a:lumMod val="75000"/>
                  </a:schemeClr>
                </a:solidFill>
                <a:effectLst>
                  <a:outerShdw blurRad="38100" dist="38100" dir="2700000" algn="tl">
                    <a:srgbClr val="000000">
                      <a:alpha val="43137"/>
                    </a:srgbClr>
                  </a:outerShdw>
                </a:effectLst>
              </a:rPr>
              <a:t>Книги </a:t>
            </a:r>
            <a:r>
              <a:rPr lang="uk-UA" sz="5400" b="1" dirty="0" err="1" smtClean="0">
                <a:solidFill>
                  <a:schemeClr val="accent2">
                    <a:lumMod val="75000"/>
                  </a:schemeClr>
                </a:solidFill>
                <a:effectLst>
                  <a:outerShdw blurRad="38100" dist="38100" dir="2700000" algn="tl">
                    <a:srgbClr val="000000">
                      <a:alpha val="43137"/>
                    </a:srgbClr>
                  </a:outerShdw>
                </a:effectLst>
              </a:rPr>
              <a:t>А.Малишка</a:t>
            </a:r>
            <a:endParaRPr lang="uk-UA" sz="5400" b="1" dirty="0">
              <a:solidFill>
                <a:schemeClr val="accent2">
                  <a:lumMod val="75000"/>
                </a:schemeClr>
              </a:solidFill>
              <a:effectLst>
                <a:outerShdw blurRad="38100" dist="38100" dir="2700000" algn="tl">
                  <a:srgbClr val="000000">
                    <a:alpha val="43137"/>
                  </a:srgbClr>
                </a:outerShdw>
              </a:effectLst>
            </a:endParaRPr>
          </a:p>
        </p:txBody>
      </p:sp>
      <p:pic>
        <p:nvPicPr>
          <p:cNvPr id="3" name="Рисунок 2"/>
          <p:cNvPicPr>
            <a:picLocks noChangeAspect="1"/>
          </p:cNvPicPr>
          <p:nvPr/>
        </p:nvPicPr>
        <p:blipFill>
          <a:blip r:embed="rId3"/>
          <a:stretch>
            <a:fillRect/>
          </a:stretch>
        </p:blipFill>
        <p:spPr>
          <a:xfrm>
            <a:off x="422729" y="3489896"/>
            <a:ext cx="2348716" cy="3209871"/>
          </a:xfrm>
          <a:prstGeom prst="rect">
            <a:avLst/>
          </a:prstGeom>
        </p:spPr>
      </p:pic>
      <p:pic>
        <p:nvPicPr>
          <p:cNvPr id="4" name="Рисунок 3"/>
          <p:cNvPicPr>
            <a:picLocks noChangeAspect="1"/>
          </p:cNvPicPr>
          <p:nvPr/>
        </p:nvPicPr>
        <p:blipFill>
          <a:blip r:embed="rId4"/>
          <a:stretch>
            <a:fillRect/>
          </a:stretch>
        </p:blipFill>
        <p:spPr>
          <a:xfrm>
            <a:off x="3101065" y="2273125"/>
            <a:ext cx="2835853" cy="3955594"/>
          </a:xfrm>
          <a:prstGeom prst="rect">
            <a:avLst/>
          </a:prstGeom>
        </p:spPr>
      </p:pic>
      <p:pic>
        <p:nvPicPr>
          <p:cNvPr id="6" name="Рисунок 5"/>
          <p:cNvPicPr>
            <a:picLocks noChangeAspect="1"/>
          </p:cNvPicPr>
          <p:nvPr/>
        </p:nvPicPr>
        <p:blipFill>
          <a:blip r:embed="rId5"/>
          <a:stretch>
            <a:fillRect/>
          </a:stretch>
        </p:blipFill>
        <p:spPr>
          <a:xfrm>
            <a:off x="422729" y="192041"/>
            <a:ext cx="2348716" cy="3107264"/>
          </a:xfrm>
          <a:prstGeom prst="rect">
            <a:avLst/>
          </a:prstGeom>
        </p:spPr>
      </p:pic>
      <p:pic>
        <p:nvPicPr>
          <p:cNvPr id="7" name="Рисунок 6"/>
          <p:cNvPicPr>
            <a:picLocks noChangeAspect="1"/>
          </p:cNvPicPr>
          <p:nvPr/>
        </p:nvPicPr>
        <p:blipFill>
          <a:blip r:embed="rId6"/>
          <a:stretch>
            <a:fillRect/>
          </a:stretch>
        </p:blipFill>
        <p:spPr>
          <a:xfrm>
            <a:off x="9460956" y="181560"/>
            <a:ext cx="2539092" cy="3590275"/>
          </a:xfrm>
          <a:prstGeom prst="rect">
            <a:avLst/>
          </a:prstGeom>
        </p:spPr>
      </p:pic>
      <p:pic>
        <p:nvPicPr>
          <p:cNvPr id="10" name="Рисунок 9"/>
          <p:cNvPicPr>
            <a:picLocks noChangeAspect="1"/>
          </p:cNvPicPr>
          <p:nvPr/>
        </p:nvPicPr>
        <p:blipFill>
          <a:blip r:embed="rId7"/>
          <a:stretch>
            <a:fillRect/>
          </a:stretch>
        </p:blipFill>
        <p:spPr>
          <a:xfrm>
            <a:off x="9460956" y="3784179"/>
            <a:ext cx="2539092" cy="2915588"/>
          </a:xfrm>
          <a:prstGeom prst="rect">
            <a:avLst/>
          </a:prstGeom>
        </p:spPr>
      </p:pic>
    </p:spTree>
    <p:extLst>
      <p:ext uri="{BB962C8B-B14F-4D97-AF65-F5344CB8AC3E}">
        <p14:creationId xmlns:p14="http://schemas.microsoft.com/office/powerpoint/2010/main" val="708425193"/>
      </p:ext>
    </p:extLst>
  </p:cSld>
  <p:clrMapOvr>
    <a:masterClrMapping/>
  </p:clrMapOvr>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161</TotalTime>
  <Words>482</Words>
  <Application>Microsoft Office PowerPoint</Application>
  <PresentationFormat>Широкоэкранный</PresentationFormat>
  <Paragraphs>46</Paragraphs>
  <Slides>20</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20</vt:i4>
      </vt:variant>
    </vt:vector>
  </HeadingPairs>
  <TitlesOfParts>
    <vt:vector size="25" baseType="lpstr">
      <vt:lpstr>Arial</vt:lpstr>
      <vt:lpstr>Trebuchet MS</vt:lpstr>
      <vt:lpstr>Wingdings</vt:lpstr>
      <vt:lpstr>Wingdings 3</vt:lpstr>
      <vt:lpstr>Аспект</vt:lpstr>
      <vt:lpstr>Основні мотиви та символічні образи  поезії Андрія Малишка «Пісня про рушник»</vt:lpstr>
      <vt:lpstr>Андрій Самійлович Малишко (1912-1970) – неперевершений український  поет-пісняр,</vt:lpstr>
      <vt:lpstr>Слово про поета</vt:lpstr>
      <vt:lpstr>Батьки Андрія Малишка Ївга   Остапівна         Самійло Микитович </vt:lpstr>
      <vt:lpstr>ОСОБЛИВІ СТОСУНКИ СКЛАЛИСЯ  З МАМОЮ. Слухаючи сумні мамині пісні, Андрій складав іноді свої щасливі закінчення до них.  </vt:lpstr>
      <vt:lpstr>   Школа навчила любити поезію. Учитель Яків Іванович Козленко усіляко заохочував здібного учня до перших проб пера.     Ще одним яскравим враженням дитинства були обухівські бандуристи, до яких часто навідувався.     «Той незабутній вогонь батьківської хати, де вперше почув я думи Великого Кобзаря, материнська пісня, ласкава  і сувора, - вигодували і випестили мене, дали душевний гарт і радість на все життя», - так визначив поет витоки свого таланту.</vt:lpstr>
      <vt:lpstr>   А далі було навчання в медичному  технікумі, потім –  на літературному факультеті Київського інституту народної освіти. Деякий час учителював.   Муза Малишка зміцніла в роки  Другої світової війни.  Він працював військовим кореспондентом у газетах, часто їздив на фронт. Його найголовнішою зброєю стало слово.</vt:lpstr>
      <vt:lpstr>   Після війни А.Малишко – наймолодший перший заступник голови Спілки письменників України, редактор журналу «Дніпро», лауреат Сталінської премії. Твори поета вивчали в школі. Влада схвалювала його творчість, вимагала лояльності. Іноді доводилося йти на поступки.      Але голос А.Малишка звучав упевнено, коли мова йшла про його Батьківщину. Він одним із перших після смерті Сталіна порушив питання про голодомор в Україні, став на захист української мови, відмовився брати участь у переслідуванні письменників.  Кращу частину своєї творчості поет присвятив людям праці, щиро й проникливо виражав любов до рідної землі.  Час відправив твори-одноденки А.Малишка в небуття, але він житиме вічно як неперевершений поет – пісняр.</vt:lpstr>
      <vt:lpstr> Книги А.Малишка</vt:lpstr>
      <vt:lpstr>Презентация PowerPoint</vt:lpstr>
      <vt:lpstr>Талановитий поет-пісняр</vt:lpstr>
      <vt:lpstr>«ПІСНЯ ПРО РУШНИК»</vt:lpstr>
      <vt:lpstr>«Пісня про рушник»</vt:lpstr>
      <vt:lpstr>Презентация PowerPoint</vt:lpstr>
      <vt:lpstr>«Поміркуймо над прочитаним»</vt:lpstr>
      <vt:lpstr>Презентация PowerPoint</vt:lpstr>
      <vt:lpstr> Образ рідної матері</vt:lpstr>
      <vt:lpstr>Презентация PowerPoint</vt:lpstr>
      <vt:lpstr>Домашнє завдання </vt:lpstr>
      <vt:lpstr> ДЯКУЮ  ЗА УВАГУ!</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Основні мотиви та символічні образи  поезії Андрія Малишка «Пісня про рушник»</dc:title>
  <dc:creator>Elena</dc:creator>
  <cp:lastModifiedBy>Elena</cp:lastModifiedBy>
  <cp:revision>19</cp:revision>
  <dcterms:created xsi:type="dcterms:W3CDTF">2021-05-07T16:34:29Z</dcterms:created>
  <dcterms:modified xsi:type="dcterms:W3CDTF">2021-05-07T19:18:50Z</dcterms:modified>
</cp:coreProperties>
</file>