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Source Code Pro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22" Type="http://schemas.openxmlformats.org/officeDocument/2006/relationships/font" Target="fonts/SourceCodePro-italic.fntdata"/><Relationship Id="rId21" Type="http://schemas.openxmlformats.org/officeDocument/2006/relationships/font" Target="fonts/SourceCodePro-bold.fntdata"/><Relationship Id="rId24" Type="http://schemas.openxmlformats.org/officeDocument/2006/relationships/font" Target="fonts/Oswald-regular.fntdata"/><Relationship Id="rId23" Type="http://schemas.openxmlformats.org/officeDocument/2006/relationships/font" Target="fonts/SourceCodePr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92c5e3219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b92c5e3219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92c5e3219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92c5e321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92c5e321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b92c5e321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92c5e321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b92c5e321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b92c5e321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b92c5e321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92c5e321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b92c5e321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92c5e321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b92c5e321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b92c5e3219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b92c5e321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92c5e3219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b92c5e3219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Урок 16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11175" y="3398250"/>
            <a:ext cx="8282400" cy="15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Спілкування з дорослими. Повага до батьківства та вчительства.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Взаємодопомога членів родини.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Спілкування</a:t>
            </a:r>
            <a:r>
              <a:rPr lang="uk"/>
              <a:t> з однолітками. Стосунки між хлопцями й дівчатами. Безпека спілкування в Інтернеті.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Правила захисту від </a:t>
            </a:r>
            <a:r>
              <a:rPr lang="uk"/>
              <a:t>кібербулінгу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453875"/>
            <a:ext cx="8520600" cy="35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5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Якщо тобі надходять CMC неприємного змісту, треба негайно заблокувати номер, із якого їх надсилають.</a:t>
            </a:r>
            <a:endParaRPr sz="15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5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Співрозмовника чи спірозмовницю, які ображають тебе в соціальній мережі, одразу відправляй у спам або до «чорного списку».</a:t>
            </a:r>
            <a:endParaRPr sz="15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5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Про кожен випадок кібербулінгу обов’язково повідомляй батькам чи рідним та близьким людям.</a:t>
            </a:r>
            <a:endParaRPr sz="15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5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Якщо ви зіткнулися із ситуацією, у якій стали свідком кібербулінгу, то ніколи не долучайтеся до тих, хто цькує! </a:t>
            </a:r>
            <a:endParaRPr sz="15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5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 Інтернеті, як і в реальному житті, кожна людина має право на повагу, доброзичливе спілкування, захист приватного життя. </a:t>
            </a:r>
            <a:endParaRPr sz="15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uk" sz="15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Якщо хтось із ваших друзів починає когось цькувати в Інтернеті, то ваш обов’язок — зупинити його або її.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Правила спілкування з дорослими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468825"/>
            <a:ext cx="8520600" cy="3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7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Ставтеся з повагою до всіх людей, із якими спілкуєтеся.</a:t>
            </a:r>
            <a:endParaRPr sz="17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7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Поважайте себе, говоріть спокійно, не підвищуйте голос.</a:t>
            </a:r>
            <a:endParaRPr sz="17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7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Висловлюйтеся коротко, чітко, ясно.</a:t>
            </a:r>
            <a:endParaRPr sz="17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7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Дотримуйтесь правил хорошого тону.</a:t>
            </a:r>
            <a:endParaRPr sz="17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7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Доброзичливо вітайтеся, дякуйте, вибачайтеся, якщо винні.</a:t>
            </a:r>
            <a:endParaRPr sz="17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7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Звертайтеся до дорослих на «Ви».</a:t>
            </a:r>
            <a:endParaRPr sz="17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7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Уважно слухайте співрозмовника/співрозмовницю.</a:t>
            </a:r>
            <a:endParaRPr sz="17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uk" sz="17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Якщо ви чогось не знаєте, так і говоріть: «Я не знаю».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Взаємодопомога членів родини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Щоб сім’я була справді родиною, потрібні взаєморозуміння і взаємодопомога. Це дуже важливо, коли кожен/кожна відчувають себе частиною єдиної родини. Коли кожен/кожна знають, що він/вона потрібні всім і відповідають за свою частину спільної сімейної справи.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2425" y="2245600"/>
            <a:ext cx="4939150" cy="27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Стосунки між хлопцями й дівчатами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Однолітки — це дуже важливі люди у вашому житті. </a:t>
            </a:r>
            <a:endParaRPr sz="14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Бо саме з ними ви навчаєтеся, маєте спільні захоплення й інтереси. </a:t>
            </a:r>
            <a:endParaRPr sz="14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Із кимось з них ви просто знайомі, із кимось товаришуєте. </a:t>
            </a:r>
            <a:endParaRPr sz="14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Чому саме ці однолітки стали вашими друзями чи подругами? Яким чином ви розумієте, що ви з цією людиною друзі? Зрозуміло, що для дружби необхідні такі якості, як вірність, чесність, щирість.</a:t>
            </a:r>
            <a:endParaRPr sz="14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Навряд чи ми захочемо дружити з людиною, яка є нечесною, хвалькуватою, жадібною. </a:t>
            </a:r>
            <a:endParaRPr sz="14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4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Для успішного спілкування з однолітками ви повинні вміти слухати, мати гарні манери, бути щирими й тактовними. Існують і інші правила спілкування з однолітками.</a:t>
            </a:r>
            <a:endParaRPr sz="14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Правила спілкування з </a:t>
            </a:r>
            <a:r>
              <a:rPr lang="uk"/>
              <a:t>однолітками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Уважно слухайте співбесідника/співбесідницю, бо часто кожен/кожна слухає тільки себе.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Не вказуйте одноліткам, що робити, щоб відповідати вашим вимогам, тобто не намагайтеся командувати ними.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Не вимагайте до себе особливого ставлення, бо кожен із вас є особливим і неповторним.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Завжди кажіть правду. Не брешіть! Ваша брехня обов’язково розкриється, і вам буде соромно.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Не кажіть навколишнім про себе та про них погано. Не вживайте в розмові лайливих слів, не лайтеся.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300825"/>
            <a:ext cx="8520600" cy="32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Спілкуючись із однолітками, намагайтеся враховувати їхні інтереси, дотримуйтесь правил гідності й чесності. Пам’ятайте, що той, хто підвів, зрадив, кинув, завжди залишається на самоті. Поважайте себе, майте власні погляди, умійте відстоювати свої інтереси.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Загальні правила спілкування є однаковими для хлопчиків і дівчаток. Ці стосунки мають бути рівноправними й дружніми. Хлопчики й дівчатка можуть мати спільні захоплення й інтереси, працювати в команді, разом навчатися і проводити дозвілля.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6600" y="2808325"/>
            <a:ext cx="3475400" cy="211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Як залагоджувати конфлікти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Ви вже знаєте, що в процесі спілкування між людьми можуть виникати конфлікти.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Конфлікт</a:t>
            </a: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— це ситуація загострення протиріч між людьми.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Вона відбувається тому, що в людей можуть бути різні цілі, різні погляди, різні інтереси.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Є люди, які розпалюють конфлікти за будь-яких обставин. Це зовсім нескладно.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Значно важче навчитися конструктивно розв’язувати конфлікти.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275" y="3296900"/>
            <a:ext cx="4419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288850"/>
            <a:ext cx="8520600" cy="3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Способів розв’язання конфліктів чимало.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Ви можете скористатися тими, які вважаєте прийнятними в певній ситуації.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Наприклад, вибрати таку стратегію поведінки в конфлікті, яку називають </a:t>
            </a:r>
            <a:r>
              <a:rPr b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суперництвом</a:t>
            </a: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Тоді ви прагнутимете домогтися свого, нехай навіть на шкоду людям, які вас оточують.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 можна вибрати іншу стратегію поведінки — </a:t>
            </a:r>
            <a:r>
              <a:rPr b="1"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співробітництво</a:t>
            </a: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Це пошук такого варіанта поведінки, за якого враховуються інтереси обох сторін.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Звісно, результати такої різної поведінки так само будуть різними: у першому випадку конфлікт поглиблюється, а в другому — долається.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Крім суперництва й співробітництва, можна вибрати інші способи поведінки в конфлікті. Їхній вибір залежить від тих цілей, яких ви хочете досягти, розв’язуючи конфлікт.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Безпека спілкування в Інтернеті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3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Інтернет можна використовувати по-різному. У ньому є можливість шукати необхідну інформацію, спілкуватися з друзями або подругами. А можна дарма втрачати час, дивлячись на щось зовсім непотрібне, ні про що не думаючи. Це буде небезпечно. </a:t>
            </a:r>
            <a:endParaRPr sz="13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3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Треба знати, що комп’ютерна мережа взагалі містить багато небезпек для вашого психічного та фізичного здоров’я. Існує, наприклад, так званий «кібербулінг».</a:t>
            </a:r>
            <a:endParaRPr sz="13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uk" sz="13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Кібербулінг</a:t>
            </a:r>
            <a:r>
              <a:rPr lang="uk" sz="13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— це така форма агресії, яка проявляється в жорстоких діях із метою принизити людину, нашкодити їй за допомогою мобільних телефонів, електронної пошти, соціальних мереж.</a:t>
            </a:r>
            <a:endParaRPr sz="13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3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Це можуть бути образливі смс-повідомлення, злі коментарі, поширення пліток та приватних фотографій. На жаль, багато людей хоч раз у житті ставали жертвою кібербулінгу. Тому краще знати про певні правила захисту від нього.</a:t>
            </a:r>
            <a:endParaRPr sz="13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