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notesMasterIdLst>
    <p:notesMasterId r:id="rId24"/>
  </p:notesMasterIdLst>
  <p:sldIdLst>
    <p:sldId id="308" r:id="rId2"/>
    <p:sldId id="309" r:id="rId3"/>
    <p:sldId id="311" r:id="rId4"/>
    <p:sldId id="310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6" autoAdjust="0"/>
    <p:restoredTop sz="94660"/>
  </p:normalViewPr>
  <p:slideViewPr>
    <p:cSldViewPr>
      <p:cViewPr varScale="1">
        <p:scale>
          <a:sx n="62" d="100"/>
          <a:sy n="62" d="100"/>
        </p:scale>
        <p:origin x="155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C152E-7855-47B8-9662-4CC7F6601976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7B33-CBA4-4934-B5B6-359F3EA15F3E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3318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981238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E3219-2A60-454C-BE62-A7284864CCD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95782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E3219-2A60-454C-BE62-A7284864CCD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886386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2742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E3219-2A60-454C-BE62-A7284864CCD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53751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E3219-2A60-454C-BE62-A7284864CCD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808623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33633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959162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0138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939280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8150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327922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558302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0220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13825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white"/>
                </a:solidFill>
              </a:rPr>
              <a:pPr/>
              <a:t>06.05.2024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‹№›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2090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43808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E3219-2A60-454C-BE62-A7284864CCD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442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</p:sldLayoutIdLst>
  <p:transition spd="med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0731-10#n12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0731-1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1176" y="1268760"/>
            <a:ext cx="8517632" cy="24482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Адміністративні правопорушення. </a:t>
            </a:r>
            <a:endParaRPr lang="es-ES" sz="3600" b="1" i="1" dirty="0">
              <a:solidFill>
                <a:schemeClr val="accent5">
                  <a:lumMod val="50000"/>
                </a:schemeClr>
              </a:solidFill>
              <a:latin typeface="Sitka Small Semibold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Кримінальне правопорушення, його  види. </a:t>
            </a:r>
          </a:p>
          <a:p>
            <a:pPr marL="0" indent="0" algn="ctr">
              <a:buNone/>
            </a:pPr>
            <a:r>
              <a:rPr lang="uk-UA" sz="3600" b="1" i="1" dirty="0">
                <a:solidFill>
                  <a:schemeClr val="accent5">
                    <a:lumMod val="50000"/>
                  </a:schemeClr>
                </a:solidFill>
                <a:latin typeface="Sitka Small Semibold" pitchFamily="2" charset="0"/>
                <a:cs typeface="Times New Roman" panose="02020603050405020304" pitchFamily="18" charset="0"/>
              </a:rPr>
              <a:t>Адміністративна та кримінальна відповідальність неповнолітніх.</a:t>
            </a: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6084168" y="6327968"/>
            <a:ext cx="2829000" cy="53003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915647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331208-14DF-4CDD-A08B-DAA6F46CBD64}"/>
              </a:ext>
            </a:extLst>
          </p:cNvPr>
          <p:cNvSpPr txBox="1"/>
          <p:nvPr/>
        </p:nvSpPr>
        <p:spPr>
          <a:xfrm>
            <a:off x="755576" y="2000407"/>
            <a:ext cx="76328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Суть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адміністративної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відповідальності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полягає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впливі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чинять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уповноважені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органи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посадові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особи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громадянина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який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вчинив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адміністративне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правопорушення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тягне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за собою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негативні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правопорушника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наслідки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морального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попередження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матеріального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(штраф)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особистого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характеру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адміністративний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арешт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).</a:t>
            </a:r>
            <a:endParaRPr lang="es-ES" sz="2400" dirty="0">
              <a:latin typeface="Perpetua Titling MT" panose="020205020605050208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18952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06947-8C96-4B95-8185-C5BF718A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 право</a:t>
            </a:r>
            <a:endParaRPr lang="es-ES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0357954-8545-4314-BC24-3576FA517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Кримінальне</a:t>
            </a: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 право –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правових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норм,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діяння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злочинами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міри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покарання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належать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застосовувати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осіб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вчинили.</a:t>
            </a:r>
          </a:p>
          <a:p>
            <a:r>
              <a:rPr lang="ru-RU" b="1" dirty="0" err="1">
                <a:solidFill>
                  <a:srgbClr val="000000"/>
                </a:solidFill>
                <a:latin typeface="Segoe UI" panose="020B0502040204020203" pitchFamily="34" charset="0"/>
              </a:rPr>
              <a:t>Злочин</a:t>
            </a:r>
            <a:r>
              <a:rPr lang="ru-RU" b="1" dirty="0">
                <a:solidFill>
                  <a:srgbClr val="000000"/>
                </a:solidFill>
                <a:latin typeface="Segoe UI" panose="020B0502040204020203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суспільно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небезпечне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винне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діяння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дія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бездіяльність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передбаченим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Кримінальним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кодексом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3076165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0D08A-6A4B-4470-B941-0D11A8BB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uk-UA" dirty="0"/>
              <a:t>Ознаки злочину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1B6FFC-4DB7-49FC-88BC-5F8F03C4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Суспільна небезпечність;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Кримінальна протиправність;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Винність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Кримінальність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721565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264B3-07B6-4E02-8AD6-C8871628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Склад злочину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E20AA5-B165-4915-947D-2B9F58E4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060849"/>
            <a:ext cx="6798736" cy="3874284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 err="1"/>
              <a:t>єкт</a:t>
            </a:r>
            <a:r>
              <a:rPr lang="uk-UA" dirty="0"/>
              <a:t> злочину;</a:t>
            </a:r>
          </a:p>
          <a:p>
            <a:r>
              <a:rPr lang="uk-UA" dirty="0" err="1"/>
              <a:t>Суб</a:t>
            </a:r>
            <a:r>
              <a:rPr lang="en-US" dirty="0"/>
              <a:t>’</a:t>
            </a:r>
            <a:r>
              <a:rPr lang="uk-UA" dirty="0" err="1"/>
              <a:t>єкт</a:t>
            </a:r>
            <a:r>
              <a:rPr lang="uk-UA" dirty="0"/>
              <a:t> злочину;</a:t>
            </a:r>
          </a:p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 err="1"/>
              <a:t>єктивна</a:t>
            </a:r>
            <a:r>
              <a:rPr lang="uk-UA" dirty="0"/>
              <a:t> сторона </a:t>
            </a:r>
          </a:p>
          <a:p>
            <a:pPr lvl="3"/>
            <a:r>
              <a:rPr lang="uk-UA" dirty="0"/>
              <a:t>дія чи без діяльність</a:t>
            </a:r>
          </a:p>
          <a:p>
            <a:pPr lvl="3"/>
            <a:r>
              <a:rPr lang="uk-UA" dirty="0"/>
              <a:t> наслідки</a:t>
            </a:r>
          </a:p>
          <a:p>
            <a:pPr lvl="3"/>
            <a:r>
              <a:rPr lang="uk-UA" dirty="0"/>
              <a:t>спосіб, методи, засоби, час, обстановка</a:t>
            </a:r>
          </a:p>
          <a:p>
            <a:r>
              <a:rPr lang="uk-UA" dirty="0" err="1"/>
              <a:t>Суб</a:t>
            </a:r>
            <a:r>
              <a:rPr lang="en-US" dirty="0"/>
              <a:t>’</a:t>
            </a:r>
            <a:r>
              <a:rPr lang="uk-UA" dirty="0" err="1"/>
              <a:t>єктивна</a:t>
            </a:r>
            <a:r>
              <a:rPr lang="uk-UA" dirty="0"/>
              <a:t> сторона </a:t>
            </a:r>
          </a:p>
          <a:p>
            <a:pPr marL="1257300" lvl="3" indent="0">
              <a:buNone/>
            </a:pPr>
            <a:r>
              <a:rPr lang="uk-UA" dirty="0"/>
              <a:t>мета</a:t>
            </a:r>
          </a:p>
          <a:p>
            <a:pPr marL="1257300" lvl="3" indent="0">
              <a:buNone/>
            </a:pPr>
            <a:r>
              <a:rPr lang="uk-UA" dirty="0"/>
              <a:t>мотив</a:t>
            </a:r>
          </a:p>
          <a:p>
            <a:pPr marL="1257300" lvl="3" indent="0">
              <a:buNone/>
            </a:pPr>
            <a:r>
              <a:rPr lang="uk-UA" dirty="0"/>
              <a:t>вина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5303550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527E3-FDF8-4457-B25E-F925C0A42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7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злочину</a:t>
            </a:r>
            <a:r>
              <a:rPr lang="ru-RU" sz="27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шкода, яка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(особам),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державі</a:t>
            </a:r>
            <a:r>
              <a:rPr lang="ru-RU" dirty="0"/>
              <a:t>.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39EE7FA-89C9-4AA6-B8CC-88C862D8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 можуть бути у вигляді: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шкоди (смерть, тілесні ушкодження, ушкодження здоров’я); </a:t>
            </a:r>
          </a:p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майнової шкоди (крадіжка, пошкодження майна, коштів,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коштовностей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…); </a:t>
            </a:r>
          </a:p>
          <a:p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нормальної роботи транспорту, зв’язку; </a:t>
            </a:r>
          </a:p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дезорганізація діяльності установи, підприємства; </a:t>
            </a:r>
          </a:p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шкоди інтересам держави (шпигунство, диверсія, посягання на життя державного діяча); </a:t>
            </a:r>
          </a:p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організаційних наслідків (злочини проти правосуддя, суспільної безпеки); </a:t>
            </a:r>
          </a:p>
          <a:p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наслідків (порушення прав і свобод, виборчих, трудових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49026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22D6D-1BD4-47AB-B48C-FECE4921C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Кримінальна відповідальність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вид юридичної відповідальності, що встановлюється державою в кримінальному законодавстві, накладається судом на осіб, які винні у вчиненні злочину</a:t>
            </a:r>
            <a:endParaRPr lang="es-E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E750A9-61F6-43C4-A359-B94BC729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Кримінальне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— </a:t>
            </a:r>
            <a:r>
              <a:rPr lang="ru-RU" sz="2000" i="1" dirty="0" err="1"/>
              <a:t>це</a:t>
            </a:r>
            <a:r>
              <a:rPr lang="ru-RU" sz="2000" i="1" dirty="0"/>
              <a:t> </a:t>
            </a:r>
            <a:r>
              <a:rPr lang="ru-RU" sz="2000" i="1" dirty="0" err="1"/>
              <a:t>захід</a:t>
            </a:r>
            <a:r>
              <a:rPr lang="ru-RU" sz="2000" i="1" dirty="0"/>
              <a:t> примусу,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застосовується</a:t>
            </a:r>
            <a:r>
              <a:rPr lang="ru-RU" sz="2000" i="1" dirty="0"/>
              <a:t> </a:t>
            </a:r>
            <a:r>
              <a:rPr lang="ru-RU" sz="2000" i="1" dirty="0" err="1"/>
              <a:t>від</a:t>
            </a:r>
            <a:r>
              <a:rPr lang="ru-RU" sz="2000" i="1" dirty="0"/>
              <a:t> </a:t>
            </a:r>
            <a:r>
              <a:rPr lang="ru-RU" sz="2000" i="1" dirty="0" err="1"/>
              <a:t>імені</a:t>
            </a:r>
            <a:r>
              <a:rPr lang="ru-RU" sz="2000" i="1" dirty="0"/>
              <a:t> </a:t>
            </a:r>
            <a:r>
              <a:rPr lang="ru-RU" sz="2000" i="1" dirty="0" err="1"/>
              <a:t>держави</a:t>
            </a:r>
            <a:r>
              <a:rPr lang="ru-RU" sz="2000" i="1" dirty="0"/>
              <a:t> за </a:t>
            </a:r>
            <a:r>
              <a:rPr lang="ru-RU" sz="2000" i="1" dirty="0" err="1"/>
              <a:t>вироком</a:t>
            </a:r>
            <a:r>
              <a:rPr lang="ru-RU" sz="2000" i="1" dirty="0"/>
              <a:t> суду до особи, </a:t>
            </a:r>
            <a:r>
              <a:rPr lang="ru-RU" sz="2000" i="1" dirty="0" err="1"/>
              <a:t>визнаної</a:t>
            </a:r>
            <a:r>
              <a:rPr lang="ru-RU" sz="2000" i="1" dirty="0"/>
              <a:t> винною у </a:t>
            </a:r>
            <a:r>
              <a:rPr lang="ru-RU" sz="2000" i="1" dirty="0" err="1"/>
              <a:t>вчиненні</a:t>
            </a:r>
            <a:r>
              <a:rPr lang="ru-RU" sz="2000" i="1" dirty="0"/>
              <a:t> </a:t>
            </a:r>
            <a:r>
              <a:rPr lang="ru-RU" sz="2000" i="1" dirty="0" err="1"/>
              <a:t>злочину</a:t>
            </a:r>
            <a:r>
              <a:rPr lang="ru-RU" sz="2000" i="1" dirty="0"/>
              <a:t>, і </a:t>
            </a:r>
            <a:r>
              <a:rPr lang="ru-RU" sz="2000" i="1" dirty="0" err="1"/>
              <a:t>полягає</a:t>
            </a:r>
            <a:r>
              <a:rPr lang="ru-RU" sz="2000" i="1" dirty="0"/>
              <a:t> в </a:t>
            </a:r>
            <a:r>
              <a:rPr lang="ru-RU" sz="2000" i="1" dirty="0" err="1"/>
              <a:t>передбаченому</a:t>
            </a:r>
            <a:r>
              <a:rPr lang="ru-RU" sz="2000" i="1" dirty="0"/>
              <a:t> законом </a:t>
            </a:r>
            <a:r>
              <a:rPr lang="ru-RU" sz="2000" i="1" dirty="0" err="1"/>
              <a:t>обмеженні</a:t>
            </a:r>
            <a:r>
              <a:rPr lang="ru-RU" sz="2000" i="1" dirty="0"/>
              <a:t> прав і свобод </a:t>
            </a:r>
            <a:r>
              <a:rPr lang="ru-RU" sz="2000" i="1" dirty="0" err="1"/>
              <a:t>засудженого</a:t>
            </a:r>
            <a:r>
              <a:rPr lang="ru-RU" sz="2000" i="1" dirty="0"/>
              <a:t>. </a:t>
            </a:r>
          </a:p>
          <a:p>
            <a:pPr marL="0" indent="0">
              <a:buNone/>
            </a:pPr>
            <a:r>
              <a:rPr lang="uk-UA" dirty="0"/>
              <a:t>Метою покарання за ККУ є: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es-ES" dirty="0"/>
              <a:t> </a:t>
            </a:r>
            <a:r>
              <a:rPr lang="uk-UA" dirty="0"/>
              <a:t>кара;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uk-UA" dirty="0"/>
              <a:t>виправлення засуджених;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uk-UA" dirty="0"/>
              <a:t>запобігання вчиненню нових злочинів як засудженими, так і іншими особами.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4849375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1FC7E-12D0-4C12-82C8-2FEB1B34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кримінальних покарань</a:t>
            </a:r>
            <a:r>
              <a:rPr lang="uk-UA" dirty="0"/>
              <a:t>: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5A7D9-EA57-4D62-9DD2-EC4E11389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uk-UA" sz="3600" dirty="0"/>
              <a:t>Основні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3600" dirty="0"/>
              <a:t>Змішані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uk-UA" sz="3600" dirty="0"/>
              <a:t>Додаткові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1276119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6A085-2DBB-439E-B37A-F4D334FCD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Змішані</a:t>
            </a:r>
            <a:b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300" dirty="0"/>
              <a:t>штраф – </a:t>
            </a:r>
            <a:r>
              <a:rPr lang="ru-RU" sz="1300" dirty="0" err="1"/>
              <a:t>позбавлення</a:t>
            </a:r>
            <a:r>
              <a:rPr lang="ru-RU" sz="1300" dirty="0"/>
              <a:t> права </a:t>
            </a:r>
            <a:r>
              <a:rPr lang="ru-RU" sz="1300" dirty="0" err="1"/>
              <a:t>обіймати</a:t>
            </a:r>
            <a:r>
              <a:rPr lang="ru-RU" sz="1300" dirty="0"/>
              <a:t> </a:t>
            </a:r>
            <a:r>
              <a:rPr lang="ru-RU" sz="1300" dirty="0" err="1"/>
              <a:t>певні</a:t>
            </a:r>
            <a:r>
              <a:rPr lang="ru-RU" sz="1300" dirty="0"/>
              <a:t> посади </a:t>
            </a:r>
            <a:r>
              <a:rPr lang="ru-RU" sz="1300" dirty="0" err="1"/>
              <a:t>або</a:t>
            </a:r>
            <a:r>
              <a:rPr lang="ru-RU" sz="1300" dirty="0"/>
              <a:t> </a:t>
            </a:r>
            <a:r>
              <a:rPr lang="ru-RU" sz="1300" dirty="0" err="1"/>
              <a:t>займатися</a:t>
            </a:r>
            <a:r>
              <a:rPr lang="ru-RU" sz="1300" dirty="0"/>
              <a:t> </a:t>
            </a:r>
            <a:r>
              <a:rPr lang="ru-RU" sz="1300" dirty="0" err="1"/>
              <a:t>певною</a:t>
            </a:r>
            <a:r>
              <a:rPr lang="ru-RU" sz="1300" dirty="0"/>
              <a:t> </a:t>
            </a:r>
            <a:r>
              <a:rPr lang="ru-RU" sz="1300" dirty="0" err="1"/>
              <a:t>діяльністю</a:t>
            </a:r>
            <a:endParaRPr lang="es-ES" sz="13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B83B00-F5F9-41B1-8E7F-8A6354331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uk-UA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</a:p>
          <a:p>
            <a:pPr marL="0" indent="0">
              <a:buNone/>
            </a:pPr>
            <a:r>
              <a:rPr lang="uk-UA" dirty="0"/>
              <a:t>громадські роботи</a:t>
            </a:r>
          </a:p>
          <a:p>
            <a:pPr marL="0" indent="0">
              <a:buNone/>
            </a:pPr>
            <a:r>
              <a:rPr lang="uk-UA" dirty="0"/>
              <a:t> виправні роботи службові обмеження для військовослужбовців </a:t>
            </a:r>
          </a:p>
          <a:p>
            <a:pPr marL="0" indent="0">
              <a:buNone/>
            </a:pPr>
            <a:r>
              <a:rPr lang="uk-UA" dirty="0"/>
              <a:t>арешт – обмеження волі – тримання в дисциплінарному батальйоні позбавлення волі на певний строк – довічне позбавлення волі.</a:t>
            </a:r>
            <a:endParaRPr lang="es-ES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27F167B-E82D-4B6F-8A01-F088EB6FB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18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</a:t>
            </a:r>
          </a:p>
          <a:p>
            <a:r>
              <a:rPr lang="ru-RU" sz="2000" dirty="0" err="1"/>
              <a:t>позбавлення</a:t>
            </a:r>
            <a:r>
              <a:rPr lang="ru-RU" sz="2000" dirty="0"/>
              <a:t> </a:t>
            </a:r>
            <a:r>
              <a:rPr lang="ru-RU" sz="2000" dirty="0" err="1"/>
              <a:t>військового</a:t>
            </a:r>
            <a:r>
              <a:rPr lang="ru-RU" sz="2000" dirty="0"/>
              <a:t>, </a:t>
            </a:r>
            <a:r>
              <a:rPr lang="ru-RU" sz="2000" dirty="0" err="1"/>
              <a:t>спеціального</a:t>
            </a:r>
            <a:r>
              <a:rPr lang="ru-RU" sz="2000" dirty="0"/>
              <a:t> </a:t>
            </a:r>
            <a:r>
              <a:rPr lang="ru-RU" sz="2000" dirty="0" err="1"/>
              <a:t>звання</a:t>
            </a:r>
            <a:r>
              <a:rPr lang="ru-RU" sz="2000" dirty="0"/>
              <a:t>, рангу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кваліфікаційного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– </a:t>
            </a:r>
            <a:r>
              <a:rPr lang="ru-RU" sz="2000" dirty="0" err="1">
                <a:solidFill>
                  <a:schemeClr val="tx1"/>
                </a:solidFill>
              </a:rPr>
              <a:t>конфіскац</a:t>
            </a:r>
            <a:r>
              <a:rPr lang="uk-UA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майна</a:t>
            </a:r>
            <a:endParaRPr lang="es-ES" sz="18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25125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C1580-C54F-44BF-8129-8FFA8AD1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До неповнолітніх згідно з ККУ застосовані основні види покарань: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28CAEF-DB93-4C60-BE07-281E0B6D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штраф; </a:t>
            </a:r>
          </a:p>
          <a:p>
            <a:r>
              <a:rPr lang="uk-UA" dirty="0"/>
              <a:t>громадські роботи; </a:t>
            </a:r>
          </a:p>
          <a:p>
            <a:r>
              <a:rPr lang="es-ES" dirty="0"/>
              <a:t> </a:t>
            </a:r>
            <a:r>
              <a:rPr lang="uk-UA" dirty="0"/>
              <a:t>виправні роботи; </a:t>
            </a:r>
          </a:p>
          <a:p>
            <a:r>
              <a:rPr lang="es-ES" dirty="0"/>
              <a:t> </a:t>
            </a:r>
            <a:r>
              <a:rPr lang="uk-UA" dirty="0"/>
              <a:t>арешт; </a:t>
            </a:r>
          </a:p>
          <a:p>
            <a:r>
              <a:rPr lang="es-ES" dirty="0"/>
              <a:t> </a:t>
            </a:r>
            <a:r>
              <a:rPr lang="uk-UA" dirty="0"/>
              <a:t>позбавлення волі.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44275157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E0A3-A853-45D2-A7F7-C0D883DA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 загальним правилом відповідальність настає – </a:t>
            </a:r>
            <a:r>
              <a:rPr lang="uk-UA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років</a:t>
            </a:r>
            <a:endParaRPr lang="es-E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72F976-0A6C-44A5-8D26-97CE3B552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Проте за окремі злочини підлягають кримінальній відповідальності особи, що вчинили злочин у віці від 14 до 16 років (умисне вбивство; зазіхання на життя державного чи громадського діяча, працівника правоохоронного органу, судді, представника іноземної держави тощо; умисне тяжке тілесне ушкодження; умисне середньої тяжкості тілесне ушкодження; диверсія; бандитизм; терористичний акт; захоплення заручників; зґвалтування; крадіжка; грабіж; розбій; вимагання; умисне знищення або пошкодження майна.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2549825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9F253-29DA-4F9A-A817-62951CEF6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  <a:latin typeface="Arial Rounded MT Bold" panose="020F0704030504030204" pitchFamily="34" charset="0"/>
              </a:rPr>
              <a:t>Адміністративні правопорушення</a:t>
            </a:r>
            <a:endParaRPr lang="es-ES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7BB75F-FE60-4B2B-B2C9-C0BD0641A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Адміністративне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правопорушення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протиправна</a:t>
            </a:r>
            <a:r>
              <a:rPr lang="ru-RU" dirty="0"/>
              <a:t>, </a:t>
            </a:r>
            <a:r>
              <a:rPr lang="ru-RU" dirty="0" err="1"/>
              <a:t>винна</a:t>
            </a:r>
            <a:r>
              <a:rPr lang="ru-RU" dirty="0"/>
              <a:t> (</a:t>
            </a:r>
            <a:r>
              <a:rPr lang="ru-RU" dirty="0" err="1"/>
              <a:t>зумисна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необережності</a:t>
            </a:r>
            <a:r>
              <a:rPr lang="ru-RU" dirty="0"/>
              <a:t>)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бездіяльність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зазіхає</a:t>
            </a:r>
            <a:r>
              <a:rPr lang="ru-RU" dirty="0"/>
              <a:t> на </a:t>
            </a:r>
            <a:r>
              <a:rPr lang="ru-RU" dirty="0" err="1"/>
              <a:t>державний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порядок, </a:t>
            </a:r>
            <a:r>
              <a:rPr lang="ru-RU" dirty="0" err="1"/>
              <a:t>власність</a:t>
            </a:r>
            <a:r>
              <a:rPr lang="ru-RU" dirty="0"/>
              <a:t>, права та </a:t>
            </a:r>
            <a:r>
              <a:rPr lang="ru-RU" dirty="0" err="1"/>
              <a:t>свободи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на </a:t>
            </a:r>
            <a:r>
              <a:rPr lang="ru-RU" dirty="0" err="1"/>
              <a:t>встановлений</a:t>
            </a:r>
            <a:r>
              <a:rPr lang="ru-RU" dirty="0"/>
              <a:t> порядок </a:t>
            </a:r>
            <a:r>
              <a:rPr lang="ru-RU" dirty="0" err="1"/>
              <a:t>управління</a:t>
            </a:r>
            <a:r>
              <a:rPr lang="ru-RU" dirty="0"/>
              <a:t> і за яку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адміністративну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2249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3C0C8-8666-43E0-884E-24672803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відповідальності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CC858D-0812-4970-80C0-D64238454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вчинення злочину при недосягненні особою 18-річного віку; </a:t>
            </a:r>
          </a:p>
          <a:p>
            <a:r>
              <a:rPr lang="es-ES" dirty="0"/>
              <a:t> </a:t>
            </a:r>
            <a:r>
              <a:rPr lang="uk-UA" dirty="0"/>
              <a:t>вчинення злочину, що не становить великої суспільної небезпеки; </a:t>
            </a:r>
          </a:p>
          <a:p>
            <a:r>
              <a:rPr lang="es-ES" dirty="0"/>
              <a:t> </a:t>
            </a:r>
            <a:r>
              <a:rPr lang="uk-UA" dirty="0"/>
              <a:t>можливість виправлення цієї особи без застосування до неї кримінального покарання.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9696761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0A49-F843-4FD8-9B7F-3AE80879C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Неповнолітній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звільнений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кримінального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283DAA-3673-4F56-8CF2-F08D5384D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звільнення від покарання із застосуванням примусових заходів виховного характеру;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uk-UA" dirty="0"/>
              <a:t>звільнення від відбування покарання з випробуванням;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uk-UA" dirty="0"/>
              <a:t>звільнення від покарання у зв’язку із закінченням строків давності виконання обвинувального </a:t>
            </a:r>
            <a:r>
              <a:rPr lang="uk-UA" dirty="0" err="1"/>
              <a:t>вироку</a:t>
            </a:r>
            <a:r>
              <a:rPr lang="uk-UA" dirty="0"/>
              <a:t>; </a:t>
            </a:r>
            <a:r>
              <a:rPr lang="es-ES" dirty="0"/>
              <a:t> </a:t>
            </a:r>
            <a:r>
              <a:rPr lang="uk-UA" dirty="0"/>
              <a:t>умовно-дострокове звільнення від відбування покарання.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0378702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8E411-C316-408A-8FA4-ABD2130F1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D3D808-138D-42B2-9716-61D8D219B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 Я К У Ю </a:t>
            </a:r>
          </a:p>
          <a:p>
            <a:pPr marL="0" indent="0" algn="ctr">
              <a:buNone/>
            </a:pPr>
            <a:r>
              <a:rPr lang="uk-UA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А </a:t>
            </a:r>
          </a:p>
          <a:p>
            <a:pPr marL="0" indent="0" algn="ctr">
              <a:buNone/>
            </a:pPr>
            <a:r>
              <a:rPr lang="uk-UA" sz="4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 А Г У ! </a:t>
            </a:r>
            <a:endParaRPr lang="es-ES" sz="4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7271125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A0258-A8C2-45F2-BBBC-52EDDCBA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Адміністративні правопорушення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197521-F22D-469C-9CE2-2EDC1C435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Ознаки: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протиправність;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суспільна шкідливість;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винуватість;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</a:rPr>
              <a:t>адміністративна відповідальність.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4CCC94-56E9-4895-96E9-D4B2AA4CD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Склад: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+mj-lt"/>
              </a:rPr>
              <a:t>Об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+mj-lt"/>
              </a:rPr>
              <a:t>єкт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uk-UA" dirty="0">
                <a:solidFill>
                  <a:schemeClr val="tx1"/>
                </a:solidFill>
                <a:latin typeface="+mj-lt"/>
              </a:rPr>
              <a:t>Об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+mj-lt"/>
              </a:rPr>
              <a:t>єктивна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 сторона;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  <a:latin typeface="+mj-lt"/>
              </a:rPr>
              <a:t>Суб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+mj-lt"/>
              </a:rPr>
              <a:t>єкт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tx1"/>
                </a:solidFill>
                <a:latin typeface="+mj-lt"/>
              </a:rPr>
              <a:t>Суб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’</a:t>
            </a:r>
            <a:r>
              <a:rPr lang="uk-UA" dirty="0" err="1">
                <a:solidFill>
                  <a:schemeClr val="tx1"/>
                </a:solidFill>
                <a:latin typeface="+mj-lt"/>
              </a:rPr>
              <a:t>єктивна</a:t>
            </a:r>
            <a:r>
              <a:rPr lang="uk-UA" dirty="0">
                <a:solidFill>
                  <a:schemeClr val="tx1"/>
                </a:solidFill>
                <a:latin typeface="+mj-lt"/>
              </a:rPr>
              <a:t> сторона.</a:t>
            </a:r>
            <a:endParaRPr lang="es-E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7990792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врегульовані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нормами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права,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адміністративним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слова­ми,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те, на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Об'єктивна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сторона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адміністративного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правопорушення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r>
              <a:rPr lang="ru-RU" sz="16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ознаки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обставини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адміністра­тивне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  <a:endParaRPr lang="en-US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Суб'єкт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адміністративного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правопорушення</a:t>
            </a:r>
            <a:r>
              <a:rPr lang="ru-RU" sz="20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вчинила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адміністративне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Суб'єктом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адміні­стративного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бути 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до­сягла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16-річного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особа 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Суб'єктивна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адміністративного</a:t>
            </a:r>
            <a:r>
              <a:rPr lang="ru-RU" sz="2000" b="1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20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-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внутрішнє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психічне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правопорушення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ско­єного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діяння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136176565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EC269-086F-4C85-84C7-540D3BF6D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407929-D2BD-4D1D-8D6E-65B707A52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Адміністративні стягнення </a:t>
            </a:r>
            <a:r>
              <a:rPr lang="uk-UA" sz="3200" dirty="0"/>
              <a:t>-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міра</a:t>
            </a:r>
            <a:r>
              <a:rPr lang="ru-RU" sz="3200" dirty="0"/>
              <a:t> </a:t>
            </a:r>
            <a:r>
              <a:rPr lang="ru-RU" sz="3200" dirty="0" err="1"/>
              <a:t>відповідальності</a:t>
            </a:r>
            <a:r>
              <a:rPr lang="ru-RU" sz="3200" dirty="0"/>
              <a:t>, </a:t>
            </a:r>
            <a:r>
              <a:rPr lang="ru-RU" sz="3200" dirty="0" err="1"/>
              <a:t>примусовий</a:t>
            </a:r>
            <a:r>
              <a:rPr lang="ru-RU" sz="3200" dirty="0"/>
              <a:t> </a:t>
            </a:r>
            <a:r>
              <a:rPr lang="ru-RU" sz="3200" dirty="0" err="1"/>
              <a:t>захід</a:t>
            </a:r>
            <a:r>
              <a:rPr lang="ru-RU" sz="3200" dirty="0"/>
              <a:t> державного </a:t>
            </a:r>
            <a:r>
              <a:rPr lang="ru-RU" sz="3200" dirty="0" err="1"/>
              <a:t>впливу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застосовується</a:t>
            </a:r>
            <a:r>
              <a:rPr lang="ru-RU" sz="3200" dirty="0"/>
              <a:t> до особи за </a:t>
            </a:r>
            <a:r>
              <a:rPr lang="ru-RU" sz="3200" dirty="0" err="1"/>
              <a:t>скоєння</a:t>
            </a:r>
            <a:r>
              <a:rPr lang="ru-RU" sz="3200" dirty="0"/>
              <a:t> </a:t>
            </a:r>
            <a:r>
              <a:rPr lang="ru-RU" sz="3200" dirty="0" err="1"/>
              <a:t>адміністративного</a:t>
            </a:r>
            <a:r>
              <a:rPr lang="ru-RU" sz="3200" dirty="0"/>
              <a:t> </a:t>
            </a:r>
            <a:r>
              <a:rPr lang="ru-RU" sz="3200" dirty="0" err="1"/>
              <a:t>правопорушення</a:t>
            </a:r>
            <a:r>
              <a:rPr lang="ru-RU" sz="3200" dirty="0"/>
              <a:t> (проступок).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915511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D622F-DB5B-4AAE-92E0-83837A58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Адміністративні стягнення, що застосовуються до неповнолітніх</a:t>
            </a:r>
            <a:endParaRPr lang="es-E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0439AD-35A4-488A-B595-D6C04E92B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Попередження;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Виправні роботи;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Громадські роботи;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Позбавлення спеціального права;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Конфіскація предмета;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Оплатне вилучення предмета;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Штраф.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4200717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6F46A-AE4C-4A38-BC43-0EF7C81B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569447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E2CF45-AAA1-4724-9853-E99AED736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1988840"/>
            <a:ext cx="6798736" cy="4248471"/>
          </a:xfrm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Адміністративній відповідальності підлягають особи, які досягли на момент вчинення адміністративного правопорушення 16 річного віку.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п.2.ч.1 статті 247 КУпАП провадження в справі про адміністративне правопорушення не може бути розпочато, підлягає закриттю, недосягнення особою на момент вчинення адміністративного правопорушення 16 річного віку.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40513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A2A1A-AEB0-4ACC-9DBD-ADD93AAB1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</a:t>
            </a:r>
            <a:r>
              <a:rPr lang="uk-UA" sz="2000" b="0" i="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це реалізація адміністративно-правових санкцій, застосування адміністративних стягнень</a:t>
            </a:r>
            <a:r>
              <a:rPr lang="uk-UA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.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5D0741-9A06-4B3E-89FC-51EA8B89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разі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вчинення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особами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віком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ru-RU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16 до 18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років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адміністративних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правопорушень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передбачених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статтями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44, 51, 89, 121-127, 130, 139,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частиною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третьою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статті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154,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частиною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другою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статті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156,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статтями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173, 173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4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174, 183</a:t>
            </a:r>
            <a:r>
              <a:rPr lang="ru-RU" b="0" i="0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1</a:t>
            </a:r>
            <a:r>
              <a:rPr lang="ru-RU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185, 190-195 </a:t>
            </a:r>
            <a:r>
              <a:rPr lang="ru-RU" b="0" i="0" u="sng" dirty="0" err="1">
                <a:solidFill>
                  <a:srgbClr val="275C83"/>
                </a:solidFill>
                <a:effectLst/>
                <a:latin typeface="Segoe UI" panose="020B0502040204020203" pitchFamily="34" charset="0"/>
                <a:hlinkClick r:id="rId2"/>
              </a:rPr>
              <a:t>КУпАП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7873990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BF84FA-2F29-4462-BE20-7372DCAAB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909C77-4F68-410D-AAFE-1AA3F5EAF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Segoe UI" panose="020B0502040204020203" pitchFamily="34" charset="0"/>
              </a:rPr>
              <a:t>В</a:t>
            </a:r>
            <a:r>
              <a:rPr lang="uk-UA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они підлягають адміністративній відповідальності на загальних підставах. З урахуванням характеру вчиненого правопорушення та особи правопорушника до зазначених осіб (за винятком осіб, які вчинили правопорушення, передбачені статтею 185) можуть бути застосовані заходи впливу, передбачені статтею </a:t>
            </a:r>
            <a:r>
              <a:rPr lang="uk-UA" b="0" i="0" u="sng" dirty="0">
                <a:solidFill>
                  <a:srgbClr val="275C83"/>
                </a:solidFill>
                <a:effectLst/>
                <a:latin typeface="Segoe UI" panose="020B0502040204020203" pitchFamily="34" charset="0"/>
                <a:hlinkClick r:id="rId2"/>
              </a:rPr>
              <a:t>24</a:t>
            </a:r>
            <a:r>
              <a:rPr lang="uk-UA" b="0" i="0" u="sng" baseline="30000" dirty="0">
                <a:solidFill>
                  <a:srgbClr val="275C83"/>
                </a:solidFill>
                <a:effectLst/>
                <a:latin typeface="Segoe UI" panose="020B0502040204020203" pitchFamily="34" charset="0"/>
                <a:hlinkClick r:id="rId2"/>
              </a:rPr>
              <a:t>1</a:t>
            </a:r>
            <a:r>
              <a:rPr lang="uk-UA" b="0" i="0" u="sng" dirty="0">
                <a:solidFill>
                  <a:srgbClr val="275C83"/>
                </a:solidFill>
                <a:effectLst/>
                <a:latin typeface="Segoe UI" panose="020B0502040204020203" pitchFamily="34" charset="0"/>
                <a:hlinkClick r:id="rId2"/>
              </a:rPr>
              <a:t> КУпАП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0935869"/>
      </p:ext>
    </p:extLst>
  </p:cSld>
  <p:clrMapOvr>
    <a:masterClrMapping/>
  </p:clrMapOvr>
  <p:transition spd="med">
    <p:random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14443</TotalTime>
  <Words>1007</Words>
  <Application>Microsoft Office PowerPoint</Application>
  <PresentationFormat>Екран (4:3)</PresentationFormat>
  <Paragraphs>100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4" baseType="lpstr">
      <vt:lpstr>Arial</vt:lpstr>
      <vt:lpstr>Arial Rounded MT Bold</vt:lpstr>
      <vt:lpstr>Bahnschrift Condensed</vt:lpstr>
      <vt:lpstr>Calibri</vt:lpstr>
      <vt:lpstr>Garamond</vt:lpstr>
      <vt:lpstr>Perpetua Titling MT</vt:lpstr>
      <vt:lpstr>Segoe UI</vt:lpstr>
      <vt:lpstr>Sitka Small Semibold</vt:lpstr>
      <vt:lpstr>Times New Roman</vt:lpstr>
      <vt:lpstr>Wingdings</vt:lpstr>
      <vt:lpstr>Wingdings 2</vt:lpstr>
      <vt:lpstr>Натуральные материалы</vt:lpstr>
      <vt:lpstr>Презентація PowerPoint</vt:lpstr>
      <vt:lpstr>Адміністративні правопорушення</vt:lpstr>
      <vt:lpstr>Адміністративні правопорушення</vt:lpstr>
      <vt:lpstr>Презентація PowerPoint</vt:lpstr>
      <vt:lpstr>Презентація PowerPoint</vt:lpstr>
      <vt:lpstr>Адміністративні стягнення, що застосовуються до неповнолітніх</vt:lpstr>
      <vt:lpstr>Презентація PowerPoint</vt:lpstr>
      <vt:lpstr>Адміністративна відповідальність - це реалізація адміністративно-правових санкцій, застосування адміністративних стягнень.</vt:lpstr>
      <vt:lpstr>Презентація PowerPoint</vt:lpstr>
      <vt:lpstr>Презентація PowerPoint</vt:lpstr>
      <vt:lpstr>Кримінальне право</vt:lpstr>
      <vt:lpstr>Ознаки злочину</vt:lpstr>
      <vt:lpstr>Склад злочину</vt:lpstr>
      <vt:lpstr>Наслідки злочину — це шкода, яка була заподіяна постраждалій особі (особам), суспільству, державі.</vt:lpstr>
      <vt:lpstr>Кримінальна відповідальність — вид юридичної відповідальності, що встановлюється державою в кримінальному законодавстві, накладається судом на осіб, які винні у вчиненні злочину</vt:lpstr>
      <vt:lpstr>Види кримінальних покарань:</vt:lpstr>
      <vt:lpstr>Змішані штраф – позбавлення права обіймати певні посади або займатися певною діяльністю</vt:lpstr>
      <vt:lpstr>До неповнолітніх згідно з ККУ застосовані основні види покарань:</vt:lpstr>
      <vt:lpstr>За загальним правилом відповідальність настає – 16 років</vt:lpstr>
      <vt:lpstr>Неповнолітній може бути звільнений від кримінальної відповідальності</vt:lpstr>
      <vt:lpstr>Неповнолітній може бути звільнений від кримінального покарання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Злочин і відповідальність</dc:title>
  <dc:creator>Администратор</dc:creator>
  <cp:lastModifiedBy>Sebastià</cp:lastModifiedBy>
  <cp:revision>76</cp:revision>
  <dcterms:created xsi:type="dcterms:W3CDTF">2014-05-21T12:24:07Z</dcterms:created>
  <dcterms:modified xsi:type="dcterms:W3CDTF">2024-05-06T20:28:50Z</dcterms:modified>
</cp:coreProperties>
</file>