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1" r:id="rId7"/>
    <p:sldId id="260" r:id="rId8"/>
    <p:sldId id="263" r:id="rId9"/>
    <p:sldId id="264" r:id="rId10"/>
    <p:sldId id="271" r:id="rId11"/>
    <p:sldId id="266" r:id="rId12"/>
    <p:sldId id="272" r:id="rId13"/>
    <p:sldId id="293" r:id="rId14"/>
    <p:sldId id="265" r:id="rId15"/>
    <p:sldId id="274" r:id="rId16"/>
    <p:sldId id="273" r:id="rId17"/>
    <p:sldId id="270" r:id="rId18"/>
    <p:sldId id="269" r:id="rId19"/>
    <p:sldId id="279" r:id="rId20"/>
    <p:sldId id="282" r:id="rId21"/>
    <p:sldId id="281" r:id="rId22"/>
    <p:sldId id="268" r:id="rId23"/>
    <p:sldId id="278" r:id="rId24"/>
    <p:sldId id="280" r:id="rId25"/>
    <p:sldId id="267" r:id="rId26"/>
    <p:sldId id="275" r:id="rId27"/>
    <p:sldId id="295" r:id="rId28"/>
    <p:sldId id="276" r:id="rId29"/>
    <p:sldId id="286" r:id="rId30"/>
    <p:sldId id="277" r:id="rId31"/>
    <p:sldId id="285" r:id="rId32"/>
    <p:sldId id="283" r:id="rId33"/>
    <p:sldId id="284" r:id="rId34"/>
    <p:sldId id="287" r:id="rId35"/>
    <p:sldId id="288" r:id="rId36"/>
    <p:sldId id="290" r:id="rId37"/>
    <p:sldId id="289" r:id="rId38"/>
    <p:sldId id="291" r:id="rId39"/>
    <p:sldId id="292" r:id="rId40"/>
    <p:sldId id="294" r:id="rId41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D6009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8EECC-522B-4178-B911-C58FC1B36A9A}" type="datetimeFigureOut">
              <a:rPr lang="uk-UA" smtClean="0"/>
              <a:pPr/>
              <a:t>22.11.2017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76766-87D6-44F1-B57D-1C865131061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8EECC-522B-4178-B911-C58FC1B36A9A}" type="datetimeFigureOut">
              <a:rPr lang="uk-UA" smtClean="0"/>
              <a:pPr/>
              <a:t>22.11.2017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76766-87D6-44F1-B57D-1C865131061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8EECC-522B-4178-B911-C58FC1B36A9A}" type="datetimeFigureOut">
              <a:rPr lang="uk-UA" smtClean="0"/>
              <a:pPr/>
              <a:t>22.11.2017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76766-87D6-44F1-B57D-1C865131061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8EECC-522B-4178-B911-C58FC1B36A9A}" type="datetimeFigureOut">
              <a:rPr lang="uk-UA" smtClean="0"/>
              <a:pPr/>
              <a:t>22.11.2017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76766-87D6-44F1-B57D-1C865131061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8EECC-522B-4178-B911-C58FC1B36A9A}" type="datetimeFigureOut">
              <a:rPr lang="uk-UA" smtClean="0"/>
              <a:pPr/>
              <a:t>22.11.2017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76766-87D6-44F1-B57D-1C865131061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8EECC-522B-4178-B911-C58FC1B36A9A}" type="datetimeFigureOut">
              <a:rPr lang="uk-UA" smtClean="0"/>
              <a:pPr/>
              <a:t>22.11.2017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76766-87D6-44F1-B57D-1C865131061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8EECC-522B-4178-B911-C58FC1B36A9A}" type="datetimeFigureOut">
              <a:rPr lang="uk-UA" smtClean="0"/>
              <a:pPr/>
              <a:t>22.11.2017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76766-87D6-44F1-B57D-1C865131061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8EECC-522B-4178-B911-C58FC1B36A9A}" type="datetimeFigureOut">
              <a:rPr lang="uk-UA" smtClean="0"/>
              <a:pPr/>
              <a:t>22.11.2017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76766-87D6-44F1-B57D-1C865131061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8EECC-522B-4178-B911-C58FC1B36A9A}" type="datetimeFigureOut">
              <a:rPr lang="uk-UA" smtClean="0"/>
              <a:pPr/>
              <a:t>22.11.2017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76766-87D6-44F1-B57D-1C865131061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8EECC-522B-4178-B911-C58FC1B36A9A}" type="datetimeFigureOut">
              <a:rPr lang="uk-UA" smtClean="0"/>
              <a:pPr/>
              <a:t>22.11.2017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76766-87D6-44F1-B57D-1C865131061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8EECC-522B-4178-B911-C58FC1B36A9A}" type="datetimeFigureOut">
              <a:rPr lang="uk-UA" smtClean="0"/>
              <a:pPr/>
              <a:t>22.11.2017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76766-87D6-44F1-B57D-1C865131061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2">
                <a:lumMod val="40000"/>
                <a:lumOff val="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F8EECC-522B-4178-B911-C58FC1B36A9A}" type="datetimeFigureOut">
              <a:rPr lang="uk-UA" smtClean="0"/>
              <a:pPr/>
              <a:t>22.11.2017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576766-87D6-44F1-B57D-1C865131061E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uk-UA" sz="5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Література в Західній Україні до 1939 року</a:t>
            </a:r>
            <a:br>
              <a:rPr lang="uk-UA" sz="5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endParaRPr lang="uk-UA" sz="5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274638"/>
            <a:ext cx="6624736" cy="2290266"/>
          </a:xfrm>
        </p:spPr>
        <p:txBody>
          <a:bodyPr>
            <a:noAutofit/>
          </a:bodyPr>
          <a:lstStyle/>
          <a:p>
            <a:r>
              <a:rPr lang="uk-UA" sz="6000" b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Богдан – Ігор </a:t>
            </a:r>
            <a:br>
              <a:rPr lang="uk-UA" sz="6000" b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uk-UA" sz="6000" b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Антонич</a:t>
            </a:r>
            <a:endParaRPr lang="uk-UA" sz="6000" b="1" dirty="0">
              <a:solidFill>
                <a:srgbClr val="D600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27984" y="2924944"/>
            <a:ext cx="4258816" cy="3201219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Мої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пісні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— над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рікою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часу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калиновий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міст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Я —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закоханий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в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життя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прочанин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.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/>
            </a:r>
            <a:b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       Б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.-І. Антонич</a:t>
            </a:r>
            <a:endParaRPr lang="uk-UA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21506" name="Picture 2" descr="Картинки по запросу богдан-ігор антонич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84784"/>
            <a:ext cx="3312368" cy="51755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26626" name="Picture 2" descr="Картинки по запросу богдан-ігор антонич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20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uk-UA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Дитинство  поета</a:t>
            </a:r>
            <a:endParaRPr lang="uk-UA" b="1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0722" name="Picture 2" descr="Картинки по запросу богдан-ігор антонич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28800"/>
            <a:ext cx="9165149" cy="5589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uk-UA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Зміна  прізвища</a:t>
            </a:r>
            <a:endParaRPr lang="uk-UA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dirty="0" smtClean="0">
                <a:latin typeface="Georgia" pitchFamily="18" charset="0"/>
              </a:rPr>
              <a:t>"Коли у нього у 1909 році народився син Богдан-Ігор, батько, сільський священик Василь Кіт подумав, може, не годиться таке прізвище для дитини. Хрестив у </a:t>
            </a:r>
            <a:r>
              <a:rPr lang="uk-UA" dirty="0" err="1" smtClean="0">
                <a:latin typeface="Georgia" pitchFamily="18" charset="0"/>
              </a:rPr>
              <a:t>Андрея</a:t>
            </a:r>
            <a:r>
              <a:rPr lang="uk-UA" dirty="0" smtClean="0">
                <a:latin typeface="Georgia" pitchFamily="18" charset="0"/>
              </a:rPr>
              <a:t> Шептицького і сказав йому, що хотів би змінити прізвище. Шептицький запитав, яке ім’я мав батько Василя Кота. Якщо Антон, то будьте Антонич», — нарік Шептицький. Прізвище поміняла вся </a:t>
            </a:r>
            <a:r>
              <a:rPr lang="uk-UA" dirty="0" err="1" smtClean="0">
                <a:latin typeface="Georgia" pitchFamily="18" charset="0"/>
              </a:rPr>
              <a:t>родина“</a:t>
            </a:r>
            <a:r>
              <a:rPr lang="uk-UA" dirty="0" smtClean="0">
                <a:latin typeface="Georgia" pitchFamily="18" charset="0"/>
              </a:rPr>
              <a:t>.</a:t>
            </a:r>
            <a:endParaRPr lang="uk-UA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7650" name="Picture 2" descr="Картинки по запросу богдан-ігор антонич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20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uk-UA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Освіта</a:t>
            </a:r>
            <a:endParaRPr lang="uk-UA" b="1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2770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6792"/>
            <a:ext cx="9144000" cy="53012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uk-UA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Освіта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1746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6792"/>
            <a:ext cx="9144000" cy="53012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22530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20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3554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6792"/>
            <a:ext cx="9144000" cy="53012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uk-UA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Зовнішній  вигляд</a:t>
            </a:r>
            <a:endParaRPr lang="uk-UA" b="1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600200"/>
            <a:ext cx="4608512" cy="4997152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За </a:t>
            </a:r>
            <a:r>
              <a:rPr lang="ru-RU" b="1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спогадами</a:t>
            </a:r>
            <a:r>
              <a:rPr lang="ru-RU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b="1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сучасників</a:t>
            </a:r>
            <a:r>
              <a:rPr lang="ru-RU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</a:t>
            </a:r>
            <a:r>
              <a:rPr lang="ru-RU" b="1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був</a:t>
            </a:r>
            <a:r>
              <a:rPr lang="ru-RU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b="1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короткозорим</a:t>
            </a:r>
            <a:r>
              <a:rPr lang="ru-RU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</a:t>
            </a:r>
            <a:r>
              <a:rPr lang="ru-RU" b="1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невисокого</a:t>
            </a:r>
            <a:r>
              <a:rPr lang="ru-RU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b="1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зросту</a:t>
            </a:r>
            <a:r>
              <a:rPr lang="ru-RU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</a:t>
            </a:r>
            <a:r>
              <a:rPr lang="ru-RU" b="1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темне</a:t>
            </a:r>
            <a:r>
              <a:rPr lang="ru-RU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b="1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волосся</a:t>
            </a:r>
            <a:r>
              <a:rPr lang="ru-RU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b="1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зачісу-вав</a:t>
            </a:r>
            <a:r>
              <a:rPr lang="ru-RU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наверх, </a:t>
            </a:r>
            <a:r>
              <a:rPr lang="ru-RU" b="1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одягався</a:t>
            </a:r>
            <a:r>
              <a:rPr lang="ru-RU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b="1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елегантно</a:t>
            </a:r>
            <a:r>
              <a:rPr lang="ru-RU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по </a:t>
            </a:r>
            <a:r>
              <a:rPr lang="ru-RU" b="1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моді</a:t>
            </a:r>
            <a:r>
              <a:rPr lang="ru-RU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.</a:t>
            </a:r>
          </a:p>
          <a:p>
            <a:endParaRPr lang="uk-UA" dirty="0"/>
          </a:p>
        </p:txBody>
      </p:sp>
      <p:pic>
        <p:nvPicPr>
          <p:cNvPr id="33794" name="Picture 2" descr="Картинки по запросу богдан-ігор антонич фото"/>
          <p:cNvPicPr>
            <a:picLocks noChangeAspect="1" noChangeArrowheads="1"/>
          </p:cNvPicPr>
          <p:nvPr/>
        </p:nvPicPr>
        <p:blipFill>
          <a:blip r:embed="rId2" cstate="print">
            <a:lum bright="-20000" contrast="10000"/>
          </a:blip>
          <a:srcRect/>
          <a:stretch>
            <a:fillRect/>
          </a:stretch>
        </p:blipFill>
        <p:spPr bwMode="auto">
          <a:xfrm>
            <a:off x="5220072" y="1556792"/>
            <a:ext cx="3672408" cy="49210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Соціальні умови розвитку</a:t>
            </a:r>
            <a:endParaRPr lang="uk-UA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92500" lnSpcReduction="20000"/>
          </a:bodyPr>
          <a:lstStyle/>
          <a:p>
            <a:r>
              <a:rPr lang="uk-UA" dirty="0">
                <a:latin typeface="Georgia" pitchFamily="18" charset="0"/>
              </a:rPr>
              <a:t>За підтримки Антанти в 1919 році Польща окупувала Західну Україну, Румунія — Буковину і Бессарабію, </a:t>
            </a:r>
            <a:r>
              <a:rPr lang="uk-UA" dirty="0" err="1">
                <a:latin typeface="Georgia" pitchFamily="18" charset="0"/>
              </a:rPr>
              <a:t>Чехо-</a:t>
            </a:r>
            <a:r>
              <a:rPr lang="uk-UA" dirty="0">
                <a:latin typeface="Georgia" pitchFamily="18" charset="0"/>
              </a:rPr>
              <a:t> Словаччина — Закарпатську Україну</a:t>
            </a:r>
            <a:r>
              <a:rPr lang="uk-UA" dirty="0" smtClean="0">
                <a:latin typeface="Georgia" pitchFamily="18" charset="0"/>
              </a:rPr>
              <a:t>.</a:t>
            </a:r>
          </a:p>
          <a:p>
            <a:r>
              <a:rPr lang="uk-UA" dirty="0">
                <a:latin typeface="Georgia" pitchFamily="18" charset="0"/>
              </a:rPr>
              <a:t>Уряд Речі Посполитої прагнув асимілювати українців: закривалися українські школи, у Львівському університеті були ліквідовані українські кафедри, обмежували доступ молоді у вищі навчальні заклади та на державну службу. Все це породжувало протест населення </a:t>
            </a:r>
            <a:r>
              <a:rPr lang="uk-UA" dirty="0" smtClean="0">
                <a:latin typeface="Georgia" pitchFamily="18" charset="0"/>
              </a:rPr>
              <a:t>регіону.</a:t>
            </a:r>
            <a:endParaRPr lang="uk-UA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uk-UA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Муза   поета</a:t>
            </a:r>
            <a:endParaRPr lang="uk-UA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40962" name="Picture 2" descr="http://wz.lviv.ua/img/728x435/d/0efb37cf100946b0963f1b7e40969e3a-2a7b5c776fe8a3e18d50c25b45d11952.jpg"/>
          <p:cNvPicPr>
            <a:picLocks noChangeAspect="1" noChangeArrowheads="1"/>
          </p:cNvPicPr>
          <p:nvPr/>
        </p:nvPicPr>
        <p:blipFill>
          <a:blip r:embed="rId2" cstate="print"/>
          <a:srcRect l="11031" r="10830"/>
          <a:stretch>
            <a:fillRect/>
          </a:stretch>
        </p:blipFill>
        <p:spPr bwMode="auto">
          <a:xfrm>
            <a:off x="971600" y="1268760"/>
            <a:ext cx="7056784" cy="53963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60648"/>
            <a:ext cx="8712968" cy="7416824"/>
          </a:xfrm>
        </p:spPr>
        <p:txBody>
          <a:bodyPr>
            <a:normAutofit fontScale="85000" lnSpcReduction="20000"/>
          </a:bodyPr>
          <a:lstStyle/>
          <a:p>
            <a:r>
              <a:rPr lang="uk-UA" dirty="0">
                <a:latin typeface="Georgia" pitchFamily="18" charset="0"/>
              </a:rPr>
              <a:t>Ольга Олійник (</a:t>
            </a:r>
            <a:r>
              <a:rPr lang="uk-UA" dirty="0" err="1">
                <a:latin typeface="Georgia" pitchFamily="18" charset="0"/>
              </a:rPr>
              <a:t>Ксєнжопольська</a:t>
            </a:r>
            <a:r>
              <a:rPr lang="uk-UA" dirty="0">
                <a:latin typeface="Georgia" pitchFamily="18" charset="0"/>
              </a:rPr>
              <a:t>) познайомилась з Антоничем під час львівських вакацій у 1934 році. У своїх спогадах жінка розповідає, що поезії Богдана-Ігоря мали шалену популярність серед тогочасної молоді: </a:t>
            </a:r>
            <a:r>
              <a:rPr lang="uk-UA" dirty="0" err="1">
                <a:latin typeface="Georgia" pitchFamily="18" charset="0"/>
              </a:rPr>
              <a:t>“Поезія</a:t>
            </a:r>
            <a:r>
              <a:rPr lang="uk-UA" dirty="0">
                <a:latin typeface="Georgia" pitchFamily="18" charset="0"/>
              </a:rPr>
              <a:t> Антонича полонила всіх нас. Ми упивались нею, вчили напам’ять, а деякі вірші співали на мотив народних </a:t>
            </a:r>
            <a:r>
              <a:rPr lang="uk-UA" dirty="0" err="1">
                <a:latin typeface="Georgia" pitchFamily="18" charset="0"/>
              </a:rPr>
              <a:t>пісень”</a:t>
            </a:r>
            <a:r>
              <a:rPr lang="uk-UA" dirty="0">
                <a:latin typeface="Georgia" pitchFamily="18" charset="0"/>
              </a:rPr>
              <a:t>. Зустріч Ольги з кумиром була вимріяною. </a:t>
            </a:r>
            <a:r>
              <a:rPr lang="uk-UA" dirty="0" err="1">
                <a:latin typeface="Georgia" pitchFamily="18" charset="0"/>
              </a:rPr>
              <a:t>“Як</a:t>
            </a:r>
            <a:r>
              <a:rPr lang="uk-UA" dirty="0">
                <a:latin typeface="Georgia" pitchFamily="18" charset="0"/>
              </a:rPr>
              <a:t> я забажала побачити його, бодай здалека, яка я була цікава побачити його! І цілком випадково наступного дня познайомилася з Антоничем в малій цукерні </a:t>
            </a:r>
            <a:r>
              <a:rPr lang="uk-UA" dirty="0" err="1">
                <a:latin typeface="Georgia" pitchFamily="18" charset="0"/>
              </a:rPr>
              <a:t>“Оаза”</a:t>
            </a:r>
            <a:r>
              <a:rPr lang="uk-UA" dirty="0">
                <a:latin typeface="Georgia" pitchFamily="18" charset="0"/>
              </a:rPr>
              <a:t> на вулиці Руській. Можна собі уявити, яке враження зробила на мене ця зустріч, я надзвичайно була схвильована… Не могла я погодитись, щоб цей Антонич, наше божище, був аж таким звичайним. Добродушно усміхнений, ввічливий, сердечний, без гарячкових рухів, спокійний і дуже розважливий у </a:t>
            </a:r>
            <a:r>
              <a:rPr lang="uk-UA" dirty="0" err="1">
                <a:latin typeface="Georgia" pitchFamily="18" charset="0"/>
              </a:rPr>
              <a:t>розмові”</a:t>
            </a:r>
            <a:r>
              <a:rPr lang="uk-UA" dirty="0">
                <a:latin typeface="Georgia" pitchFamily="18" charset="0"/>
              </a:rPr>
              <a:t>.</a:t>
            </a:r>
            <a:br>
              <a:rPr lang="uk-UA" dirty="0">
                <a:latin typeface="Georgia" pitchFamily="18" charset="0"/>
              </a:rPr>
            </a:br>
            <a:r>
              <a:rPr lang="uk-UA" dirty="0">
                <a:latin typeface="Georgia" pitchFamily="18" charset="0"/>
              </a:rPr>
              <a:t/>
            </a:r>
            <a:br>
              <a:rPr lang="uk-UA" dirty="0">
                <a:latin typeface="Georgia" pitchFamily="18" charset="0"/>
              </a:rPr>
            </a:br>
            <a:endParaRPr lang="uk-UA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uk-UA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Багатогранна   діяльність</a:t>
            </a:r>
            <a:endParaRPr lang="uk-UA" b="1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412776"/>
            <a:ext cx="8568952" cy="5257800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latin typeface="Georgia" pitchFamily="18" charset="0"/>
              </a:rPr>
              <a:t>Перший </a:t>
            </a:r>
            <a:r>
              <a:rPr lang="ru-RU" dirty="0" err="1">
                <a:latin typeface="Georgia" pitchFamily="18" charset="0"/>
              </a:rPr>
              <a:t>свій</a:t>
            </a:r>
            <a:r>
              <a:rPr lang="ru-RU" dirty="0">
                <a:latin typeface="Georgia" pitchFamily="18" charset="0"/>
              </a:rPr>
              <a:t> </a:t>
            </a:r>
            <a:r>
              <a:rPr lang="ru-RU" dirty="0" err="1">
                <a:latin typeface="Georgia" pitchFamily="18" charset="0"/>
              </a:rPr>
              <a:t>вірш</a:t>
            </a:r>
            <a:r>
              <a:rPr lang="ru-RU" dirty="0">
                <a:latin typeface="Georgia" pitchFamily="18" charset="0"/>
              </a:rPr>
              <a:t> </a:t>
            </a:r>
            <a:r>
              <a:rPr lang="ru-RU" dirty="0" smtClean="0">
                <a:latin typeface="Georgia" pitchFamily="18" charset="0"/>
              </a:rPr>
              <a:t>поет </a:t>
            </a:r>
            <a:r>
              <a:rPr lang="ru-RU" dirty="0" err="1" smtClean="0">
                <a:latin typeface="Georgia" pitchFamily="18" charset="0"/>
              </a:rPr>
              <a:t>опублікував</a:t>
            </a:r>
            <a:r>
              <a:rPr lang="ru-RU" dirty="0" smtClean="0">
                <a:latin typeface="Georgia" pitchFamily="18" charset="0"/>
              </a:rPr>
              <a:t> 1931</a:t>
            </a:r>
            <a:r>
              <a:rPr lang="ru-RU" dirty="0">
                <a:latin typeface="Georgia" pitchFamily="18" charset="0"/>
              </a:rPr>
              <a:t> року в </a:t>
            </a:r>
            <a:r>
              <a:rPr lang="ru-RU" dirty="0" smtClean="0">
                <a:latin typeface="Georgia" pitchFamily="18" charset="0"/>
              </a:rPr>
              <a:t>пластовому</a:t>
            </a:r>
            <a:r>
              <a:rPr lang="ru-RU" dirty="0">
                <a:latin typeface="Georgia" pitchFamily="18" charset="0"/>
              </a:rPr>
              <a:t> </a:t>
            </a:r>
            <a:r>
              <a:rPr lang="ru-RU" dirty="0" err="1">
                <a:latin typeface="Georgia" pitchFamily="18" charset="0"/>
              </a:rPr>
              <a:t>журналі</a:t>
            </a:r>
            <a:r>
              <a:rPr lang="ru-RU" dirty="0">
                <a:latin typeface="Georgia" pitchFamily="18" charset="0"/>
              </a:rPr>
              <a:t> «</a:t>
            </a:r>
            <a:r>
              <a:rPr lang="ru-RU" dirty="0" err="1">
                <a:latin typeface="Georgia" pitchFamily="18" charset="0"/>
              </a:rPr>
              <a:t>Вогні</a:t>
            </a:r>
            <a:r>
              <a:rPr lang="ru-RU" dirty="0">
                <a:latin typeface="Georgia" pitchFamily="18" charset="0"/>
              </a:rPr>
              <a:t>». </a:t>
            </a:r>
            <a:r>
              <a:rPr lang="ru-RU" dirty="0" err="1">
                <a:latin typeface="Georgia" pitchFamily="18" charset="0"/>
              </a:rPr>
              <a:t>Потім</a:t>
            </a:r>
            <a:r>
              <a:rPr lang="ru-RU" dirty="0">
                <a:latin typeface="Georgia" pitchFamily="18" charset="0"/>
              </a:rPr>
              <a:t> </a:t>
            </a:r>
            <a:r>
              <a:rPr lang="ru-RU" dirty="0" err="1">
                <a:latin typeface="Georgia" pitchFamily="18" charset="0"/>
              </a:rPr>
              <a:t>він</a:t>
            </a:r>
            <a:r>
              <a:rPr lang="ru-RU" dirty="0">
                <a:latin typeface="Georgia" pitchFamily="18" charset="0"/>
              </a:rPr>
              <a:t> </a:t>
            </a:r>
            <a:r>
              <a:rPr lang="ru-RU" dirty="0" err="1">
                <a:latin typeface="Georgia" pitchFamily="18" charset="0"/>
              </a:rPr>
              <a:t>розміщував</a:t>
            </a:r>
            <a:r>
              <a:rPr lang="ru-RU" dirty="0">
                <a:latin typeface="Georgia" pitchFamily="18" charset="0"/>
              </a:rPr>
              <a:t> </a:t>
            </a:r>
            <a:r>
              <a:rPr lang="ru-RU" dirty="0" err="1">
                <a:latin typeface="Georgia" pitchFamily="18" charset="0"/>
              </a:rPr>
              <a:t>поезії</a:t>
            </a:r>
            <a:r>
              <a:rPr lang="ru-RU" dirty="0">
                <a:latin typeface="Georgia" pitchFamily="18" charset="0"/>
              </a:rPr>
              <a:t> в </a:t>
            </a:r>
            <a:r>
              <a:rPr lang="ru-RU" dirty="0" err="1">
                <a:latin typeface="Georgia" pitchFamily="18" charset="0"/>
              </a:rPr>
              <a:t>багатьох</a:t>
            </a:r>
            <a:r>
              <a:rPr lang="ru-RU" dirty="0">
                <a:latin typeface="Georgia" pitchFamily="18" charset="0"/>
              </a:rPr>
              <a:t> </a:t>
            </a:r>
            <a:r>
              <a:rPr lang="ru-RU" dirty="0" err="1">
                <a:latin typeface="Georgia" pitchFamily="18" charset="0"/>
              </a:rPr>
              <a:t>періодичних</a:t>
            </a:r>
            <a:r>
              <a:rPr lang="ru-RU" dirty="0">
                <a:latin typeface="Georgia" pitchFamily="18" charset="0"/>
              </a:rPr>
              <a:t> </a:t>
            </a:r>
            <a:r>
              <a:rPr lang="ru-RU" dirty="0" err="1">
                <a:latin typeface="Georgia" pitchFamily="18" charset="0"/>
              </a:rPr>
              <a:t>виданнях</a:t>
            </a:r>
            <a:r>
              <a:rPr lang="ru-RU" dirty="0">
                <a:latin typeface="Georgia" pitchFamily="18" charset="0"/>
              </a:rPr>
              <a:t>. </a:t>
            </a:r>
            <a:r>
              <a:rPr lang="ru-RU" dirty="0" err="1">
                <a:latin typeface="Georgia" pitchFamily="18" charset="0"/>
              </a:rPr>
              <a:t>Незважаючи</a:t>
            </a:r>
            <a:r>
              <a:rPr lang="ru-RU" dirty="0">
                <a:latin typeface="Georgia" pitchFamily="18" charset="0"/>
              </a:rPr>
              <a:t> на </a:t>
            </a:r>
            <a:r>
              <a:rPr lang="ru-RU" dirty="0" err="1">
                <a:latin typeface="Georgia" pitchFamily="18" charset="0"/>
              </a:rPr>
              <a:t>велику</a:t>
            </a:r>
            <a:r>
              <a:rPr lang="ru-RU" dirty="0">
                <a:latin typeface="Georgia" pitchFamily="18" charset="0"/>
              </a:rPr>
              <a:t> </a:t>
            </a:r>
            <a:r>
              <a:rPr lang="ru-RU" dirty="0" err="1">
                <a:latin typeface="Georgia" pitchFamily="18" charset="0"/>
              </a:rPr>
              <a:t>поетичну</a:t>
            </a:r>
            <a:r>
              <a:rPr lang="ru-RU" dirty="0">
                <a:latin typeface="Georgia" pitchFamily="18" charset="0"/>
              </a:rPr>
              <a:t> </a:t>
            </a:r>
            <a:r>
              <a:rPr lang="ru-RU" dirty="0" err="1">
                <a:latin typeface="Georgia" pitchFamily="18" charset="0"/>
              </a:rPr>
              <a:t>творчість</a:t>
            </a:r>
            <a:r>
              <a:rPr lang="ru-RU" dirty="0">
                <a:latin typeface="Georgia" pitchFamily="18" charset="0"/>
              </a:rPr>
              <a:t> </a:t>
            </a:r>
            <a:r>
              <a:rPr lang="ru-RU" dirty="0" err="1">
                <a:latin typeface="Georgia" pitchFamily="18" charset="0"/>
              </a:rPr>
              <a:t>і</a:t>
            </a:r>
            <a:r>
              <a:rPr lang="ru-RU" dirty="0">
                <a:latin typeface="Georgia" pitchFamily="18" charset="0"/>
              </a:rPr>
              <a:t> </a:t>
            </a:r>
            <a:r>
              <a:rPr lang="ru-RU" dirty="0" err="1">
                <a:latin typeface="Georgia" pitchFamily="18" charset="0"/>
              </a:rPr>
              <a:t>важкий</a:t>
            </a:r>
            <a:r>
              <a:rPr lang="ru-RU" dirty="0">
                <a:latin typeface="Georgia" pitchFamily="18" charset="0"/>
              </a:rPr>
              <a:t> </a:t>
            </a:r>
            <a:r>
              <a:rPr lang="ru-RU" dirty="0" err="1">
                <a:latin typeface="Georgia" pitchFamily="18" charset="0"/>
              </a:rPr>
              <a:t>процес</a:t>
            </a:r>
            <a:r>
              <a:rPr lang="ru-RU" dirty="0">
                <a:latin typeface="Georgia" pitchFamily="18" charset="0"/>
              </a:rPr>
              <a:t> </a:t>
            </a:r>
            <a:r>
              <a:rPr lang="ru-RU" dirty="0" err="1">
                <a:latin typeface="Georgia" pitchFamily="18" charset="0"/>
              </a:rPr>
              <a:t>засвоєння</a:t>
            </a:r>
            <a:r>
              <a:rPr lang="ru-RU" dirty="0">
                <a:latin typeface="Georgia" pitchFamily="18" charset="0"/>
              </a:rPr>
              <a:t> </a:t>
            </a:r>
            <a:r>
              <a:rPr lang="ru-RU" dirty="0" err="1">
                <a:latin typeface="Georgia" pitchFamily="18" charset="0"/>
              </a:rPr>
              <a:t>літературної</a:t>
            </a:r>
            <a:r>
              <a:rPr lang="ru-RU" dirty="0">
                <a:latin typeface="Georgia" pitchFamily="18" charset="0"/>
              </a:rPr>
              <a:t> </a:t>
            </a:r>
            <a:r>
              <a:rPr lang="ru-RU" dirty="0" err="1">
                <a:latin typeface="Georgia" pitchFamily="18" charset="0"/>
              </a:rPr>
              <a:t>мови</a:t>
            </a:r>
            <a:r>
              <a:rPr lang="ru-RU" dirty="0">
                <a:latin typeface="Georgia" pitchFamily="18" charset="0"/>
              </a:rPr>
              <a:t>, поет все-таки </a:t>
            </a:r>
            <a:r>
              <a:rPr lang="ru-RU" dirty="0" err="1">
                <a:latin typeface="Georgia" pitchFamily="18" charset="0"/>
              </a:rPr>
              <a:t>знаходив</a:t>
            </a:r>
            <a:r>
              <a:rPr lang="ru-RU" dirty="0">
                <a:latin typeface="Georgia" pitchFamily="18" charset="0"/>
              </a:rPr>
              <a:t> час на </a:t>
            </a:r>
            <a:r>
              <a:rPr lang="ru-RU" dirty="0" err="1">
                <a:latin typeface="Georgia" pitchFamily="18" charset="0"/>
              </a:rPr>
              <a:t>працю</a:t>
            </a:r>
            <a:r>
              <a:rPr lang="ru-RU" dirty="0">
                <a:latin typeface="Georgia" pitchFamily="18" charset="0"/>
              </a:rPr>
              <a:t> в </a:t>
            </a:r>
            <a:r>
              <a:rPr lang="ru-RU" dirty="0" err="1">
                <a:latin typeface="Georgia" pitchFamily="18" charset="0"/>
              </a:rPr>
              <a:t>інших</a:t>
            </a:r>
            <a:r>
              <a:rPr lang="ru-RU" dirty="0">
                <a:latin typeface="Georgia" pitchFamily="18" charset="0"/>
              </a:rPr>
              <a:t> жанрах та на </a:t>
            </a:r>
            <a:r>
              <a:rPr lang="ru-RU" dirty="0" err="1">
                <a:latin typeface="Georgia" pitchFamily="18" charset="0"/>
              </a:rPr>
              <a:t>публіцистику</a:t>
            </a:r>
            <a:r>
              <a:rPr lang="ru-RU" dirty="0">
                <a:latin typeface="Georgia" pitchFamily="18" charset="0"/>
              </a:rPr>
              <a:t>. </a:t>
            </a:r>
            <a:r>
              <a:rPr lang="ru-RU" dirty="0" err="1">
                <a:latin typeface="Georgia" pitchFamily="18" charset="0"/>
              </a:rPr>
              <a:t>Він</a:t>
            </a:r>
            <a:r>
              <a:rPr lang="ru-RU" dirty="0">
                <a:latin typeface="Georgia" pitchFamily="18" charset="0"/>
              </a:rPr>
              <a:t> </a:t>
            </a:r>
            <a:r>
              <a:rPr lang="ru-RU" dirty="0" err="1">
                <a:latin typeface="Georgia" pitchFamily="18" charset="0"/>
              </a:rPr>
              <a:t>виступав</a:t>
            </a:r>
            <a:r>
              <a:rPr lang="ru-RU" dirty="0">
                <a:latin typeface="Georgia" pitchFamily="18" charset="0"/>
              </a:rPr>
              <a:t> </a:t>
            </a:r>
            <a:r>
              <a:rPr lang="ru-RU" dirty="0" err="1">
                <a:latin typeface="Georgia" pitchFamily="18" charset="0"/>
              </a:rPr>
              <a:t>з</a:t>
            </a:r>
            <a:r>
              <a:rPr lang="ru-RU" dirty="0">
                <a:latin typeface="Georgia" pitchFamily="18" charset="0"/>
              </a:rPr>
              <a:t> </a:t>
            </a:r>
            <a:r>
              <a:rPr lang="ru-RU" dirty="0" err="1">
                <a:latin typeface="Georgia" pitchFamily="18" charset="0"/>
              </a:rPr>
              <a:t>доповідями</a:t>
            </a:r>
            <a:r>
              <a:rPr lang="ru-RU" dirty="0">
                <a:latin typeface="Georgia" pitchFamily="18" charset="0"/>
              </a:rPr>
              <a:t> про </a:t>
            </a:r>
            <a:r>
              <a:rPr lang="ru-RU" dirty="0" err="1">
                <a:latin typeface="Georgia" pitchFamily="18" charset="0"/>
              </a:rPr>
              <a:t>українську</a:t>
            </a:r>
            <a:r>
              <a:rPr lang="ru-RU" dirty="0">
                <a:latin typeface="Georgia" pitchFamily="18" charset="0"/>
              </a:rPr>
              <a:t> та </a:t>
            </a:r>
            <a:r>
              <a:rPr lang="ru-RU" dirty="0" err="1">
                <a:latin typeface="Georgia" pitchFamily="18" charset="0"/>
              </a:rPr>
              <a:t>чужу</a:t>
            </a:r>
            <a:r>
              <a:rPr lang="ru-RU" dirty="0">
                <a:latin typeface="Georgia" pitchFamily="18" charset="0"/>
              </a:rPr>
              <a:t> </a:t>
            </a:r>
            <a:r>
              <a:rPr lang="ru-RU" dirty="0" err="1">
                <a:latin typeface="Georgia" pitchFamily="18" charset="0"/>
              </a:rPr>
              <a:t>літератури</a:t>
            </a:r>
            <a:r>
              <a:rPr lang="ru-RU" dirty="0">
                <a:latin typeface="Georgia" pitchFamily="18" charset="0"/>
              </a:rPr>
              <a:t>; </a:t>
            </a:r>
            <a:r>
              <a:rPr lang="ru-RU" dirty="0" err="1">
                <a:latin typeface="Georgia" pitchFamily="18" charset="0"/>
              </a:rPr>
              <a:t>робив</a:t>
            </a:r>
            <a:r>
              <a:rPr lang="ru-RU" dirty="0">
                <a:latin typeface="Georgia" pitchFamily="18" charset="0"/>
              </a:rPr>
              <a:t> </a:t>
            </a:r>
            <a:r>
              <a:rPr lang="ru-RU" dirty="0" err="1">
                <a:latin typeface="Georgia" pitchFamily="18" charset="0"/>
              </a:rPr>
              <a:t>переклади</a:t>
            </a:r>
            <a:r>
              <a:rPr lang="ru-RU" dirty="0">
                <a:latin typeface="Georgia" pitchFamily="18" charset="0"/>
              </a:rPr>
              <a:t>; писав </a:t>
            </a:r>
            <a:r>
              <a:rPr lang="ru-RU" dirty="0" err="1">
                <a:latin typeface="Georgia" pitchFamily="18" charset="0"/>
              </a:rPr>
              <a:t>рецензії</a:t>
            </a:r>
            <a:r>
              <a:rPr lang="ru-RU" dirty="0">
                <a:latin typeface="Georgia" pitchFamily="18" charset="0"/>
              </a:rPr>
              <a:t>; </a:t>
            </a:r>
            <a:r>
              <a:rPr lang="ru-RU" dirty="0" err="1">
                <a:latin typeface="Georgia" pitchFamily="18" charset="0"/>
              </a:rPr>
              <a:t>публікував</a:t>
            </a:r>
            <a:r>
              <a:rPr lang="ru-RU" dirty="0">
                <a:latin typeface="Georgia" pitchFamily="18" charset="0"/>
              </a:rPr>
              <a:t> </a:t>
            </a:r>
            <a:r>
              <a:rPr lang="ru-RU" dirty="0" err="1">
                <a:latin typeface="Georgia" pitchFamily="18" charset="0"/>
              </a:rPr>
              <a:t>сатиричні</a:t>
            </a:r>
            <a:r>
              <a:rPr lang="ru-RU" dirty="0">
                <a:latin typeface="Georgia" pitchFamily="18" charset="0"/>
              </a:rPr>
              <a:t> </a:t>
            </a:r>
            <a:r>
              <a:rPr lang="ru-RU" dirty="0" err="1">
                <a:latin typeface="Georgia" pitchFamily="18" charset="0"/>
              </a:rPr>
              <a:t>фейлетони</a:t>
            </a:r>
            <a:r>
              <a:rPr lang="ru-RU" dirty="0">
                <a:latin typeface="Georgia" pitchFamily="18" charset="0"/>
              </a:rPr>
              <a:t> та </a:t>
            </a:r>
            <a:r>
              <a:rPr lang="ru-RU" dirty="0" err="1">
                <a:latin typeface="Georgia" pitchFamily="18" charset="0"/>
              </a:rPr>
              <a:t>пародії</a:t>
            </a:r>
            <a:r>
              <a:rPr lang="ru-RU" dirty="0">
                <a:latin typeface="Georgia" pitchFamily="18" charset="0"/>
              </a:rPr>
              <a:t>, в </a:t>
            </a:r>
            <a:r>
              <a:rPr lang="ru-RU" dirty="0" err="1">
                <a:latin typeface="Georgia" pitchFamily="18" charset="0"/>
              </a:rPr>
              <a:t>яких</a:t>
            </a:r>
            <a:r>
              <a:rPr lang="ru-RU" dirty="0">
                <a:latin typeface="Georgia" pitchFamily="18" charset="0"/>
              </a:rPr>
              <a:t> </a:t>
            </a:r>
            <a:r>
              <a:rPr lang="ru-RU" dirty="0" err="1">
                <a:latin typeface="Georgia" pitchFamily="18" charset="0"/>
              </a:rPr>
              <a:t>виявив</a:t>
            </a:r>
            <a:r>
              <a:rPr lang="ru-RU" dirty="0">
                <a:latin typeface="Georgia" pitchFamily="18" charset="0"/>
              </a:rPr>
              <a:t> </a:t>
            </a:r>
            <a:r>
              <a:rPr lang="ru-RU" dirty="0" err="1">
                <a:latin typeface="Georgia" pitchFamily="18" charset="0"/>
              </a:rPr>
              <a:t>гостру</a:t>
            </a:r>
            <a:r>
              <a:rPr lang="ru-RU" dirty="0">
                <a:latin typeface="Georgia" pitchFamily="18" charset="0"/>
              </a:rPr>
              <a:t> </a:t>
            </a:r>
            <a:r>
              <a:rPr lang="ru-RU" dirty="0" err="1">
                <a:latin typeface="Georgia" pitchFamily="18" charset="0"/>
              </a:rPr>
              <a:t>дотепність</a:t>
            </a:r>
            <a:r>
              <a:rPr lang="ru-RU" dirty="0">
                <a:latin typeface="Georgia" pitchFamily="18" charset="0"/>
              </a:rPr>
              <a:t>. </a:t>
            </a:r>
            <a:r>
              <a:rPr lang="ru-RU" dirty="0" err="1">
                <a:latin typeface="Georgia" pitchFamily="18" charset="0"/>
              </a:rPr>
              <a:t>Вів</a:t>
            </a:r>
            <a:r>
              <a:rPr lang="ru-RU" dirty="0">
                <a:latin typeface="Georgia" pitchFamily="18" charset="0"/>
              </a:rPr>
              <a:t> </a:t>
            </a:r>
            <a:r>
              <a:rPr lang="ru-RU" dirty="0" err="1">
                <a:latin typeface="Georgia" pitchFamily="18" charset="0"/>
              </a:rPr>
              <a:t>літературну</a:t>
            </a:r>
            <a:r>
              <a:rPr lang="ru-RU" dirty="0">
                <a:latin typeface="Georgia" pitchFamily="18" charset="0"/>
              </a:rPr>
              <a:t> </a:t>
            </a:r>
            <a:r>
              <a:rPr lang="ru-RU" dirty="0" err="1">
                <a:latin typeface="Georgia" pitchFamily="18" charset="0"/>
              </a:rPr>
              <a:t>хроніку</a:t>
            </a:r>
            <a:r>
              <a:rPr lang="ru-RU" dirty="0">
                <a:latin typeface="Georgia" pitchFamily="18" charset="0"/>
              </a:rPr>
              <a:t> у </a:t>
            </a:r>
            <a:r>
              <a:rPr lang="ru-RU" dirty="0" err="1">
                <a:latin typeface="Georgia" pitchFamily="18" charset="0"/>
              </a:rPr>
              <a:t>часописі</a:t>
            </a:r>
            <a:r>
              <a:rPr lang="ru-RU" dirty="0">
                <a:latin typeface="Georgia" pitchFamily="18" charset="0"/>
              </a:rPr>
              <a:t> «</a:t>
            </a:r>
            <a:r>
              <a:rPr lang="ru-RU" dirty="0" err="1">
                <a:latin typeface="Georgia" pitchFamily="18" charset="0"/>
              </a:rPr>
              <a:t>Дажбог</a:t>
            </a:r>
            <a:r>
              <a:rPr lang="ru-RU" dirty="0">
                <a:latin typeface="Georgia" pitchFamily="18" charset="0"/>
              </a:rPr>
              <a:t>».</a:t>
            </a:r>
          </a:p>
          <a:p>
            <a:endParaRPr lang="uk-UA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uk-UA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Багатогранна   діяльність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600200"/>
            <a:ext cx="8712968" cy="5257800"/>
          </a:xfrm>
        </p:spPr>
        <p:txBody>
          <a:bodyPr>
            <a:normAutofit fontScale="85000" lnSpcReduction="10000"/>
          </a:bodyPr>
          <a:lstStyle/>
          <a:p>
            <a:r>
              <a:rPr lang="ru-RU" dirty="0" err="1" smtClean="0">
                <a:latin typeface="Georgia" pitchFamily="18" charset="0"/>
              </a:rPr>
              <a:t>Крім</a:t>
            </a:r>
            <a:r>
              <a:rPr lang="ru-RU" dirty="0" smtClean="0">
                <a:latin typeface="Georgia" pitchFamily="18" charset="0"/>
              </a:rPr>
              <a:t> того, </a:t>
            </a:r>
            <a:r>
              <a:rPr lang="ru-RU" dirty="0" err="1" smtClean="0">
                <a:latin typeface="Georgia" pitchFamily="18" charset="0"/>
              </a:rPr>
              <a:t>він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випробовував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свої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сили</a:t>
            </a:r>
            <a:r>
              <a:rPr lang="ru-RU" dirty="0" smtClean="0">
                <a:latin typeface="Georgia" pitchFamily="18" charset="0"/>
              </a:rPr>
              <a:t> в </a:t>
            </a:r>
            <a:r>
              <a:rPr lang="ru-RU" dirty="0" err="1" smtClean="0">
                <a:latin typeface="Georgia" pitchFamily="18" charset="0"/>
              </a:rPr>
              <a:t>прозі</a:t>
            </a:r>
            <a:r>
              <a:rPr lang="ru-RU" dirty="0" smtClean="0">
                <a:latin typeface="Georgia" pitchFamily="18" charset="0"/>
              </a:rPr>
              <a:t> та </a:t>
            </a:r>
            <a:r>
              <a:rPr lang="ru-RU" dirty="0" err="1" smtClean="0">
                <a:latin typeface="Georgia" pitchFamily="18" charset="0"/>
              </a:rPr>
              <a:t>драматургії</a:t>
            </a:r>
            <a:r>
              <a:rPr lang="ru-RU" dirty="0" smtClean="0">
                <a:latin typeface="Georgia" pitchFamily="18" charset="0"/>
              </a:rPr>
              <a:t>. </a:t>
            </a:r>
            <a:r>
              <a:rPr lang="ru-RU" dirty="0" err="1" smtClean="0">
                <a:latin typeface="Georgia" pitchFamily="18" charset="0"/>
              </a:rPr>
              <a:t>Залишилася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незакінчена</a:t>
            </a:r>
            <a:r>
              <a:rPr lang="ru-RU" dirty="0" smtClean="0">
                <a:latin typeface="Georgia" pitchFamily="18" charset="0"/>
              </a:rPr>
              <a:t> новела «Три </a:t>
            </a:r>
            <a:r>
              <a:rPr lang="ru-RU" dirty="0" err="1" smtClean="0">
                <a:latin typeface="Georgia" pitchFamily="18" charset="0"/>
              </a:rPr>
              <a:t>мандоліни</a:t>
            </a:r>
            <a:r>
              <a:rPr lang="ru-RU" dirty="0" smtClean="0">
                <a:latin typeface="Georgia" pitchFamily="18" charset="0"/>
              </a:rPr>
              <a:t>» та великий фрагмент </a:t>
            </a:r>
            <a:r>
              <a:rPr lang="ru-RU" dirty="0" err="1" smtClean="0">
                <a:latin typeface="Georgia" pitchFamily="18" charset="0"/>
              </a:rPr>
              <a:t>повісті</a:t>
            </a:r>
            <a:r>
              <a:rPr lang="ru-RU" dirty="0" smtClean="0">
                <a:latin typeface="Georgia" pitchFamily="18" charset="0"/>
              </a:rPr>
              <a:t>, </a:t>
            </a:r>
            <a:r>
              <a:rPr lang="ru-RU" dirty="0" err="1" smtClean="0">
                <a:latin typeface="Georgia" pitchFamily="18" charset="0"/>
              </a:rPr>
              <a:t>що</a:t>
            </a:r>
            <a:r>
              <a:rPr lang="ru-RU" dirty="0" smtClean="0">
                <a:latin typeface="Georgia" pitchFamily="18" charset="0"/>
              </a:rPr>
              <a:t> мала </a:t>
            </a:r>
            <a:r>
              <a:rPr lang="ru-RU" dirty="0" err="1" smtClean="0">
                <a:latin typeface="Georgia" pitchFamily="18" charset="0"/>
              </a:rPr>
              <a:t>називатися</a:t>
            </a:r>
            <a:r>
              <a:rPr lang="ru-RU" dirty="0" smtClean="0">
                <a:latin typeface="Georgia" pitchFamily="18" charset="0"/>
              </a:rPr>
              <a:t> «На другому </a:t>
            </a:r>
            <a:r>
              <a:rPr lang="ru-RU" dirty="0" err="1" smtClean="0">
                <a:latin typeface="Georgia" pitchFamily="18" charset="0"/>
              </a:rPr>
              <a:t>березі</a:t>
            </a:r>
            <a:r>
              <a:rPr lang="ru-RU" dirty="0" smtClean="0">
                <a:latin typeface="Georgia" pitchFamily="18" charset="0"/>
              </a:rPr>
              <a:t>». </a:t>
            </a:r>
            <a:r>
              <a:rPr lang="ru-RU" dirty="0" err="1" smtClean="0">
                <a:latin typeface="Georgia" pitchFamily="18" charset="0"/>
              </a:rPr>
              <a:t>Він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склав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лібрето</a:t>
            </a:r>
            <a:r>
              <a:rPr lang="ru-RU" dirty="0" smtClean="0">
                <a:latin typeface="Georgia" pitchFamily="18" charset="0"/>
              </a:rPr>
              <a:t> до опери  «</a:t>
            </a:r>
            <a:r>
              <a:rPr lang="ru-RU" dirty="0" err="1" smtClean="0">
                <a:latin typeface="Georgia" pitchFamily="18" charset="0"/>
              </a:rPr>
              <a:t>Довбуш</a:t>
            </a:r>
            <a:r>
              <a:rPr lang="ru-RU" dirty="0" smtClean="0">
                <a:latin typeface="Georgia" pitchFamily="18" charset="0"/>
              </a:rPr>
              <a:t>»</a:t>
            </a:r>
            <a:r>
              <a:rPr lang="ru-RU" dirty="0" err="1" smtClean="0">
                <a:latin typeface="Georgia" pitchFamily="18" charset="0"/>
              </a:rPr>
              <a:t>що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її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мав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написати</a:t>
            </a:r>
            <a:r>
              <a:rPr lang="ru-RU" dirty="0" smtClean="0">
                <a:latin typeface="Georgia" pitchFamily="18" charset="0"/>
              </a:rPr>
              <a:t> </a:t>
            </a:r>
            <a:r>
              <a:rPr lang="ru-RU" dirty="0" err="1" smtClean="0">
                <a:latin typeface="Georgia" pitchFamily="18" charset="0"/>
              </a:rPr>
              <a:t>Антін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Рудницький</a:t>
            </a:r>
            <a:r>
              <a:rPr lang="ru-RU" dirty="0" smtClean="0">
                <a:latin typeface="Georgia" pitchFamily="18" charset="0"/>
              </a:rPr>
              <a:t>.</a:t>
            </a:r>
          </a:p>
          <a:p>
            <a:r>
              <a:rPr lang="ru-RU" dirty="0" smtClean="0">
                <a:latin typeface="Georgia" pitchFamily="18" charset="0"/>
              </a:rPr>
              <a:t>Проводив </a:t>
            </a:r>
            <a:r>
              <a:rPr lang="ru-RU" dirty="0" err="1" smtClean="0">
                <a:latin typeface="Georgia" pitchFamily="18" charset="0"/>
              </a:rPr>
              <a:t>редакторську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діяльність</a:t>
            </a:r>
            <a:r>
              <a:rPr lang="ru-RU" dirty="0" smtClean="0">
                <a:latin typeface="Georgia" pitchFamily="18" charset="0"/>
              </a:rPr>
              <a:t>, </a:t>
            </a:r>
            <a:r>
              <a:rPr lang="ru-RU" dirty="0" err="1" smtClean="0">
                <a:latin typeface="Georgia" pitchFamily="18" charset="0"/>
              </a:rPr>
              <a:t>деякий</a:t>
            </a:r>
            <a:r>
              <a:rPr lang="ru-RU" dirty="0" smtClean="0">
                <a:latin typeface="Georgia" pitchFamily="18" charset="0"/>
              </a:rPr>
              <a:t> час </a:t>
            </a:r>
            <a:r>
              <a:rPr lang="ru-RU" dirty="0" err="1" smtClean="0">
                <a:latin typeface="Georgia" pitchFamily="18" charset="0"/>
              </a:rPr>
              <a:t>редагував</a:t>
            </a:r>
            <a:r>
              <a:rPr lang="ru-RU" dirty="0" smtClean="0">
                <a:latin typeface="Georgia" pitchFamily="18" charset="0"/>
              </a:rPr>
              <a:t> журнал «</a:t>
            </a:r>
            <a:r>
              <a:rPr lang="ru-RU" dirty="0" err="1" smtClean="0">
                <a:latin typeface="Georgia" pitchFamily="18" charset="0"/>
              </a:rPr>
              <a:t>Дажбог</a:t>
            </a:r>
            <a:r>
              <a:rPr lang="ru-RU" dirty="0" smtClean="0">
                <a:latin typeface="Georgia" pitchFamily="18" charset="0"/>
              </a:rPr>
              <a:t>» </a:t>
            </a:r>
            <a:r>
              <a:rPr lang="ru-RU" dirty="0" err="1" smtClean="0">
                <a:latin typeface="Georgia" pitchFamily="18" charset="0"/>
              </a:rPr>
              <a:t>і</a:t>
            </a:r>
            <a:r>
              <a:rPr lang="ru-RU" dirty="0" smtClean="0">
                <a:latin typeface="Georgia" pitchFamily="18" charset="0"/>
              </a:rPr>
              <a:t> разом </a:t>
            </a:r>
            <a:r>
              <a:rPr lang="ru-RU" dirty="0" err="1" smtClean="0">
                <a:latin typeface="Georgia" pitchFamily="18" charset="0"/>
              </a:rPr>
              <a:t>із</a:t>
            </a:r>
            <a:r>
              <a:rPr lang="ru-RU" dirty="0" smtClean="0">
                <a:latin typeface="Georgia" pitchFamily="18" charset="0"/>
              </a:rPr>
              <a:t> </a:t>
            </a:r>
            <a:r>
              <a:rPr lang="ru-RU" dirty="0" err="1" smtClean="0">
                <a:latin typeface="Georgia" pitchFamily="18" charset="0"/>
              </a:rPr>
              <a:t>Володимиром</a:t>
            </a:r>
            <a:r>
              <a:rPr lang="ru-RU" dirty="0" smtClean="0">
                <a:latin typeface="Georgia" pitchFamily="18" charset="0"/>
              </a:rPr>
              <a:t> Гаврилюком журнал «</a:t>
            </a:r>
            <a:r>
              <a:rPr lang="ru-RU" dirty="0" err="1" smtClean="0">
                <a:latin typeface="Georgia" pitchFamily="18" charset="0"/>
              </a:rPr>
              <a:t>Карби</a:t>
            </a:r>
            <a:r>
              <a:rPr lang="ru-RU" dirty="0" smtClean="0">
                <a:latin typeface="Georgia" pitchFamily="18" charset="0"/>
              </a:rPr>
              <a:t>». Антонич </a:t>
            </a:r>
            <a:r>
              <a:rPr lang="ru-RU" dirty="0" err="1" smtClean="0">
                <a:latin typeface="Georgia" pitchFamily="18" charset="0"/>
              </a:rPr>
              <a:t>також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малював</a:t>
            </a:r>
            <a:r>
              <a:rPr lang="ru-RU" dirty="0" smtClean="0">
                <a:latin typeface="Georgia" pitchFamily="18" charset="0"/>
              </a:rPr>
              <a:t>, </a:t>
            </a:r>
            <a:r>
              <a:rPr lang="ru-RU" dirty="0" err="1" smtClean="0">
                <a:latin typeface="Georgia" pitchFamily="18" charset="0"/>
              </a:rPr>
              <a:t>грав</a:t>
            </a:r>
            <a:r>
              <a:rPr lang="ru-RU" dirty="0" smtClean="0">
                <a:latin typeface="Georgia" pitchFamily="18" charset="0"/>
              </a:rPr>
              <a:t> на </a:t>
            </a:r>
            <a:r>
              <a:rPr lang="ru-RU" dirty="0" err="1" smtClean="0">
                <a:latin typeface="Georgia" pitchFamily="18" charset="0"/>
              </a:rPr>
              <a:t>скрипці</a:t>
            </a:r>
            <a:r>
              <a:rPr lang="ru-RU" dirty="0" smtClean="0">
                <a:latin typeface="Georgia" pitchFamily="18" charset="0"/>
              </a:rPr>
              <a:t>  </a:t>
            </a:r>
            <a:r>
              <a:rPr lang="ru-RU" dirty="0" err="1" smtClean="0">
                <a:latin typeface="Georgia" pitchFamily="18" charset="0"/>
              </a:rPr>
              <a:t>і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компонував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музику</a:t>
            </a:r>
            <a:r>
              <a:rPr lang="ru-RU" dirty="0" smtClean="0">
                <a:latin typeface="Georgia" pitchFamily="18" charset="0"/>
              </a:rPr>
              <a:t>, </a:t>
            </a:r>
            <a:r>
              <a:rPr lang="ru-RU" dirty="0" err="1" smtClean="0">
                <a:latin typeface="Georgia" pitchFamily="18" charset="0"/>
              </a:rPr>
              <a:t>мріяв</a:t>
            </a:r>
            <a:r>
              <a:rPr lang="ru-RU" dirty="0" smtClean="0">
                <a:latin typeface="Georgia" pitchFamily="18" charset="0"/>
              </a:rPr>
              <a:t> бути композитором. </a:t>
            </a:r>
            <a:r>
              <a:rPr lang="ru-RU" dirty="0" err="1" smtClean="0">
                <a:latin typeface="Georgia" pitchFamily="18" charset="0"/>
              </a:rPr>
              <a:t>Ці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галузі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мистецтва</a:t>
            </a:r>
            <a:r>
              <a:rPr lang="ru-RU" dirty="0" smtClean="0">
                <a:latin typeface="Georgia" pitchFamily="18" charset="0"/>
              </a:rPr>
              <a:t>, особливо </a:t>
            </a:r>
            <a:r>
              <a:rPr lang="ru-RU" dirty="0" err="1" smtClean="0">
                <a:latin typeface="Georgia" pitchFamily="18" charset="0"/>
              </a:rPr>
              <a:t>малярство</a:t>
            </a:r>
            <a:r>
              <a:rPr lang="ru-RU" dirty="0" smtClean="0">
                <a:latin typeface="Georgia" pitchFamily="18" charset="0"/>
              </a:rPr>
              <a:t>, </a:t>
            </a:r>
            <a:r>
              <a:rPr lang="ru-RU" dirty="0" err="1" smtClean="0">
                <a:latin typeface="Georgia" pitchFamily="18" charset="0"/>
              </a:rPr>
              <a:t>дуже</a:t>
            </a:r>
            <a:r>
              <a:rPr lang="ru-RU" dirty="0" smtClean="0">
                <a:latin typeface="Georgia" pitchFamily="18" charset="0"/>
              </a:rPr>
              <a:t> сильно </a:t>
            </a:r>
            <a:r>
              <a:rPr lang="ru-RU" dirty="0" err="1" smtClean="0">
                <a:latin typeface="Georgia" pitchFamily="18" charset="0"/>
              </a:rPr>
              <a:t>вплинули</a:t>
            </a:r>
            <a:r>
              <a:rPr lang="ru-RU" dirty="0" smtClean="0">
                <a:latin typeface="Georgia" pitchFamily="18" charset="0"/>
              </a:rPr>
              <a:t> на </a:t>
            </a:r>
            <a:r>
              <a:rPr lang="ru-RU" dirty="0" err="1" smtClean="0">
                <a:latin typeface="Georgia" pitchFamily="18" charset="0"/>
              </a:rPr>
              <a:t>його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лірику</a:t>
            </a:r>
            <a:r>
              <a:rPr lang="ru-RU" dirty="0" smtClean="0">
                <a:latin typeface="Georgia" pitchFamily="18" charset="0"/>
              </a:rPr>
              <a:t>.</a:t>
            </a:r>
          </a:p>
          <a:p>
            <a:endParaRPr lang="uk-UA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uk-UA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Смерть   поета</a:t>
            </a:r>
            <a:endParaRPr lang="uk-UA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600200"/>
            <a:ext cx="3672408" cy="506916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       </a:t>
            </a:r>
          </a:p>
          <a:p>
            <a:pPr>
              <a:buNone/>
            </a:pPr>
            <a:r>
              <a:rPr lang="ru-RU" sz="3600" dirty="0">
                <a:latin typeface="Georgia" pitchFamily="18" charset="0"/>
              </a:rPr>
              <a:t> </a:t>
            </a:r>
            <a:r>
              <a:rPr lang="ru-RU" sz="3600" dirty="0" smtClean="0">
                <a:latin typeface="Georgia" pitchFamily="18" charset="0"/>
              </a:rPr>
              <a:t>       Помер </a:t>
            </a:r>
            <a:r>
              <a:rPr lang="ru-RU" sz="3600" dirty="0">
                <a:latin typeface="Georgia" pitchFamily="18" charset="0"/>
              </a:rPr>
              <a:t>Антонич </a:t>
            </a:r>
            <a:r>
              <a:rPr lang="ru-RU" sz="3600" dirty="0" smtClean="0">
                <a:latin typeface="Georgia" pitchFamily="18" charset="0"/>
              </a:rPr>
              <a:t>на </a:t>
            </a:r>
            <a:r>
              <a:rPr lang="ru-RU" sz="3600" dirty="0" err="1" smtClean="0">
                <a:latin typeface="Georgia" pitchFamily="18" charset="0"/>
              </a:rPr>
              <a:t>двадцять</a:t>
            </a:r>
            <a:r>
              <a:rPr lang="ru-RU" sz="3600" dirty="0" smtClean="0">
                <a:latin typeface="Georgia" pitchFamily="18" charset="0"/>
              </a:rPr>
              <a:t> </a:t>
            </a:r>
            <a:r>
              <a:rPr lang="ru-RU" sz="3600" dirty="0">
                <a:latin typeface="Georgia" pitchFamily="18" charset="0"/>
              </a:rPr>
              <a:t>восьмому </a:t>
            </a:r>
            <a:r>
              <a:rPr lang="ru-RU" sz="3600" dirty="0" err="1">
                <a:latin typeface="Georgia" pitchFamily="18" charset="0"/>
              </a:rPr>
              <a:t>році</a:t>
            </a:r>
            <a:r>
              <a:rPr lang="ru-RU" sz="3600" dirty="0">
                <a:latin typeface="Georgia" pitchFamily="18" charset="0"/>
              </a:rPr>
              <a:t> </a:t>
            </a:r>
            <a:r>
              <a:rPr lang="ru-RU" sz="3600" dirty="0" err="1">
                <a:latin typeface="Georgia" pitchFamily="18" charset="0"/>
              </a:rPr>
              <a:t>життя</a:t>
            </a:r>
            <a:r>
              <a:rPr lang="ru-RU" sz="3600" dirty="0">
                <a:latin typeface="Georgia" pitchFamily="18" charset="0"/>
              </a:rPr>
              <a:t>. </a:t>
            </a:r>
            <a:r>
              <a:rPr lang="ru-RU" sz="3600" dirty="0" err="1">
                <a:latin typeface="Georgia" pitchFamily="18" charset="0"/>
              </a:rPr>
              <a:t>Після</a:t>
            </a:r>
            <a:r>
              <a:rPr lang="ru-RU" sz="3600" dirty="0">
                <a:latin typeface="Georgia" pitchFamily="18" charset="0"/>
              </a:rPr>
              <a:t> </a:t>
            </a:r>
            <a:r>
              <a:rPr lang="ru-RU" sz="3600" dirty="0" err="1">
                <a:latin typeface="Georgia" pitchFamily="18" charset="0"/>
              </a:rPr>
              <a:t>перенесеного</a:t>
            </a:r>
            <a:r>
              <a:rPr lang="ru-RU" sz="3600" dirty="0">
                <a:latin typeface="Georgia" pitchFamily="18" charset="0"/>
              </a:rPr>
              <a:t> </a:t>
            </a:r>
            <a:r>
              <a:rPr lang="ru-RU" sz="3600" dirty="0" err="1" smtClean="0">
                <a:latin typeface="Georgia" pitchFamily="18" charset="0"/>
              </a:rPr>
              <a:t>апендициту</a:t>
            </a:r>
            <a:r>
              <a:rPr lang="ru-RU" sz="3600" dirty="0" smtClean="0">
                <a:latin typeface="Georgia" pitchFamily="18" charset="0"/>
              </a:rPr>
              <a:t>  та </a:t>
            </a:r>
            <a:r>
              <a:rPr lang="ru-RU" sz="3600" dirty="0" err="1" smtClean="0">
                <a:latin typeface="Georgia" pitchFamily="18" charset="0"/>
              </a:rPr>
              <a:t>наступно-го</a:t>
            </a:r>
            <a:r>
              <a:rPr lang="ru-RU" sz="3600" dirty="0">
                <a:latin typeface="Georgia" pitchFamily="18" charset="0"/>
              </a:rPr>
              <a:t> </a:t>
            </a:r>
            <a:r>
              <a:rPr lang="ru-RU" sz="3600" dirty="0" err="1" smtClean="0">
                <a:latin typeface="Georgia" pitchFamily="18" charset="0"/>
              </a:rPr>
              <a:t>запалення</a:t>
            </a:r>
            <a:r>
              <a:rPr lang="ru-RU" sz="3600" dirty="0" smtClean="0">
                <a:latin typeface="Georgia" pitchFamily="18" charset="0"/>
              </a:rPr>
              <a:t>  </a:t>
            </a:r>
            <a:r>
              <a:rPr lang="ru-RU" sz="3600" dirty="0" err="1" smtClean="0">
                <a:latin typeface="Georgia" pitchFamily="18" charset="0"/>
              </a:rPr>
              <a:t>легень</a:t>
            </a:r>
            <a:r>
              <a:rPr lang="ru-RU" sz="3600" dirty="0" smtClean="0">
                <a:latin typeface="Georgia" pitchFamily="18" charset="0"/>
              </a:rPr>
              <a:t> </a:t>
            </a:r>
            <a:r>
              <a:rPr lang="ru-RU" sz="3600" dirty="0" err="1" smtClean="0">
                <a:latin typeface="Georgia" pitchFamily="18" charset="0"/>
              </a:rPr>
              <a:t>перевтомле-не</a:t>
            </a:r>
            <a:r>
              <a:rPr lang="ru-RU" sz="3600" dirty="0" smtClean="0">
                <a:latin typeface="Georgia" pitchFamily="18" charset="0"/>
              </a:rPr>
              <a:t> </a:t>
            </a:r>
            <a:r>
              <a:rPr lang="ru-RU" sz="3600" dirty="0" err="1">
                <a:latin typeface="Georgia" pitchFamily="18" charset="0"/>
              </a:rPr>
              <a:t>довгою</a:t>
            </a:r>
            <a:r>
              <a:rPr lang="ru-RU" sz="3600" dirty="0">
                <a:latin typeface="Georgia" pitchFamily="18" charset="0"/>
              </a:rPr>
              <a:t> </a:t>
            </a:r>
            <a:r>
              <a:rPr lang="ru-RU" sz="3600" dirty="0" err="1">
                <a:latin typeface="Georgia" pitchFamily="18" charset="0"/>
              </a:rPr>
              <a:t>і</a:t>
            </a:r>
            <a:r>
              <a:rPr lang="ru-RU" sz="3600" dirty="0">
                <a:latin typeface="Georgia" pitchFamily="18" charset="0"/>
              </a:rPr>
              <a:t> </a:t>
            </a:r>
            <a:r>
              <a:rPr lang="ru-RU" sz="3600" dirty="0" err="1">
                <a:latin typeface="Georgia" pitchFamily="18" charset="0"/>
              </a:rPr>
              <a:t>високою</a:t>
            </a:r>
            <a:r>
              <a:rPr lang="ru-RU" sz="3600" dirty="0">
                <a:latin typeface="Georgia" pitchFamily="18" charset="0"/>
              </a:rPr>
              <a:t> </a:t>
            </a:r>
            <a:r>
              <a:rPr lang="ru-RU" sz="3600" dirty="0" err="1">
                <a:latin typeface="Georgia" pitchFamily="18" charset="0"/>
              </a:rPr>
              <a:t>гарячкою</a:t>
            </a:r>
            <a:r>
              <a:rPr lang="ru-RU" sz="3600" dirty="0">
                <a:latin typeface="Georgia" pitchFamily="18" charset="0"/>
              </a:rPr>
              <a:t> </a:t>
            </a:r>
            <a:r>
              <a:rPr lang="ru-RU" sz="3600" dirty="0" err="1">
                <a:latin typeface="Georgia" pitchFamily="18" charset="0"/>
              </a:rPr>
              <a:t>серце</a:t>
            </a:r>
            <a:r>
              <a:rPr lang="ru-RU" sz="3600" dirty="0">
                <a:latin typeface="Georgia" pitchFamily="18" charset="0"/>
              </a:rPr>
              <a:t> не </a:t>
            </a:r>
            <a:r>
              <a:rPr lang="ru-RU" sz="3600" dirty="0" err="1">
                <a:latin typeface="Georgia" pitchFamily="18" charset="0"/>
              </a:rPr>
              <a:t>витримало</a:t>
            </a:r>
            <a:r>
              <a:rPr lang="ru-RU" sz="3600" dirty="0">
                <a:latin typeface="Georgia" pitchFamily="18" charset="0"/>
              </a:rPr>
              <a:t>. </a:t>
            </a:r>
            <a:r>
              <a:rPr lang="ru-RU" sz="3600" dirty="0" smtClean="0">
                <a:latin typeface="Georgia" pitchFamily="18" charset="0"/>
              </a:rPr>
              <a:t>   </a:t>
            </a:r>
            <a:r>
              <a:rPr lang="ru-RU" sz="3600" dirty="0" err="1" smtClean="0">
                <a:latin typeface="Georgia" pitchFamily="18" charset="0"/>
              </a:rPr>
              <a:t>Похований</a:t>
            </a:r>
            <a:r>
              <a:rPr lang="ru-RU" sz="3600" dirty="0" smtClean="0">
                <a:latin typeface="Georgia" pitchFamily="18" charset="0"/>
              </a:rPr>
              <a:t> </a:t>
            </a:r>
            <a:r>
              <a:rPr lang="ru-RU" sz="3600" dirty="0">
                <a:latin typeface="Georgia" pitchFamily="18" charset="0"/>
              </a:rPr>
              <a:t>у </a:t>
            </a:r>
            <a:r>
              <a:rPr lang="ru-RU" sz="3600" dirty="0" err="1">
                <a:latin typeface="Georgia" pitchFamily="18" charset="0"/>
              </a:rPr>
              <a:t>Львові</a:t>
            </a:r>
            <a:r>
              <a:rPr lang="ru-RU" sz="3600" dirty="0">
                <a:latin typeface="Georgia" pitchFamily="18" charset="0"/>
              </a:rPr>
              <a:t> </a:t>
            </a:r>
            <a:r>
              <a:rPr lang="ru-RU" sz="3600" dirty="0" err="1" smtClean="0">
                <a:latin typeface="Georgia" pitchFamily="18" charset="0"/>
              </a:rPr>
              <a:t>наЯнівському</a:t>
            </a:r>
            <a:r>
              <a:rPr lang="ru-RU" sz="3600" dirty="0" smtClean="0">
                <a:latin typeface="Georgia" pitchFamily="18" charset="0"/>
              </a:rPr>
              <a:t> </a:t>
            </a:r>
            <a:r>
              <a:rPr lang="ru-RU" sz="3600" dirty="0" err="1" smtClean="0">
                <a:latin typeface="Georgia" pitchFamily="18" charset="0"/>
              </a:rPr>
              <a:t>цвинтарі</a:t>
            </a:r>
            <a:r>
              <a:rPr lang="ru-RU" sz="3600" dirty="0" smtClean="0">
                <a:latin typeface="Georgia" pitchFamily="18" charset="0"/>
              </a:rPr>
              <a:t>.</a:t>
            </a:r>
            <a:endParaRPr lang="uk-UA" sz="3600" dirty="0">
              <a:latin typeface="Georgia" pitchFamily="18" charset="0"/>
            </a:endParaRPr>
          </a:p>
        </p:txBody>
      </p:sp>
      <p:pic>
        <p:nvPicPr>
          <p:cNvPr id="39938" name="Picture 2" descr="https://upload.wikimedia.org/wikipedia/commons/thumb/c/c5/Antonych.jpg/250px-Antony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1916832"/>
            <a:ext cx="4979274" cy="374441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63888" y="5805264"/>
            <a:ext cx="55801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u="sng" dirty="0" smtClean="0">
                <a:latin typeface="Georgia" pitchFamily="18" charset="0"/>
              </a:rPr>
              <a:t>6 липня 1937 р.— поет раптово помирає</a:t>
            </a:r>
            <a:r>
              <a:rPr lang="uk-UA" b="1" u="sng" dirty="0" smtClean="0">
                <a:latin typeface="Georgia" pitchFamily="18" charset="0"/>
              </a:rPr>
              <a:t>.</a:t>
            </a:r>
            <a:endParaRPr lang="uk-UA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5602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uk-UA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Творчість  поета</a:t>
            </a:r>
            <a:endParaRPr lang="uk-UA" b="1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uk-UA" sz="3600" b="1" dirty="0">
                <a:latin typeface="Georgia" pitchFamily="18" charset="0"/>
              </a:rPr>
              <a:t>1931 р.— </a:t>
            </a:r>
            <a:r>
              <a:rPr lang="uk-UA" sz="3600" dirty="0">
                <a:latin typeface="Georgia" pitchFamily="18" charset="0"/>
              </a:rPr>
              <a:t>перша збірка «Привітання життя</a:t>
            </a:r>
            <a:r>
              <a:rPr lang="uk-UA" sz="3600" dirty="0" smtClean="0">
                <a:latin typeface="Georgia" pitchFamily="18" charset="0"/>
              </a:rPr>
              <a:t>».</a:t>
            </a:r>
            <a:endParaRPr lang="uk-UA" sz="3600" dirty="0">
              <a:latin typeface="Georgia" pitchFamily="18" charset="0"/>
            </a:endParaRPr>
          </a:p>
          <a:p>
            <a:r>
              <a:rPr lang="uk-UA" sz="3600" b="1" dirty="0" smtClean="0">
                <a:latin typeface="Georgia" pitchFamily="18" charset="0"/>
              </a:rPr>
              <a:t>1934 </a:t>
            </a:r>
            <a:r>
              <a:rPr lang="uk-UA" sz="3600" b="1" dirty="0">
                <a:latin typeface="Georgia" pitchFamily="18" charset="0"/>
              </a:rPr>
              <a:t>р.— </a:t>
            </a:r>
            <a:r>
              <a:rPr lang="uk-UA" sz="3600" dirty="0">
                <a:latin typeface="Georgia" pitchFamily="18" charset="0"/>
              </a:rPr>
              <a:t>збірка «Три </a:t>
            </a:r>
            <a:r>
              <a:rPr lang="uk-UA" sz="3600" dirty="0" err="1">
                <a:latin typeface="Georgia" pitchFamily="18" charset="0"/>
              </a:rPr>
              <a:t>перстені</a:t>
            </a:r>
            <a:r>
              <a:rPr lang="uk-UA" sz="3600" dirty="0" smtClean="0">
                <a:latin typeface="Georgia" pitchFamily="18" charset="0"/>
              </a:rPr>
              <a:t>».</a:t>
            </a:r>
            <a:endParaRPr lang="uk-UA" sz="3600" dirty="0">
              <a:latin typeface="Georgia" pitchFamily="18" charset="0"/>
            </a:endParaRPr>
          </a:p>
          <a:p>
            <a:r>
              <a:rPr lang="uk-UA" sz="3600" b="1" dirty="0" smtClean="0">
                <a:latin typeface="Georgia" pitchFamily="18" charset="0"/>
              </a:rPr>
              <a:t>1936 </a:t>
            </a:r>
            <a:r>
              <a:rPr lang="uk-UA" sz="3600" b="1" dirty="0">
                <a:latin typeface="Georgia" pitchFamily="18" charset="0"/>
              </a:rPr>
              <a:t>р.— </a:t>
            </a:r>
            <a:r>
              <a:rPr lang="uk-UA" sz="3600" dirty="0">
                <a:latin typeface="Georgia" pitchFamily="18" charset="0"/>
              </a:rPr>
              <a:t>збірка «Книга Лева».</a:t>
            </a:r>
            <a:r>
              <a:rPr lang="uk-UA" sz="3600" dirty="0" smtClean="0">
                <a:latin typeface="Georgia" pitchFamily="18" charset="0"/>
              </a:rPr>
              <a:t/>
            </a:r>
            <a:br>
              <a:rPr lang="uk-UA" sz="3600" dirty="0" smtClean="0">
                <a:latin typeface="Georgia" pitchFamily="18" charset="0"/>
              </a:rPr>
            </a:br>
            <a:endParaRPr lang="uk-UA" sz="3600" b="1" u="sng" dirty="0">
              <a:latin typeface="Georgia" pitchFamily="18" charset="0"/>
            </a:endParaRPr>
          </a:p>
          <a:p>
            <a:r>
              <a:rPr lang="uk-UA" sz="3600" b="1" dirty="0" smtClean="0">
                <a:latin typeface="Georgia" pitchFamily="18" charset="0"/>
              </a:rPr>
              <a:t>1938 </a:t>
            </a:r>
            <a:r>
              <a:rPr lang="uk-UA" sz="3600" b="1" dirty="0">
                <a:latin typeface="Georgia" pitchFamily="18" charset="0"/>
              </a:rPr>
              <a:t>р.— </a:t>
            </a:r>
            <a:r>
              <a:rPr lang="uk-UA" sz="3600" dirty="0">
                <a:latin typeface="Georgia" pitchFamily="18" charset="0"/>
              </a:rPr>
              <a:t>посмертні книги «Зелена Євангелія» і «Ротації».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028" name="Picture 4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188640"/>
            <a:ext cx="2955814" cy="3888507"/>
          </a:xfrm>
          <a:prstGeom prst="rect">
            <a:avLst/>
          </a:prstGeom>
          <a:noFill/>
        </p:spPr>
      </p:pic>
      <p:pic>
        <p:nvPicPr>
          <p:cNvPr id="1030" name="Picture 6" descr="Картинки по запросу богдан-ігор антонич фот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35962"/>
            <a:ext cx="8948936" cy="2622038"/>
          </a:xfrm>
          <a:prstGeom prst="rect">
            <a:avLst/>
          </a:prstGeom>
          <a:noFill/>
        </p:spPr>
      </p:pic>
      <p:pic>
        <p:nvPicPr>
          <p:cNvPr id="1032" name="Picture 8" descr="Картинки по запросу богдан-ігор антонич фото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188640"/>
            <a:ext cx="2679576" cy="3948849"/>
          </a:xfrm>
          <a:prstGeom prst="rect">
            <a:avLst/>
          </a:prstGeom>
          <a:noFill/>
        </p:spPr>
      </p:pic>
      <p:pic>
        <p:nvPicPr>
          <p:cNvPr id="1034" name="Picture 10" descr="Картинки по запросу богдан-ігор антонич фото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188640"/>
            <a:ext cx="2592288" cy="38884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uk-UA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Збірка “ Три  </a:t>
            </a:r>
            <a:r>
              <a:rPr lang="uk-UA" b="1" dirty="0" err="1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перстені</a:t>
            </a:r>
            <a:r>
              <a:rPr lang="uk-UA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”</a:t>
            </a:r>
            <a:endParaRPr lang="uk-UA" b="1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4525963"/>
          </a:xfrm>
        </p:spPr>
        <p:txBody>
          <a:bodyPr>
            <a:noAutofit/>
          </a:bodyPr>
          <a:lstStyle/>
          <a:p>
            <a:r>
              <a:rPr lang="uk-UA" sz="2000" dirty="0">
                <a:latin typeface="Georgia" pitchFamily="18" charset="0"/>
              </a:rPr>
              <a:t>Закінчення університету збіглося в Антонича з видатною подією в його житті — виходом у світ другої збірки «Три </a:t>
            </a:r>
            <a:r>
              <a:rPr lang="uk-UA" sz="2000" dirty="0" err="1">
                <a:latin typeface="Georgia" pitchFamily="18" charset="0"/>
              </a:rPr>
              <a:t>перстені</a:t>
            </a:r>
            <a:r>
              <a:rPr lang="uk-UA" sz="2000" dirty="0">
                <a:latin typeface="Georgia" pitchFamily="18" charset="0"/>
              </a:rPr>
              <a:t>». Ця книжка поставила Антонича в перший ряд західноукраїнських письменників. </a:t>
            </a:r>
            <a:r>
              <a:rPr lang="uk-UA" sz="2000" dirty="0" smtClean="0">
                <a:latin typeface="Georgia" pitchFamily="18" charset="0"/>
              </a:rPr>
              <a:t/>
            </a:r>
            <a:br>
              <a:rPr lang="uk-UA" sz="2000" dirty="0" smtClean="0">
                <a:latin typeface="Georgia" pitchFamily="18" charset="0"/>
              </a:rPr>
            </a:br>
            <a:r>
              <a:rPr lang="uk-UA" sz="2000" dirty="0">
                <a:latin typeface="Georgia" pitchFamily="18" charset="0"/>
              </a:rPr>
              <a:t>Б.-І. Антонич під час отримання літературної премії Львівського товариства письменників та журналістів 31 січня 1934 р. за свою збірку «Три </a:t>
            </a:r>
            <a:r>
              <a:rPr lang="uk-UA" sz="2000" dirty="0" err="1">
                <a:latin typeface="Georgia" pitchFamily="18" charset="0"/>
              </a:rPr>
              <a:t>перстені</a:t>
            </a:r>
            <a:r>
              <a:rPr lang="uk-UA" sz="2000" dirty="0">
                <a:latin typeface="Georgia" pitchFamily="18" charset="0"/>
              </a:rPr>
              <a:t>» шокував шанувальників поезії несподіваними для них міркуваннями</a:t>
            </a:r>
            <a:r>
              <a:rPr lang="uk-UA" sz="2400" b="1" i="1" dirty="0">
                <a:latin typeface="Georgia" pitchFamily="18" charset="0"/>
              </a:rPr>
              <a:t>: «Я не мандолініст ніякого гуртка. Не вистукую </a:t>
            </a:r>
            <a:r>
              <a:rPr lang="uk-UA" sz="2400" b="1" i="1" dirty="0" err="1">
                <a:latin typeface="Georgia" pitchFamily="18" charset="0"/>
              </a:rPr>
              <a:t>верблів</a:t>
            </a:r>
            <a:r>
              <a:rPr lang="uk-UA" sz="2400" b="1" i="1" dirty="0">
                <a:latin typeface="Georgia" pitchFamily="18" charset="0"/>
              </a:rPr>
              <a:t> на барабані дерев’яного пафосу. Знаю добре, що криця й бунтарство, котурни й сурми наших поетів — це здебільше </a:t>
            </a:r>
            <a:r>
              <a:rPr lang="uk-UA" sz="2400" b="1" i="1" dirty="0" err="1">
                <a:latin typeface="Georgia" pitchFamily="18" charset="0"/>
              </a:rPr>
              <a:t>векслі</a:t>
            </a:r>
            <a:r>
              <a:rPr lang="uk-UA" sz="2400" b="1" i="1" dirty="0">
                <a:latin typeface="Georgia" pitchFamily="18" charset="0"/>
              </a:rPr>
              <a:t> без покриття»</a:t>
            </a:r>
            <a:r>
              <a:rPr lang="uk-UA" sz="2000" dirty="0">
                <a:latin typeface="Georgia" pitchFamily="18" charset="0"/>
              </a:rPr>
              <a:t>. Не тільки читачі, а й письменники були збентежені таким відвертим зізнанням, яке йшло врозріз із традиційним уявленням про роль і місце національного митця в культурі бездержавної нації, власне України.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uk-UA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“ Різдво ”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dirty="0">
                <a:latin typeface="Georgia" pitchFamily="18" charset="0"/>
              </a:rPr>
              <a:t>Народився  бог  на  санях  </a:t>
            </a:r>
            <a:r>
              <a:rPr lang="uk-UA" dirty="0" smtClean="0">
                <a:latin typeface="Georgia" pitchFamily="18" charset="0"/>
              </a:rPr>
              <a:t/>
            </a:r>
            <a:br>
              <a:rPr lang="uk-UA" dirty="0" smtClean="0">
                <a:latin typeface="Georgia" pitchFamily="18" charset="0"/>
              </a:rPr>
            </a:br>
            <a:r>
              <a:rPr lang="uk-UA" dirty="0">
                <a:latin typeface="Georgia" pitchFamily="18" charset="0"/>
              </a:rPr>
              <a:t>в  лемківськім  містечку  </a:t>
            </a:r>
            <a:r>
              <a:rPr lang="uk-UA" dirty="0" err="1">
                <a:latin typeface="Georgia" pitchFamily="18" charset="0"/>
              </a:rPr>
              <a:t>Дуклі</a:t>
            </a:r>
            <a:r>
              <a:rPr lang="uk-UA" dirty="0">
                <a:latin typeface="Georgia" pitchFamily="18" charset="0"/>
              </a:rPr>
              <a:t>.  </a:t>
            </a:r>
            <a:r>
              <a:rPr lang="uk-UA" dirty="0" smtClean="0">
                <a:latin typeface="Georgia" pitchFamily="18" charset="0"/>
              </a:rPr>
              <a:t/>
            </a:r>
            <a:br>
              <a:rPr lang="uk-UA" dirty="0" smtClean="0">
                <a:latin typeface="Georgia" pitchFamily="18" charset="0"/>
              </a:rPr>
            </a:br>
            <a:r>
              <a:rPr lang="uk-UA" dirty="0">
                <a:latin typeface="Georgia" pitchFamily="18" charset="0"/>
              </a:rPr>
              <a:t>Прийшли  лемки  у  крисанях  </a:t>
            </a:r>
            <a:r>
              <a:rPr lang="uk-UA" dirty="0" smtClean="0">
                <a:latin typeface="Georgia" pitchFamily="18" charset="0"/>
              </a:rPr>
              <a:t/>
            </a:r>
            <a:br>
              <a:rPr lang="uk-UA" dirty="0" smtClean="0">
                <a:latin typeface="Georgia" pitchFamily="18" charset="0"/>
              </a:rPr>
            </a:br>
            <a:r>
              <a:rPr lang="uk-UA" dirty="0">
                <a:latin typeface="Georgia" pitchFamily="18" charset="0"/>
              </a:rPr>
              <a:t>і  принесли  місяць  круглий.  </a:t>
            </a:r>
            <a:r>
              <a:rPr lang="uk-UA" dirty="0" smtClean="0">
                <a:latin typeface="Georgia" pitchFamily="18" charset="0"/>
              </a:rPr>
              <a:t/>
            </a:r>
            <a:br>
              <a:rPr lang="uk-UA" dirty="0" smtClean="0">
                <a:latin typeface="Georgia" pitchFamily="18" charset="0"/>
              </a:rPr>
            </a:br>
            <a:r>
              <a:rPr lang="uk-UA" dirty="0" smtClean="0">
                <a:latin typeface="Georgia" pitchFamily="18" charset="0"/>
              </a:rPr>
              <a:t/>
            </a:r>
            <a:br>
              <a:rPr lang="uk-UA" dirty="0" smtClean="0">
                <a:latin typeface="Georgia" pitchFamily="18" charset="0"/>
              </a:rPr>
            </a:br>
            <a:r>
              <a:rPr lang="uk-UA" dirty="0">
                <a:latin typeface="Georgia" pitchFamily="18" charset="0"/>
              </a:rPr>
              <a:t>Ніч  у  сніговій  завії  </a:t>
            </a:r>
            <a:r>
              <a:rPr lang="uk-UA" dirty="0" smtClean="0">
                <a:latin typeface="Georgia" pitchFamily="18" charset="0"/>
              </a:rPr>
              <a:t/>
            </a:r>
            <a:br>
              <a:rPr lang="uk-UA" dirty="0" smtClean="0">
                <a:latin typeface="Georgia" pitchFamily="18" charset="0"/>
              </a:rPr>
            </a:br>
            <a:r>
              <a:rPr lang="uk-UA" dirty="0">
                <a:latin typeface="Georgia" pitchFamily="18" charset="0"/>
              </a:rPr>
              <a:t>крутиться  довкола  стріх.  </a:t>
            </a:r>
            <a:r>
              <a:rPr lang="uk-UA" dirty="0" smtClean="0">
                <a:latin typeface="Georgia" pitchFamily="18" charset="0"/>
              </a:rPr>
              <a:t/>
            </a:r>
            <a:br>
              <a:rPr lang="uk-UA" dirty="0" smtClean="0">
                <a:latin typeface="Georgia" pitchFamily="18" charset="0"/>
              </a:rPr>
            </a:br>
            <a:r>
              <a:rPr lang="uk-UA" dirty="0">
                <a:latin typeface="Georgia" pitchFamily="18" charset="0"/>
              </a:rPr>
              <a:t>У  долоні  у  Марії  </a:t>
            </a:r>
            <a:r>
              <a:rPr lang="uk-UA" dirty="0" smtClean="0">
                <a:latin typeface="Georgia" pitchFamily="18" charset="0"/>
              </a:rPr>
              <a:t/>
            </a:r>
            <a:br>
              <a:rPr lang="uk-UA" dirty="0" smtClean="0">
                <a:latin typeface="Georgia" pitchFamily="18" charset="0"/>
              </a:rPr>
            </a:br>
            <a:r>
              <a:rPr lang="uk-UA" dirty="0">
                <a:latin typeface="Georgia" pitchFamily="18" charset="0"/>
              </a:rPr>
              <a:t>місяць  —  золотий  горіх.  </a:t>
            </a:r>
            <a:r>
              <a:rPr lang="uk-UA" dirty="0" smtClean="0">
                <a:latin typeface="Georgia" pitchFamily="18" charset="0"/>
              </a:rPr>
              <a:t/>
            </a:r>
            <a:br>
              <a:rPr lang="uk-UA" dirty="0" smtClean="0">
                <a:latin typeface="Georgia" pitchFamily="18" charset="0"/>
              </a:rPr>
            </a:br>
            <a:endParaRPr lang="uk-UA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Розвиток   літератури</a:t>
            </a:r>
            <a:endParaRPr lang="uk-UA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lnSpcReduction="10000"/>
          </a:bodyPr>
          <a:lstStyle/>
          <a:p>
            <a:r>
              <a:rPr lang="uk-UA" dirty="0">
                <a:latin typeface="Georgia" pitchFamily="18" charset="0"/>
              </a:rPr>
              <a:t>Проте поступово відкривалися видавництва, виходили часописи та книги. Продовжували творити класики: Василь Стефаник, Ольга Кобилянська, Марко Черемшина, Осип Маковей, Богдан Лепкий, Петро </a:t>
            </a:r>
            <a:r>
              <a:rPr lang="uk-UA" dirty="0" err="1">
                <a:latin typeface="Georgia" pitchFamily="18" charset="0"/>
              </a:rPr>
              <a:t>Карманський</a:t>
            </a:r>
            <a:r>
              <a:rPr lang="uk-UA" dirty="0">
                <a:latin typeface="Georgia" pitchFamily="18" charset="0"/>
              </a:rPr>
              <a:t>, Василь </a:t>
            </a:r>
            <a:r>
              <a:rPr lang="uk-UA" dirty="0" err="1">
                <a:latin typeface="Georgia" pitchFamily="18" charset="0"/>
              </a:rPr>
              <a:t>Пачовський</a:t>
            </a:r>
            <a:r>
              <a:rPr lang="uk-UA" dirty="0">
                <a:latin typeface="Georgia" pitchFamily="18" charset="0"/>
              </a:rPr>
              <a:t> та інші. Розвивалися такі мистецькі напрями, як символізм, імпресіонізм, експресіонізм, сюрреалізм, авангардизм.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uk-UA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“ Різдво ”</a:t>
            </a:r>
            <a:endParaRPr lang="uk-UA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268760"/>
            <a:ext cx="8892480" cy="5328592"/>
          </a:xfrm>
        </p:spPr>
        <p:txBody>
          <a:bodyPr>
            <a:normAutofit fontScale="55000" lnSpcReduction="20000"/>
          </a:bodyPr>
          <a:lstStyle/>
          <a:p>
            <a:r>
              <a:rPr lang="uk-UA" sz="4000" b="1" dirty="0">
                <a:latin typeface="Georgia" pitchFamily="18" charset="0"/>
              </a:rPr>
              <a:t>Історія написання:</a:t>
            </a:r>
            <a:r>
              <a:rPr lang="uk-UA" sz="4000" dirty="0">
                <a:latin typeface="Georgia" pitchFamily="18" charset="0"/>
              </a:rPr>
              <a:t> в умовах польської експансії на Західній Україні Антонич відбувається як український поет, який шукає нових форм і продукує новий погляд на світ, поезію, де поєднуються християнська міфологія із традиційними національними фольклорними ідеями й образами.</a:t>
            </a:r>
          </a:p>
          <a:p>
            <a:r>
              <a:rPr lang="uk-UA" sz="4000" b="1" dirty="0">
                <a:latin typeface="Georgia" pitchFamily="18" charset="0"/>
              </a:rPr>
              <a:t>Рік створення:</a:t>
            </a:r>
            <a:r>
              <a:rPr lang="uk-UA" sz="4000" dirty="0">
                <a:latin typeface="Georgia" pitchFamily="18" charset="0"/>
              </a:rPr>
              <a:t> 1934.</a:t>
            </a:r>
          </a:p>
          <a:p>
            <a:r>
              <a:rPr lang="uk-UA" sz="4000" b="1" dirty="0">
                <a:latin typeface="Georgia" pitchFamily="18" charset="0"/>
              </a:rPr>
              <a:t>Збірка:</a:t>
            </a:r>
            <a:r>
              <a:rPr lang="uk-UA" sz="4000" dirty="0">
                <a:latin typeface="Georgia" pitchFamily="18" charset="0"/>
              </a:rPr>
              <a:t> «Три </a:t>
            </a:r>
            <a:r>
              <a:rPr lang="uk-UA" sz="4000" dirty="0" err="1">
                <a:latin typeface="Georgia" pitchFamily="18" charset="0"/>
              </a:rPr>
              <a:t>перстені</a:t>
            </a:r>
            <a:r>
              <a:rPr lang="uk-UA" sz="4000" dirty="0">
                <a:latin typeface="Georgia" pitchFamily="18" charset="0"/>
              </a:rPr>
              <a:t>».</a:t>
            </a:r>
          </a:p>
          <a:p>
            <a:r>
              <a:rPr lang="uk-UA" sz="4000" b="1" dirty="0">
                <a:latin typeface="Georgia" pitchFamily="18" charset="0"/>
              </a:rPr>
              <a:t>Напрям:</a:t>
            </a:r>
            <a:r>
              <a:rPr lang="uk-UA" sz="4000" dirty="0">
                <a:latin typeface="Georgia" pitchFamily="18" charset="0"/>
              </a:rPr>
              <a:t> модернізм. </a:t>
            </a:r>
            <a:endParaRPr lang="uk-UA" sz="4000" dirty="0" smtClean="0">
              <a:latin typeface="Georgia" pitchFamily="18" charset="0"/>
            </a:endParaRPr>
          </a:p>
          <a:p>
            <a:r>
              <a:rPr lang="uk-UA" sz="4000" b="1" dirty="0" smtClean="0">
                <a:latin typeface="Georgia" pitchFamily="18" charset="0"/>
              </a:rPr>
              <a:t>Течія</a:t>
            </a:r>
            <a:r>
              <a:rPr lang="uk-UA" sz="4000" b="1" dirty="0">
                <a:latin typeface="Georgia" pitchFamily="18" charset="0"/>
              </a:rPr>
              <a:t>: </a:t>
            </a:r>
            <a:r>
              <a:rPr lang="uk-UA" sz="4000" dirty="0">
                <a:latin typeface="Georgia" pitchFamily="18" charset="0"/>
              </a:rPr>
              <a:t>символізм, авангардизм, </a:t>
            </a:r>
            <a:r>
              <a:rPr lang="uk-UA" sz="4000" dirty="0" err="1">
                <a:latin typeface="Georgia" pitchFamily="18" charset="0"/>
              </a:rPr>
              <a:t>міфологізм</a:t>
            </a:r>
            <a:r>
              <a:rPr lang="uk-UA" sz="4000" dirty="0">
                <a:latin typeface="Georgia" pitchFamily="18" charset="0"/>
              </a:rPr>
              <a:t>.</a:t>
            </a:r>
          </a:p>
          <a:p>
            <a:r>
              <a:rPr lang="uk-UA" sz="4000" dirty="0">
                <a:latin typeface="Georgia" pitchFamily="18" charset="0"/>
              </a:rPr>
              <a:t>Богдана-Ігоря Антонича складно віднести до якоїсь течії, оскільки його творчість характеризується винятковою вишуканістю й неоднозначністю, де національне злите зі світовим, міфологія з реальністю, раціональне з ірраціональним.</a:t>
            </a:r>
          </a:p>
          <a:p>
            <a:r>
              <a:rPr lang="uk-UA" sz="4000" b="1" dirty="0">
                <a:latin typeface="Georgia" pitchFamily="18" charset="0"/>
              </a:rPr>
              <a:t>Рід:</a:t>
            </a:r>
            <a:r>
              <a:rPr lang="uk-UA" sz="4000" dirty="0">
                <a:latin typeface="Georgia" pitchFamily="18" charset="0"/>
              </a:rPr>
              <a:t> лірика.</a:t>
            </a:r>
          </a:p>
          <a:p>
            <a:r>
              <a:rPr lang="uk-UA" sz="4000" b="1" dirty="0">
                <a:latin typeface="Georgia" pitchFamily="18" charset="0"/>
              </a:rPr>
              <a:t>Жанр:</a:t>
            </a:r>
            <a:r>
              <a:rPr lang="uk-UA" sz="4000" dirty="0">
                <a:latin typeface="Georgia" pitchFamily="18" charset="0"/>
              </a:rPr>
              <a:t> вірш.</a:t>
            </a:r>
          </a:p>
          <a:p>
            <a:r>
              <a:rPr lang="uk-UA" sz="4000" b="1" dirty="0" smtClean="0">
                <a:latin typeface="Georgia" pitchFamily="18" charset="0"/>
              </a:rPr>
              <a:t>Тематичний </a:t>
            </a:r>
            <a:r>
              <a:rPr lang="uk-UA" sz="4000" b="1" dirty="0">
                <a:latin typeface="Georgia" pitchFamily="18" charset="0"/>
              </a:rPr>
              <a:t>різновид:</a:t>
            </a:r>
            <a:r>
              <a:rPr lang="uk-UA" sz="4000" dirty="0">
                <a:latin typeface="Georgia" pitchFamily="18" charset="0"/>
              </a:rPr>
              <a:t> філософська лірика.</a:t>
            </a:r>
          </a:p>
          <a:p>
            <a:endParaRPr lang="uk-UA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88640"/>
            <a:ext cx="8712968" cy="6669360"/>
          </a:xfrm>
        </p:spPr>
        <p:txBody>
          <a:bodyPr>
            <a:normAutofit fontScale="47500" lnSpcReduction="20000"/>
          </a:bodyPr>
          <a:lstStyle/>
          <a:p>
            <a:r>
              <a:rPr lang="uk-UA" sz="4000" b="1" dirty="0" smtClean="0">
                <a:latin typeface="Georgia" pitchFamily="18" charset="0"/>
              </a:rPr>
              <a:t>Тема:</a:t>
            </a:r>
            <a:r>
              <a:rPr lang="uk-UA" sz="4000" dirty="0" smtClean="0">
                <a:latin typeface="Georgia" pitchFamily="18" charset="0"/>
              </a:rPr>
              <a:t> факт народження Христа.</a:t>
            </a:r>
          </a:p>
          <a:p>
            <a:r>
              <a:rPr lang="uk-UA" sz="4000" b="1" dirty="0" smtClean="0">
                <a:latin typeface="Georgia" pitchFamily="18" charset="0"/>
              </a:rPr>
              <a:t>Ідея:</a:t>
            </a:r>
            <a:r>
              <a:rPr lang="uk-UA" sz="4000" dirty="0" smtClean="0">
                <a:latin typeface="Georgia" pitchFamily="18" charset="0"/>
              </a:rPr>
              <a:t> переосмислення факту народження Христа як події, що відбувається в кожному селі й містечку; уславлення народження життя й радості.</a:t>
            </a:r>
          </a:p>
          <a:p>
            <a:r>
              <a:rPr lang="uk-UA" sz="4000" b="1" dirty="0" smtClean="0">
                <a:latin typeface="Georgia" pitchFamily="18" charset="0"/>
              </a:rPr>
              <a:t>Мотиви:</a:t>
            </a:r>
            <a:r>
              <a:rPr lang="uk-UA" sz="4000" dirty="0" smtClean="0">
                <a:latin typeface="Georgia" pitchFamily="18" charset="0"/>
              </a:rPr>
              <a:t> «велике в повсякденні»; «краса»; «Батьківщина»; «природа».</a:t>
            </a:r>
          </a:p>
          <a:p>
            <a:r>
              <a:rPr lang="uk-UA" sz="4000" dirty="0" smtClean="0">
                <a:latin typeface="Georgia" pitchFamily="18" charset="0"/>
              </a:rPr>
              <a:t> </a:t>
            </a:r>
            <a:r>
              <a:rPr lang="uk-UA" sz="4000" b="1" dirty="0" smtClean="0">
                <a:latin typeface="Georgia" pitchFamily="18" charset="0"/>
              </a:rPr>
              <a:t>Образи:</a:t>
            </a:r>
            <a:r>
              <a:rPr lang="uk-UA" sz="4000" dirty="0" smtClean="0">
                <a:latin typeface="Georgia" pitchFamily="18" charset="0"/>
              </a:rPr>
              <a:t> людей: лемки у крисанях; Марія; міфологічних істот (умовно): бог; природи: ніч у сніговій завії, місяць — золотий горіх; предметів і явищ: народження; сани; містечко; крисані (круглі капелюхи); стріхи; долоні.</a:t>
            </a:r>
          </a:p>
          <a:p>
            <a:r>
              <a:rPr lang="uk-UA" sz="4000" b="1" dirty="0" smtClean="0">
                <a:latin typeface="Georgia" pitchFamily="18" charset="0"/>
              </a:rPr>
              <a:t>Символічні образи:</a:t>
            </a:r>
            <a:r>
              <a:rPr lang="uk-UA" sz="4000" dirty="0" smtClean="0">
                <a:latin typeface="Georgia" pitchFamily="18" charset="0"/>
              </a:rPr>
              <a:t> кожен образ у поезії є своєрідним символом: сани (український символ-аналог ясел, де народився Христос); лемки (символ-аналог волхвів); золотий горіх (символ-аналог дитинчати Христа, нового життя); місяць (символ батьківщини).</a:t>
            </a:r>
          </a:p>
          <a:p>
            <a:r>
              <a:rPr lang="uk-UA" sz="4000" dirty="0" smtClean="0">
                <a:latin typeface="Georgia" pitchFamily="18" charset="0"/>
              </a:rPr>
              <a:t>Автор «Трьох </a:t>
            </a:r>
            <a:r>
              <a:rPr lang="uk-UA" sz="4000" dirty="0" err="1" smtClean="0">
                <a:latin typeface="Georgia" pitchFamily="18" charset="0"/>
              </a:rPr>
              <a:t>перстенів</a:t>
            </a:r>
            <a:r>
              <a:rPr lang="uk-UA" sz="4000" dirty="0" smtClean="0">
                <a:latin typeface="Georgia" pitchFamily="18" charset="0"/>
              </a:rPr>
              <a:t>» — національно орієнтований митець, про що свідчить, наприклад, такий його запис: «Проти розуму вірю, що місяць, який світить над моїм рідним селом в </a:t>
            </a:r>
            <a:r>
              <a:rPr lang="uk-UA" sz="4000" dirty="0" err="1" smtClean="0">
                <a:latin typeface="Georgia" pitchFamily="18" charset="0"/>
              </a:rPr>
              <a:t>Горлицькому</a:t>
            </a:r>
            <a:r>
              <a:rPr lang="uk-UA" sz="4000" dirty="0" smtClean="0">
                <a:latin typeface="Georgia" pitchFamily="18" charset="0"/>
              </a:rPr>
              <a:t> повіті, є інший від місяця з-над Парижа, Рима, Варшави чи Москви... Вірю в землю батьківську і в її Поезію».</a:t>
            </a:r>
          </a:p>
          <a:p>
            <a:r>
              <a:rPr lang="uk-UA" sz="4000" b="1" dirty="0" smtClean="0">
                <a:latin typeface="Georgia" pitchFamily="18" charset="0"/>
              </a:rPr>
              <a:t>Композиція:</a:t>
            </a:r>
            <a:r>
              <a:rPr lang="uk-UA" sz="4000" dirty="0" smtClean="0">
                <a:latin typeface="Georgia" pitchFamily="18" charset="0"/>
              </a:rPr>
              <a:t> складається із двох чотиривіршів, у яких у символічній формі розказано про волхвів, які принесли дарунки новонародженому Христу, і Марію, яка тримає на долонях (притуляє до лона) сина («золотий горіх»).</a:t>
            </a:r>
          </a:p>
          <a:p>
            <a:r>
              <a:rPr lang="uk-UA" sz="4000" b="1" dirty="0" smtClean="0">
                <a:latin typeface="Georgia" pitchFamily="18" charset="0"/>
              </a:rPr>
              <a:t>Строфа:</a:t>
            </a:r>
            <a:r>
              <a:rPr lang="uk-UA" sz="4000" dirty="0" smtClean="0">
                <a:latin typeface="Georgia" pitchFamily="18" charset="0"/>
              </a:rPr>
              <a:t> чотиривірш (катрен). </a:t>
            </a:r>
          </a:p>
          <a:p>
            <a:r>
              <a:rPr lang="uk-UA" sz="4000" b="1" dirty="0" smtClean="0">
                <a:latin typeface="Georgia" pitchFamily="18" charset="0"/>
              </a:rPr>
              <a:t>Художні засоби виразності:</a:t>
            </a:r>
            <a:r>
              <a:rPr lang="uk-UA" sz="4000" dirty="0" smtClean="0">
                <a:latin typeface="Georgia" pitchFamily="18" charset="0"/>
              </a:rPr>
              <a:t> епітет, символ, інверсія.</a:t>
            </a:r>
          </a:p>
          <a:p>
            <a:endParaRPr lang="uk-UA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“ Зелена  Євангелія ”</a:t>
            </a:r>
            <a:endParaRPr lang="uk-UA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>
                <a:latin typeface="Georgia" pitchFamily="18" charset="0"/>
              </a:rPr>
              <a:t>Весна — неначе карусель,</a:t>
            </a:r>
            <a:r>
              <a:rPr lang="uk-UA" dirty="0" smtClean="0">
                <a:latin typeface="Georgia" pitchFamily="18" charset="0"/>
              </a:rPr>
              <a:t/>
            </a:r>
            <a:br>
              <a:rPr lang="uk-UA" dirty="0" smtClean="0">
                <a:latin typeface="Georgia" pitchFamily="18" charset="0"/>
              </a:rPr>
            </a:br>
            <a:r>
              <a:rPr lang="uk-UA" dirty="0">
                <a:latin typeface="Georgia" pitchFamily="18" charset="0"/>
              </a:rPr>
              <a:t>на каруселі білі коні.</a:t>
            </a:r>
            <a:r>
              <a:rPr lang="uk-UA" dirty="0" smtClean="0">
                <a:latin typeface="Georgia" pitchFamily="18" charset="0"/>
              </a:rPr>
              <a:t/>
            </a:r>
            <a:br>
              <a:rPr lang="uk-UA" dirty="0" smtClean="0">
                <a:latin typeface="Georgia" pitchFamily="18" charset="0"/>
              </a:rPr>
            </a:br>
            <a:r>
              <a:rPr lang="uk-UA" dirty="0">
                <a:latin typeface="Georgia" pitchFamily="18" charset="0"/>
              </a:rPr>
              <a:t>Гірське село в садах морель,</a:t>
            </a:r>
            <a:r>
              <a:rPr lang="uk-UA" dirty="0" smtClean="0">
                <a:latin typeface="Georgia" pitchFamily="18" charset="0"/>
              </a:rPr>
              <a:t/>
            </a:r>
            <a:br>
              <a:rPr lang="uk-UA" dirty="0" smtClean="0">
                <a:latin typeface="Georgia" pitchFamily="18" charset="0"/>
              </a:rPr>
            </a:br>
            <a:r>
              <a:rPr lang="uk-UA" dirty="0">
                <a:latin typeface="Georgia" pitchFamily="18" charset="0"/>
              </a:rPr>
              <a:t>і місяць, мов тюльпан, червоний.</a:t>
            </a:r>
            <a:r>
              <a:rPr lang="uk-UA" dirty="0" smtClean="0">
                <a:latin typeface="Georgia" pitchFamily="18" charset="0"/>
              </a:rPr>
              <a:t/>
            </a:r>
            <a:br>
              <a:rPr lang="uk-UA" dirty="0" smtClean="0">
                <a:latin typeface="Georgia" pitchFamily="18" charset="0"/>
              </a:rPr>
            </a:br>
            <a:r>
              <a:rPr lang="uk-UA" dirty="0" smtClean="0">
                <a:latin typeface="Georgia" pitchFamily="18" charset="0"/>
              </a:rPr>
              <a:t/>
            </a:r>
            <a:br>
              <a:rPr lang="uk-UA" dirty="0" smtClean="0">
                <a:latin typeface="Georgia" pitchFamily="18" charset="0"/>
              </a:rPr>
            </a:br>
            <a:r>
              <a:rPr lang="uk-UA" dirty="0">
                <a:latin typeface="Georgia" pitchFamily="18" charset="0"/>
              </a:rPr>
              <a:t>Стіл ясеновий, на столі</a:t>
            </a:r>
            <a:r>
              <a:rPr lang="uk-UA" dirty="0" smtClean="0">
                <a:latin typeface="Georgia" pitchFamily="18" charset="0"/>
              </a:rPr>
              <a:t/>
            </a:r>
            <a:br>
              <a:rPr lang="uk-UA" dirty="0" smtClean="0">
                <a:latin typeface="Georgia" pitchFamily="18" charset="0"/>
              </a:rPr>
            </a:br>
            <a:r>
              <a:rPr lang="uk-UA" dirty="0">
                <a:latin typeface="Georgia" pitchFamily="18" charset="0"/>
              </a:rPr>
              <a:t>слов’янський дзбан, у дзбані сонце.</a:t>
            </a:r>
            <a:r>
              <a:rPr lang="uk-UA" dirty="0" smtClean="0">
                <a:latin typeface="Georgia" pitchFamily="18" charset="0"/>
              </a:rPr>
              <a:t/>
            </a:r>
            <a:br>
              <a:rPr lang="uk-UA" dirty="0" smtClean="0">
                <a:latin typeface="Georgia" pitchFamily="18" charset="0"/>
              </a:rPr>
            </a:br>
            <a:r>
              <a:rPr lang="uk-UA" dirty="0">
                <a:latin typeface="Georgia" pitchFamily="18" charset="0"/>
              </a:rPr>
              <a:t>Ти поклоняйся лиш землі,</a:t>
            </a:r>
            <a:r>
              <a:rPr lang="uk-UA" dirty="0" smtClean="0">
                <a:latin typeface="Georgia" pitchFamily="18" charset="0"/>
              </a:rPr>
              <a:t/>
            </a:r>
            <a:br>
              <a:rPr lang="uk-UA" dirty="0" smtClean="0">
                <a:latin typeface="Georgia" pitchFamily="18" charset="0"/>
              </a:rPr>
            </a:br>
            <a:r>
              <a:rPr lang="uk-UA" dirty="0">
                <a:latin typeface="Georgia" pitchFamily="18" charset="0"/>
              </a:rPr>
              <a:t>землі стобарвній, наче сон цей!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60648"/>
            <a:ext cx="8640960" cy="6597352"/>
          </a:xfrm>
        </p:spPr>
        <p:txBody>
          <a:bodyPr>
            <a:normAutofit fontScale="70000" lnSpcReduction="20000"/>
          </a:bodyPr>
          <a:lstStyle/>
          <a:p>
            <a:r>
              <a:rPr lang="uk-UA" dirty="0">
                <a:latin typeface="Georgia" pitchFamily="18" charset="0"/>
              </a:rPr>
              <a:t>Вірш «Зелена Євангелія» — це гімн природі, весні, землі, де все це гармонійно поєдналося. Захоплюють тонкі й незвичні спостереження: дійсно, хіба заметіль із пелюсток квітучих абрикосів (морель) не нагадує карусель? І місяць інколи буває червоним, як тюльпан. Земля стобарвна, і весело ловити сонце в дзбан (глечик), радіти йому, цінувати миті життя. </a:t>
            </a:r>
            <a:endParaRPr lang="uk-UA" dirty="0" smtClean="0">
              <a:latin typeface="Georgia" pitchFamily="18" charset="0"/>
            </a:endParaRPr>
          </a:p>
          <a:p>
            <a:r>
              <a:rPr lang="uk-UA" b="1" dirty="0" smtClean="0">
                <a:latin typeface="Georgia" pitchFamily="18" charset="0"/>
              </a:rPr>
              <a:t>Вид </a:t>
            </a:r>
            <a:r>
              <a:rPr lang="uk-UA" b="1" dirty="0">
                <a:latin typeface="Georgia" pitchFamily="18" charset="0"/>
              </a:rPr>
              <a:t>лірики: </a:t>
            </a:r>
            <a:r>
              <a:rPr lang="uk-UA" dirty="0">
                <a:latin typeface="Georgia" pitchFamily="18" charset="0"/>
              </a:rPr>
              <a:t>пейзажна. </a:t>
            </a:r>
            <a:endParaRPr lang="uk-UA" dirty="0" smtClean="0">
              <a:latin typeface="Georgia" pitchFamily="18" charset="0"/>
            </a:endParaRPr>
          </a:p>
          <a:p>
            <a:r>
              <a:rPr lang="uk-UA" b="1" dirty="0" smtClean="0">
                <a:latin typeface="Georgia" pitchFamily="18" charset="0"/>
              </a:rPr>
              <a:t>Жанр </a:t>
            </a:r>
            <a:r>
              <a:rPr lang="uk-UA" b="1" dirty="0">
                <a:latin typeface="Georgia" pitchFamily="18" charset="0"/>
              </a:rPr>
              <a:t>«Зелена Євангелія» : </a:t>
            </a:r>
            <a:r>
              <a:rPr lang="uk-UA" dirty="0">
                <a:latin typeface="Georgia" pitchFamily="18" charset="0"/>
              </a:rPr>
              <a:t>ліричний вірш</a:t>
            </a:r>
            <a:r>
              <a:rPr lang="uk-UA" dirty="0" smtClean="0">
                <a:latin typeface="Georgia" pitchFamily="18" charset="0"/>
              </a:rPr>
              <a:t>.</a:t>
            </a:r>
          </a:p>
          <a:p>
            <a:r>
              <a:rPr lang="uk-UA" b="1" dirty="0" smtClean="0">
                <a:latin typeface="Georgia" pitchFamily="18" charset="0"/>
              </a:rPr>
              <a:t>Провідний </a:t>
            </a:r>
            <a:r>
              <a:rPr lang="uk-UA" b="1" dirty="0">
                <a:latin typeface="Georgia" pitchFamily="18" charset="0"/>
              </a:rPr>
              <a:t>мотив </a:t>
            </a:r>
            <a:r>
              <a:rPr lang="uk-UA" b="1" dirty="0" smtClean="0">
                <a:latin typeface="Georgia" pitchFamily="18" charset="0"/>
              </a:rPr>
              <a:t>твору:  </a:t>
            </a:r>
            <a:r>
              <a:rPr lang="uk-UA" dirty="0">
                <a:latin typeface="Georgia" pitchFamily="18" charset="0"/>
              </a:rPr>
              <a:t>Вірш «Зелена Євангелія» — це гімн природі, весні, землі, якій кожен із нас має поклонятися як божеству. </a:t>
            </a:r>
            <a:endParaRPr lang="uk-UA" dirty="0" smtClean="0">
              <a:latin typeface="Georgia" pitchFamily="18" charset="0"/>
            </a:endParaRPr>
          </a:p>
          <a:p>
            <a:r>
              <a:rPr lang="uk-UA" b="1" dirty="0" smtClean="0">
                <a:latin typeface="Georgia" pitchFamily="18" charset="0"/>
              </a:rPr>
              <a:t>Ідея </a:t>
            </a:r>
            <a:r>
              <a:rPr lang="uk-UA" b="1" dirty="0">
                <a:latin typeface="Georgia" pitchFamily="18" charset="0"/>
              </a:rPr>
              <a:t>«Зелена Євангелія»</a:t>
            </a:r>
            <a:r>
              <a:rPr lang="uk-UA" dirty="0">
                <a:latin typeface="Georgia" pitchFamily="18" charset="0"/>
              </a:rPr>
              <a:t> — показати зелений світ, який для поета є священним. </a:t>
            </a:r>
            <a:endParaRPr lang="uk-UA" dirty="0" smtClean="0">
              <a:latin typeface="Georgia" pitchFamily="18" charset="0"/>
            </a:endParaRPr>
          </a:p>
          <a:p>
            <a:r>
              <a:rPr lang="uk-UA" b="1" dirty="0" smtClean="0">
                <a:latin typeface="Georgia" pitchFamily="18" charset="0"/>
              </a:rPr>
              <a:t>Композиція </a:t>
            </a:r>
            <a:r>
              <a:rPr lang="uk-UA" b="1" dirty="0">
                <a:latin typeface="Georgia" pitchFamily="18" charset="0"/>
              </a:rPr>
              <a:t>твору. </a:t>
            </a:r>
            <a:r>
              <a:rPr lang="uk-UA" dirty="0">
                <a:latin typeface="Georgia" pitchFamily="18" charset="0"/>
              </a:rPr>
              <a:t>Вірш «Зелена Євангелія» — це лише дві строфи-катрени, але в них поет висловив і почуття ліричного героя, і красу землі, і її божественне начало. </a:t>
            </a:r>
            <a:endParaRPr lang="uk-UA" dirty="0" smtClean="0">
              <a:latin typeface="Georgia" pitchFamily="18" charset="0"/>
            </a:endParaRPr>
          </a:p>
          <a:p>
            <a:r>
              <a:rPr lang="uk-UA" b="1" dirty="0" smtClean="0">
                <a:latin typeface="Georgia" pitchFamily="18" charset="0"/>
              </a:rPr>
              <a:t>Образи </a:t>
            </a:r>
            <a:r>
              <a:rPr lang="uk-UA" b="1" dirty="0">
                <a:latin typeface="Georgia" pitchFamily="18" charset="0"/>
              </a:rPr>
              <a:t>твору.</a:t>
            </a:r>
            <a:r>
              <a:rPr lang="uk-UA" dirty="0">
                <a:latin typeface="Georgia" pitchFamily="18" charset="0"/>
              </a:rPr>
              <a:t> Ліричний герой — людина, </a:t>
            </a:r>
            <a:r>
              <a:rPr lang="uk-UA" dirty="0" err="1">
                <a:latin typeface="Georgia" pitchFamily="18" charset="0"/>
              </a:rPr>
              <a:t>шо</a:t>
            </a:r>
            <a:r>
              <a:rPr lang="uk-UA" dirty="0">
                <a:latin typeface="Georgia" pitchFamily="18" charset="0"/>
              </a:rPr>
              <a:t> любить свою землю, її природу, оспівує весну, гірське село, місяць, усю багатобарвність і красу землі. </a:t>
            </a:r>
            <a:endParaRPr lang="uk-UA" dirty="0" smtClean="0">
              <a:latin typeface="Georgia" pitchFamily="18" charset="0"/>
            </a:endParaRPr>
          </a:p>
          <a:p>
            <a:endParaRPr lang="uk-UA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404664"/>
            <a:ext cx="8568952" cy="6264696"/>
          </a:xfrm>
        </p:spPr>
        <p:txBody>
          <a:bodyPr>
            <a:normAutofit fontScale="92500" lnSpcReduction="20000"/>
          </a:bodyPr>
          <a:lstStyle/>
          <a:p>
            <a:r>
              <a:rPr lang="uk-UA" b="1" dirty="0" smtClean="0">
                <a:latin typeface="Georgia" pitchFamily="18" charset="0"/>
              </a:rPr>
              <a:t>Художні засоби</a:t>
            </a:r>
            <a:r>
              <a:rPr lang="uk-UA" b="1" dirty="0">
                <a:latin typeface="Georgia" pitchFamily="18" charset="0"/>
              </a:rPr>
              <a:t>:</a:t>
            </a:r>
            <a:endParaRPr lang="uk-UA" dirty="0" smtClean="0">
              <a:latin typeface="Georgia" pitchFamily="18" charset="0"/>
            </a:endParaRPr>
          </a:p>
          <a:p>
            <a:pPr>
              <a:buNone/>
            </a:pPr>
            <a:r>
              <a:rPr lang="uk-UA" dirty="0" smtClean="0">
                <a:latin typeface="Georgia" pitchFamily="18" charset="0"/>
              </a:rPr>
              <a:t>    </a:t>
            </a:r>
            <a:r>
              <a:rPr lang="uk-UA" i="1" u="sng" dirty="0" smtClean="0">
                <a:latin typeface="Georgia" pitchFamily="18" charset="0"/>
              </a:rPr>
              <a:t>епітети: </a:t>
            </a:r>
            <a:r>
              <a:rPr lang="uk-UA" dirty="0" smtClean="0">
                <a:latin typeface="Georgia" pitchFamily="18" charset="0"/>
              </a:rPr>
              <a:t>«білі коні», «земля стобарвна» допомагають побачити багаті кольори землі; </a:t>
            </a:r>
            <a:r>
              <a:rPr lang="uk-UA" i="1" u="sng" dirty="0" smtClean="0">
                <a:latin typeface="Georgia" pitchFamily="18" charset="0"/>
              </a:rPr>
              <a:t>порівняння:</a:t>
            </a:r>
            <a:r>
              <a:rPr lang="uk-UA" dirty="0" smtClean="0">
                <a:latin typeface="Georgia" pitchFamily="18" charset="0"/>
              </a:rPr>
              <a:t> «весна — неначе карусель», «місяць, мов тюльпан, червоний», «земля, наче сон цей» змальовують спорідненість і гармонію різнобарвного світу, в якому все схоже в чомусь між собою — воно живе; </a:t>
            </a:r>
            <a:r>
              <a:rPr lang="uk-UA" i="1" u="sng" dirty="0" smtClean="0">
                <a:latin typeface="Georgia" pitchFamily="18" charset="0"/>
              </a:rPr>
              <a:t>омофони:</a:t>
            </a:r>
            <a:r>
              <a:rPr lang="uk-UA" dirty="0" smtClean="0">
                <a:latin typeface="Georgia" pitchFamily="18" charset="0"/>
              </a:rPr>
              <a:t> «сонце — сон цей» використовує поет задля створення багатогранного образу — зорового, звукового, тактильного; </a:t>
            </a:r>
            <a:r>
              <a:rPr lang="uk-UA" i="1" u="sng" dirty="0" smtClean="0">
                <a:latin typeface="Georgia" pitchFamily="18" charset="0"/>
              </a:rPr>
              <a:t>діалектизм </a:t>
            </a:r>
            <a:r>
              <a:rPr lang="uk-UA" dirty="0" smtClean="0">
                <a:latin typeface="Georgia" pitchFamily="18" charset="0"/>
              </a:rPr>
              <a:t>«морель» (пелюстки квіток абрикосів) передає національну своєрідність змалювання пейзажу, робить його </a:t>
            </a:r>
            <a:r>
              <a:rPr lang="uk-UA" dirty="0" err="1" smtClean="0">
                <a:latin typeface="Georgia" pitchFamily="18" charset="0"/>
              </a:rPr>
              <a:t>впізнаваним</a:t>
            </a:r>
            <a:r>
              <a:rPr lang="uk-UA" dirty="0" smtClean="0">
                <a:latin typeface="Georgia" pitchFamily="18" charset="0"/>
              </a:rPr>
              <a:t>. </a:t>
            </a:r>
            <a:endParaRPr lang="en-US" dirty="0" smtClean="0">
              <a:latin typeface="Georgia" pitchFamily="18" charset="0"/>
            </a:endParaRPr>
          </a:p>
          <a:p>
            <a:endParaRPr lang="uk-UA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uk-UA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“ Автопортрет ”</a:t>
            </a:r>
            <a:endParaRPr lang="uk-UA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uk-UA" dirty="0" smtClean="0"/>
              <a:t>    </a:t>
            </a:r>
            <a:r>
              <a:rPr lang="uk-UA" dirty="0">
                <a:latin typeface="Georgia" pitchFamily="18" charset="0"/>
              </a:rPr>
              <a:t>“Я все — п’яний дітвак із сонцем у </a:t>
            </a:r>
            <a:r>
              <a:rPr lang="uk-UA" dirty="0" err="1">
                <a:latin typeface="Georgia" pitchFamily="18" charset="0"/>
              </a:rPr>
              <a:t>кишені”</a:t>
            </a:r>
            <a:r>
              <a:rPr lang="uk-UA" dirty="0">
                <a:latin typeface="Georgia" pitchFamily="18" charset="0"/>
              </a:rPr>
              <a:t>. </a:t>
            </a:r>
            <a:br>
              <a:rPr lang="uk-UA" dirty="0">
                <a:latin typeface="Georgia" pitchFamily="18" charset="0"/>
              </a:rPr>
            </a:br>
            <a:r>
              <a:rPr lang="uk-UA" dirty="0">
                <a:latin typeface="Georgia" pitchFamily="18" charset="0"/>
              </a:rPr>
              <a:t>“Я — закоханий в житті </a:t>
            </a:r>
            <a:r>
              <a:rPr lang="uk-UA" dirty="0" err="1">
                <a:latin typeface="Georgia" pitchFamily="18" charset="0"/>
              </a:rPr>
              <a:t>поганин”</a:t>
            </a:r>
            <a:r>
              <a:rPr lang="uk-UA" dirty="0">
                <a:latin typeface="Georgia" pitchFamily="18" charset="0"/>
              </a:rPr>
              <a:t>.</a:t>
            </a:r>
            <a:br>
              <a:rPr lang="uk-UA" dirty="0">
                <a:latin typeface="Georgia" pitchFamily="18" charset="0"/>
              </a:rPr>
            </a:br>
            <a:r>
              <a:rPr lang="uk-UA" dirty="0" err="1">
                <a:latin typeface="Georgia" pitchFamily="18" charset="0"/>
              </a:rPr>
              <a:t>“Привітання</a:t>
            </a:r>
            <a:r>
              <a:rPr lang="uk-UA" dirty="0">
                <a:latin typeface="Georgia" pitchFamily="18" charset="0"/>
              </a:rPr>
              <a:t> </a:t>
            </a:r>
            <a:r>
              <a:rPr lang="uk-UA" dirty="0" err="1">
                <a:latin typeface="Georgia" pitchFamily="18" charset="0"/>
              </a:rPr>
              <a:t>життя”</a:t>
            </a:r>
            <a:r>
              <a:rPr lang="uk-UA" dirty="0">
                <a:latin typeface="Georgia" pitchFamily="18" charset="0"/>
              </a:rPr>
              <a:t>. З першої книжки </a:t>
            </a:r>
            <a:r>
              <a:rPr lang="uk-UA" dirty="0" err="1">
                <a:latin typeface="Georgia" pitchFamily="18" charset="0"/>
              </a:rPr>
              <a:t>“Привітання</a:t>
            </a:r>
            <a:r>
              <a:rPr lang="uk-UA" dirty="0">
                <a:latin typeface="Georgia" pitchFamily="18" charset="0"/>
              </a:rPr>
              <a:t> </a:t>
            </a:r>
            <a:r>
              <a:rPr lang="uk-UA" dirty="0" err="1">
                <a:latin typeface="Georgia" pitchFamily="18" charset="0"/>
              </a:rPr>
              <a:t>життя</a:t>
            </a:r>
            <a:r>
              <a:rPr lang="uk-UA" dirty="0" err="1" smtClean="0">
                <a:latin typeface="Georgia" pitchFamily="18" charset="0"/>
              </a:rPr>
              <a:t>”</a:t>
            </a:r>
            <a:endParaRPr lang="uk-UA" dirty="0" smtClean="0">
              <a:latin typeface="Georgia" pitchFamily="18" charset="0"/>
            </a:endParaRPr>
          </a:p>
          <a:p>
            <a:pPr>
              <a:buNone/>
            </a:pPr>
            <a:endParaRPr lang="uk-UA" dirty="0">
              <a:latin typeface="Georgia" pitchFamily="18" charset="0"/>
            </a:endParaRPr>
          </a:p>
          <a:p>
            <a:pPr>
              <a:buNone/>
            </a:pPr>
            <a:r>
              <a:rPr lang="uk-UA" dirty="0" smtClean="0">
                <a:latin typeface="Georgia" pitchFamily="18" charset="0"/>
              </a:rPr>
              <a:t>    Червоні </a:t>
            </a:r>
            <a:r>
              <a:rPr lang="uk-UA" dirty="0">
                <a:latin typeface="Georgia" pitchFamily="18" charset="0"/>
              </a:rPr>
              <a:t> клени  й  клени  срібні,  </a:t>
            </a:r>
            <a:br>
              <a:rPr lang="uk-UA" dirty="0">
                <a:latin typeface="Georgia" pitchFamily="18" charset="0"/>
              </a:rPr>
            </a:br>
            <a:r>
              <a:rPr lang="uk-UA" dirty="0">
                <a:latin typeface="Georgia" pitchFamily="18" charset="0"/>
              </a:rPr>
              <a:t>над  кленами  весна  і  вітер.  </a:t>
            </a:r>
            <a:br>
              <a:rPr lang="uk-UA" dirty="0">
                <a:latin typeface="Georgia" pitchFamily="18" charset="0"/>
              </a:rPr>
            </a:br>
            <a:r>
              <a:rPr lang="uk-UA" dirty="0" err="1">
                <a:latin typeface="Georgia" pitchFamily="18" charset="0"/>
              </a:rPr>
              <a:t>Дочасності</a:t>
            </a:r>
            <a:r>
              <a:rPr lang="uk-UA" dirty="0">
                <a:latin typeface="Georgia" pitchFamily="18" charset="0"/>
              </a:rPr>
              <a:t>  красо  </a:t>
            </a:r>
            <a:r>
              <a:rPr lang="uk-UA" dirty="0" err="1">
                <a:latin typeface="Georgia" pitchFamily="18" charset="0"/>
              </a:rPr>
              <a:t>незглибна</a:t>
            </a:r>
            <a:r>
              <a:rPr lang="uk-UA" dirty="0">
                <a:latin typeface="Georgia" pitchFamily="18" charset="0"/>
              </a:rPr>
              <a:t>,  </a:t>
            </a:r>
            <a:br>
              <a:rPr lang="uk-UA" dirty="0">
                <a:latin typeface="Georgia" pitchFamily="18" charset="0"/>
              </a:rPr>
            </a:br>
            <a:r>
              <a:rPr lang="uk-UA" dirty="0">
                <a:latin typeface="Georgia" pitchFamily="18" charset="0"/>
              </a:rPr>
              <a:t>невже  ж  тобою  не  п’яніти?  </a:t>
            </a:r>
            <a:endParaRPr lang="uk-UA" dirty="0" smtClean="0">
              <a:latin typeface="Georgia" pitchFamily="18" charset="0"/>
            </a:endParaRPr>
          </a:p>
          <a:p>
            <a:pPr>
              <a:buNone/>
            </a:pPr>
            <a:endParaRPr lang="uk-UA" dirty="0">
              <a:latin typeface="Georgia" pitchFamily="18" charset="0"/>
            </a:endParaRPr>
          </a:p>
          <a:p>
            <a:pPr>
              <a:buNone/>
            </a:pPr>
            <a:r>
              <a:rPr lang="uk-UA" dirty="0" smtClean="0">
                <a:latin typeface="Georgia" pitchFamily="18" charset="0"/>
              </a:rPr>
              <a:t>    Я</a:t>
            </a:r>
            <a:r>
              <a:rPr lang="uk-UA" dirty="0">
                <a:latin typeface="Georgia" pitchFamily="18" charset="0"/>
              </a:rPr>
              <a:t>,  сонцеві  життя  продавши  </a:t>
            </a:r>
            <a:br>
              <a:rPr lang="uk-UA" dirty="0">
                <a:latin typeface="Georgia" pitchFamily="18" charset="0"/>
              </a:rPr>
            </a:br>
            <a:r>
              <a:rPr lang="uk-UA" dirty="0">
                <a:latin typeface="Georgia" pitchFamily="18" charset="0"/>
              </a:rPr>
              <a:t>за  сто  червінців  божевілля,  </a:t>
            </a:r>
            <a:br>
              <a:rPr lang="uk-UA" dirty="0">
                <a:latin typeface="Georgia" pitchFamily="18" charset="0"/>
              </a:rPr>
            </a:br>
            <a:r>
              <a:rPr lang="uk-UA" dirty="0">
                <a:latin typeface="Georgia" pitchFamily="18" charset="0"/>
              </a:rPr>
              <a:t>захоплений  поганин  завжди,  </a:t>
            </a:r>
            <a:br>
              <a:rPr lang="uk-UA" dirty="0">
                <a:latin typeface="Georgia" pitchFamily="18" charset="0"/>
              </a:rPr>
            </a:br>
            <a:r>
              <a:rPr lang="uk-UA" dirty="0">
                <a:latin typeface="Georgia" pitchFamily="18" charset="0"/>
              </a:rPr>
              <a:t>поет  весняного  похмілля.  </a:t>
            </a:r>
          </a:p>
          <a:p>
            <a:pPr>
              <a:buNone/>
            </a:pPr>
            <a:endParaRPr lang="uk-UA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60648"/>
            <a:ext cx="8712968" cy="6336704"/>
          </a:xfrm>
        </p:spPr>
        <p:txBody>
          <a:bodyPr>
            <a:normAutofit fontScale="85000" lnSpcReduction="20000"/>
          </a:bodyPr>
          <a:lstStyle/>
          <a:p>
            <a:r>
              <a:rPr lang="uk-UA" b="1" dirty="0">
                <a:latin typeface="Georgia" pitchFamily="18" charset="0"/>
              </a:rPr>
              <a:t>Збірка</a:t>
            </a:r>
            <a:r>
              <a:rPr lang="uk-UA" dirty="0">
                <a:latin typeface="Georgia" pitchFamily="18" charset="0"/>
              </a:rPr>
              <a:t> — «Три </a:t>
            </a:r>
            <a:r>
              <a:rPr lang="uk-UA" dirty="0" err="1">
                <a:latin typeface="Georgia" pitchFamily="18" charset="0"/>
              </a:rPr>
              <a:t>перстені</a:t>
            </a:r>
            <a:r>
              <a:rPr lang="uk-UA" dirty="0">
                <a:latin typeface="Georgia" pitchFamily="18" charset="0"/>
              </a:rPr>
              <a:t>» </a:t>
            </a:r>
            <a:endParaRPr lang="uk-UA" dirty="0" smtClean="0">
              <a:latin typeface="Georgia" pitchFamily="18" charset="0"/>
            </a:endParaRPr>
          </a:p>
          <a:p>
            <a:r>
              <a:rPr lang="uk-UA" b="1" dirty="0" smtClean="0">
                <a:latin typeface="Georgia" pitchFamily="18" charset="0"/>
              </a:rPr>
              <a:t>Жанр</a:t>
            </a:r>
            <a:r>
              <a:rPr lang="uk-UA" dirty="0" smtClean="0">
                <a:latin typeface="Georgia" pitchFamily="18" charset="0"/>
              </a:rPr>
              <a:t> </a:t>
            </a:r>
            <a:r>
              <a:rPr lang="uk-UA" dirty="0">
                <a:latin typeface="Georgia" pitchFamily="18" charset="0"/>
              </a:rPr>
              <a:t>— вірш-медитація </a:t>
            </a:r>
            <a:endParaRPr lang="uk-UA" dirty="0" smtClean="0">
              <a:latin typeface="Georgia" pitchFamily="18" charset="0"/>
            </a:endParaRPr>
          </a:p>
          <a:p>
            <a:r>
              <a:rPr lang="uk-UA" b="1" dirty="0" smtClean="0">
                <a:latin typeface="Georgia" pitchFamily="18" charset="0"/>
              </a:rPr>
              <a:t>Вид </a:t>
            </a:r>
            <a:r>
              <a:rPr lang="uk-UA" b="1" dirty="0">
                <a:latin typeface="Georgia" pitchFamily="18" charset="0"/>
              </a:rPr>
              <a:t>лірики</a:t>
            </a:r>
            <a:r>
              <a:rPr lang="uk-UA" dirty="0">
                <a:latin typeface="Georgia" pitchFamily="18" charset="0"/>
              </a:rPr>
              <a:t> — філософська </a:t>
            </a:r>
            <a:endParaRPr lang="uk-UA" dirty="0" smtClean="0">
              <a:latin typeface="Georgia" pitchFamily="18" charset="0"/>
            </a:endParaRPr>
          </a:p>
          <a:p>
            <a:r>
              <a:rPr lang="uk-UA" b="1" dirty="0" err="1" smtClean="0">
                <a:latin typeface="Georgia" pitchFamily="18" charset="0"/>
              </a:rPr>
              <a:t>Міфологізм</a:t>
            </a:r>
            <a:r>
              <a:rPr lang="uk-UA" b="1" dirty="0" smtClean="0">
                <a:latin typeface="Georgia" pitchFamily="18" charset="0"/>
              </a:rPr>
              <a:t> </a:t>
            </a:r>
            <a:r>
              <a:rPr lang="uk-UA" b="1" dirty="0">
                <a:latin typeface="Georgia" pitchFamily="18" charset="0"/>
              </a:rPr>
              <a:t>у творі: </a:t>
            </a:r>
            <a:r>
              <a:rPr lang="uk-UA" dirty="0">
                <a:latin typeface="Georgia" pitchFamily="18" charset="0"/>
              </a:rPr>
              <a:t>поклоніння сонцю. </a:t>
            </a:r>
            <a:endParaRPr lang="uk-UA" dirty="0" smtClean="0">
              <a:latin typeface="Georgia" pitchFamily="18" charset="0"/>
            </a:endParaRPr>
          </a:p>
          <a:p>
            <a:r>
              <a:rPr lang="uk-UA" b="1" dirty="0" smtClean="0">
                <a:latin typeface="Georgia" pitchFamily="18" charset="0"/>
              </a:rPr>
              <a:t>Тема</a:t>
            </a:r>
            <a:r>
              <a:rPr lang="uk-UA" b="1" dirty="0">
                <a:latin typeface="Georgia" pitchFamily="18" charset="0"/>
              </a:rPr>
              <a:t>: </a:t>
            </a:r>
            <a:r>
              <a:rPr lang="uk-UA" dirty="0">
                <a:latin typeface="Georgia" pitchFamily="18" charset="0"/>
              </a:rPr>
              <a:t>розповідь про красу навколишнього світу </a:t>
            </a:r>
            <a:endParaRPr lang="uk-UA" dirty="0" smtClean="0">
              <a:latin typeface="Georgia" pitchFamily="18" charset="0"/>
            </a:endParaRPr>
          </a:p>
          <a:p>
            <a:r>
              <a:rPr lang="uk-UA" b="1" dirty="0" smtClean="0">
                <a:latin typeface="Georgia" pitchFamily="18" charset="0"/>
              </a:rPr>
              <a:t>Ідея</a:t>
            </a:r>
            <a:r>
              <a:rPr lang="uk-UA" b="1" dirty="0">
                <a:latin typeface="Georgia" pitchFamily="18" charset="0"/>
              </a:rPr>
              <a:t>:</a:t>
            </a:r>
            <a:r>
              <a:rPr lang="uk-UA" dirty="0">
                <a:latin typeface="Georgia" pitchFamily="18" charset="0"/>
              </a:rPr>
              <a:t> уславлення природи, захоплення її красою, прагнення показати своє світобачення й світовідчуття. </a:t>
            </a:r>
            <a:endParaRPr lang="uk-UA" dirty="0" smtClean="0">
              <a:latin typeface="Georgia" pitchFamily="18" charset="0"/>
            </a:endParaRPr>
          </a:p>
          <a:p>
            <a:r>
              <a:rPr lang="uk-UA" dirty="0" smtClean="0">
                <a:latin typeface="Georgia" pitchFamily="18" charset="0"/>
              </a:rPr>
              <a:t> </a:t>
            </a:r>
            <a:r>
              <a:rPr lang="uk-UA" b="1" dirty="0" smtClean="0">
                <a:latin typeface="Georgia" pitchFamily="18" charset="0"/>
              </a:rPr>
              <a:t>Художні засоби: </a:t>
            </a:r>
          </a:p>
          <a:p>
            <a:r>
              <a:rPr lang="uk-UA" i="1" dirty="0" smtClean="0">
                <a:latin typeface="Georgia" pitchFamily="18" charset="0"/>
              </a:rPr>
              <a:t>Епітети</a:t>
            </a:r>
            <a:r>
              <a:rPr lang="uk-UA" i="1" dirty="0">
                <a:latin typeface="Georgia" pitchFamily="18" charset="0"/>
              </a:rPr>
              <a:t>: </a:t>
            </a:r>
            <a:r>
              <a:rPr lang="uk-UA" dirty="0">
                <a:latin typeface="Georgia" pitchFamily="18" charset="0"/>
              </a:rPr>
              <a:t>червоні клени, </a:t>
            </a:r>
            <a:r>
              <a:rPr lang="uk-UA" dirty="0" err="1">
                <a:latin typeface="Georgia" pitchFamily="18" charset="0"/>
              </a:rPr>
              <a:t>клени</a:t>
            </a:r>
            <a:r>
              <a:rPr lang="uk-UA" dirty="0">
                <a:latin typeface="Georgia" pitchFamily="18" charset="0"/>
              </a:rPr>
              <a:t> срібні, красо </a:t>
            </a:r>
            <a:r>
              <a:rPr lang="uk-UA" dirty="0" err="1">
                <a:latin typeface="Georgia" pitchFamily="18" charset="0"/>
              </a:rPr>
              <a:t>незглибна</a:t>
            </a:r>
            <a:r>
              <a:rPr lang="uk-UA" dirty="0">
                <a:latin typeface="Georgia" pitchFamily="18" charset="0"/>
              </a:rPr>
              <a:t>, весняне похмілля; </a:t>
            </a:r>
            <a:endParaRPr lang="uk-UA" dirty="0" smtClean="0">
              <a:latin typeface="Georgia" pitchFamily="18" charset="0"/>
            </a:endParaRPr>
          </a:p>
          <a:p>
            <a:r>
              <a:rPr lang="uk-UA" i="1" dirty="0" smtClean="0">
                <a:latin typeface="Georgia" pitchFamily="18" charset="0"/>
              </a:rPr>
              <a:t>Риторичне </a:t>
            </a:r>
            <a:r>
              <a:rPr lang="uk-UA" i="1" dirty="0">
                <a:latin typeface="Georgia" pitchFamily="18" charset="0"/>
              </a:rPr>
              <a:t>звертання:</a:t>
            </a:r>
            <a:r>
              <a:rPr lang="uk-UA" dirty="0">
                <a:latin typeface="Georgia" pitchFamily="18" charset="0"/>
              </a:rPr>
              <a:t> </a:t>
            </a:r>
            <a:r>
              <a:rPr lang="uk-UA" dirty="0" err="1">
                <a:latin typeface="Georgia" pitchFamily="18" charset="0"/>
              </a:rPr>
              <a:t>дочасності</a:t>
            </a:r>
            <a:r>
              <a:rPr lang="uk-UA" dirty="0">
                <a:latin typeface="Georgia" pitchFamily="18" charset="0"/>
              </a:rPr>
              <a:t> красо </a:t>
            </a:r>
            <a:r>
              <a:rPr lang="uk-UA" dirty="0" err="1">
                <a:latin typeface="Georgia" pitchFamily="18" charset="0"/>
              </a:rPr>
              <a:t>незглибна</a:t>
            </a:r>
            <a:r>
              <a:rPr lang="uk-UA" dirty="0">
                <a:latin typeface="Georgia" pitchFamily="18" charset="0"/>
              </a:rPr>
              <a:t>; </a:t>
            </a:r>
            <a:endParaRPr lang="uk-UA" dirty="0" smtClean="0">
              <a:latin typeface="Georgia" pitchFamily="18" charset="0"/>
            </a:endParaRPr>
          </a:p>
          <a:p>
            <a:r>
              <a:rPr lang="uk-UA" i="1" dirty="0" smtClean="0">
                <a:latin typeface="Georgia" pitchFamily="18" charset="0"/>
              </a:rPr>
              <a:t>Метафора</a:t>
            </a:r>
            <a:r>
              <a:rPr lang="uk-UA" i="1" dirty="0">
                <a:latin typeface="Georgia" pitchFamily="18" charset="0"/>
              </a:rPr>
              <a:t>: </a:t>
            </a:r>
            <a:r>
              <a:rPr lang="uk-UA" dirty="0">
                <a:latin typeface="Georgia" pitchFamily="18" charset="0"/>
              </a:rPr>
              <a:t>сонцеві життя продавши, поет весняного похмілля, сто червінців божевілля; </a:t>
            </a:r>
            <a:endParaRPr lang="uk-UA" dirty="0" smtClean="0">
              <a:latin typeface="Georgia" pitchFamily="18" charset="0"/>
            </a:endParaRPr>
          </a:p>
          <a:p>
            <a:r>
              <a:rPr lang="uk-UA" i="1" dirty="0" smtClean="0">
                <a:latin typeface="Georgia" pitchFamily="18" charset="0"/>
              </a:rPr>
              <a:t>Інверсія</a:t>
            </a:r>
            <a:r>
              <a:rPr lang="uk-UA" i="1" dirty="0">
                <a:latin typeface="Georgia" pitchFamily="18" charset="0"/>
              </a:rPr>
              <a:t>:</a:t>
            </a:r>
            <a:r>
              <a:rPr lang="uk-UA" dirty="0">
                <a:latin typeface="Georgia" pitchFamily="18" charset="0"/>
              </a:rPr>
              <a:t> клени срібні, красо </a:t>
            </a:r>
            <a:r>
              <a:rPr lang="uk-UA" dirty="0" err="1" smtClean="0">
                <a:latin typeface="Georgia" pitchFamily="18" charset="0"/>
              </a:rPr>
              <a:t>незглибна</a:t>
            </a:r>
            <a:r>
              <a:rPr lang="uk-UA" dirty="0" smtClean="0">
                <a:latin typeface="Georgia" pitchFamily="18" charset="0"/>
              </a:rPr>
              <a:t>.</a:t>
            </a:r>
            <a:endParaRPr lang="uk-UA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uk-UA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“ Вишні ”</a:t>
            </a:r>
            <a:endParaRPr lang="uk-UA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4525963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uk-UA" dirty="0" smtClean="0">
                <a:latin typeface="Georgia" pitchFamily="18" charset="0"/>
              </a:rPr>
              <a:t>    Антонич </a:t>
            </a:r>
            <a:r>
              <a:rPr lang="uk-UA" dirty="0">
                <a:latin typeface="Georgia" pitchFamily="18" charset="0"/>
              </a:rPr>
              <a:t> був  хрущем  і  жив  колись  на  вишнях,  </a:t>
            </a:r>
            <a:br>
              <a:rPr lang="uk-UA" dirty="0">
                <a:latin typeface="Georgia" pitchFamily="18" charset="0"/>
              </a:rPr>
            </a:br>
            <a:r>
              <a:rPr lang="uk-UA" dirty="0">
                <a:latin typeface="Georgia" pitchFamily="18" charset="0"/>
              </a:rPr>
              <a:t>на  вишнях  тих,  що  їх  оспівував  Шевченко.  </a:t>
            </a:r>
            <a:br>
              <a:rPr lang="uk-UA" dirty="0">
                <a:latin typeface="Georgia" pitchFamily="18" charset="0"/>
              </a:rPr>
            </a:br>
            <a:r>
              <a:rPr lang="uk-UA" dirty="0">
                <a:latin typeface="Georgia" pitchFamily="18" charset="0"/>
              </a:rPr>
              <a:t>Моя  країно  зоряна,  біблійна  й  пишна,  </a:t>
            </a:r>
            <a:br>
              <a:rPr lang="uk-UA" dirty="0">
                <a:latin typeface="Georgia" pitchFamily="18" charset="0"/>
              </a:rPr>
            </a:br>
            <a:r>
              <a:rPr lang="uk-UA" dirty="0">
                <a:latin typeface="Georgia" pitchFamily="18" charset="0"/>
              </a:rPr>
              <a:t>квітчаста  батьківщино  вишні  й  соловейка!  </a:t>
            </a:r>
            <a:endParaRPr lang="uk-UA" dirty="0" smtClean="0">
              <a:latin typeface="Georgia" pitchFamily="18" charset="0"/>
            </a:endParaRPr>
          </a:p>
          <a:p>
            <a:pPr>
              <a:buNone/>
            </a:pPr>
            <a:endParaRPr lang="uk-UA" dirty="0">
              <a:latin typeface="Georgia" pitchFamily="18" charset="0"/>
            </a:endParaRPr>
          </a:p>
          <a:p>
            <a:pPr>
              <a:buNone/>
            </a:pPr>
            <a:r>
              <a:rPr lang="uk-UA" dirty="0" smtClean="0">
                <a:latin typeface="Georgia" pitchFamily="18" charset="0"/>
              </a:rPr>
              <a:t>    Де </a:t>
            </a:r>
            <a:r>
              <a:rPr lang="uk-UA" dirty="0">
                <a:latin typeface="Georgia" pitchFamily="18" charset="0"/>
              </a:rPr>
              <a:t> вечори  з  </a:t>
            </a:r>
            <a:r>
              <a:rPr lang="uk-UA" dirty="0" err="1">
                <a:latin typeface="Georgia" pitchFamily="18" charset="0"/>
              </a:rPr>
              <a:t>євангелії</a:t>
            </a:r>
            <a:r>
              <a:rPr lang="uk-UA" dirty="0">
                <a:latin typeface="Georgia" pitchFamily="18" charset="0"/>
              </a:rPr>
              <a:t>,  де  світанки,  </a:t>
            </a:r>
            <a:br>
              <a:rPr lang="uk-UA" dirty="0">
                <a:latin typeface="Georgia" pitchFamily="18" charset="0"/>
              </a:rPr>
            </a:br>
            <a:r>
              <a:rPr lang="uk-UA" dirty="0">
                <a:latin typeface="Georgia" pitchFamily="18" charset="0"/>
              </a:rPr>
              <a:t>де  небо  сонцем  привалило  білі  села,  </a:t>
            </a:r>
            <a:br>
              <a:rPr lang="uk-UA" dirty="0">
                <a:latin typeface="Georgia" pitchFamily="18" charset="0"/>
              </a:rPr>
            </a:br>
            <a:r>
              <a:rPr lang="uk-UA" dirty="0">
                <a:latin typeface="Georgia" pitchFamily="18" charset="0"/>
              </a:rPr>
              <a:t>цвітуть  натхненні  вишні  кучеряво  й  п’янко,  </a:t>
            </a:r>
            <a:br>
              <a:rPr lang="uk-UA" dirty="0">
                <a:latin typeface="Georgia" pitchFamily="18" charset="0"/>
              </a:rPr>
            </a:br>
            <a:r>
              <a:rPr lang="uk-UA" dirty="0">
                <a:latin typeface="Georgia" pitchFamily="18" charset="0"/>
              </a:rPr>
              <a:t>як  за  Шевченка,  знову  поять  пісню  хмелем. </a:t>
            </a:r>
            <a:endParaRPr lang="uk-UA" dirty="0" smtClean="0">
              <a:latin typeface="Georgia" pitchFamily="18" charset="0"/>
            </a:endParaRPr>
          </a:p>
          <a:p>
            <a:pPr>
              <a:buNone/>
            </a:pPr>
            <a:endParaRPr lang="uk-UA" dirty="0">
              <a:latin typeface="Georgia" pitchFamily="18" charset="0"/>
            </a:endParaRPr>
          </a:p>
          <a:p>
            <a:pPr>
              <a:buNone/>
            </a:pPr>
            <a:r>
              <a:rPr lang="uk-UA" dirty="0">
                <a:latin typeface="Georgia" pitchFamily="18" charset="0"/>
              </a:rPr>
              <a:t>  </a:t>
            </a:r>
            <a:r>
              <a:rPr lang="uk-UA" dirty="0" smtClean="0">
                <a:latin typeface="Georgia" pitchFamily="18" charset="0"/>
              </a:rPr>
              <a:t>                                                               16 </a:t>
            </a:r>
            <a:r>
              <a:rPr lang="uk-UA" dirty="0">
                <a:latin typeface="Georgia" pitchFamily="18" charset="0"/>
              </a:rPr>
              <a:t>квітня </a:t>
            </a:r>
            <a:r>
              <a:rPr lang="uk-UA" dirty="0" smtClean="0">
                <a:latin typeface="Georgia" pitchFamily="18" charset="0"/>
              </a:rPr>
              <a:t>1935</a:t>
            </a:r>
            <a:endParaRPr lang="uk-UA" dirty="0">
              <a:latin typeface="Georgia" pitchFamily="18" charset="0"/>
            </a:endParaRPr>
          </a:p>
          <a:p>
            <a:pPr>
              <a:buNone/>
            </a:pPr>
            <a:endParaRPr lang="uk-UA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88640"/>
            <a:ext cx="8640960" cy="6480720"/>
          </a:xfrm>
        </p:spPr>
        <p:txBody>
          <a:bodyPr>
            <a:normAutofit fontScale="70000" lnSpcReduction="20000"/>
          </a:bodyPr>
          <a:lstStyle/>
          <a:p>
            <a:r>
              <a:rPr lang="uk-UA" b="1" dirty="0">
                <a:latin typeface="Georgia" pitchFamily="18" charset="0"/>
              </a:rPr>
              <a:t>Рік написання </a:t>
            </a:r>
            <a:r>
              <a:rPr lang="uk-UA" dirty="0">
                <a:latin typeface="Georgia" pitchFamily="18" charset="0"/>
              </a:rPr>
              <a:t>— 16 квітня 1935 </a:t>
            </a:r>
            <a:endParaRPr lang="uk-UA" dirty="0" smtClean="0">
              <a:latin typeface="Georgia" pitchFamily="18" charset="0"/>
            </a:endParaRPr>
          </a:p>
          <a:p>
            <a:r>
              <a:rPr lang="uk-UA" b="1" dirty="0" smtClean="0">
                <a:latin typeface="Georgia" pitchFamily="18" charset="0"/>
              </a:rPr>
              <a:t>Збірка</a:t>
            </a:r>
            <a:r>
              <a:rPr lang="uk-UA" dirty="0">
                <a:latin typeface="Georgia" pitchFamily="18" charset="0"/>
              </a:rPr>
              <a:t> — «Зелена Євангелія» </a:t>
            </a:r>
            <a:endParaRPr lang="uk-UA" dirty="0" smtClean="0">
              <a:latin typeface="Georgia" pitchFamily="18" charset="0"/>
            </a:endParaRPr>
          </a:p>
          <a:p>
            <a:r>
              <a:rPr lang="uk-UA" b="1" dirty="0" smtClean="0">
                <a:latin typeface="Georgia" pitchFamily="18" charset="0"/>
              </a:rPr>
              <a:t>Вид </a:t>
            </a:r>
            <a:r>
              <a:rPr lang="uk-UA" b="1" dirty="0">
                <a:latin typeface="Georgia" pitchFamily="18" charset="0"/>
              </a:rPr>
              <a:t>лірики: </a:t>
            </a:r>
            <a:r>
              <a:rPr lang="uk-UA" dirty="0">
                <a:latin typeface="Georgia" pitchFamily="18" charset="0"/>
              </a:rPr>
              <a:t>філософська </a:t>
            </a:r>
            <a:endParaRPr lang="uk-UA" dirty="0" smtClean="0">
              <a:latin typeface="Georgia" pitchFamily="18" charset="0"/>
            </a:endParaRPr>
          </a:p>
          <a:p>
            <a:r>
              <a:rPr lang="uk-UA" b="1" dirty="0" smtClean="0">
                <a:latin typeface="Georgia" pitchFamily="18" charset="0"/>
              </a:rPr>
              <a:t>Тема</a:t>
            </a:r>
            <a:r>
              <a:rPr lang="uk-UA" b="1" dirty="0">
                <a:latin typeface="Georgia" pitchFamily="18" charset="0"/>
              </a:rPr>
              <a:t>:</a:t>
            </a:r>
            <a:r>
              <a:rPr lang="uk-UA" dirty="0">
                <a:latin typeface="Georgia" pitchFamily="18" charset="0"/>
              </a:rPr>
              <a:t> показ краси природи рідного краю навесні, яка асоціюється у поета з Шевченківським віршем «Садок вишневий коло хати», намагання автора не віддаляти природу від себе, а стати її органічною частиною. </a:t>
            </a:r>
            <a:endParaRPr lang="uk-UA" dirty="0" smtClean="0">
              <a:latin typeface="Georgia" pitchFamily="18" charset="0"/>
            </a:endParaRPr>
          </a:p>
          <a:p>
            <a:r>
              <a:rPr lang="uk-UA" b="1" dirty="0" smtClean="0">
                <a:latin typeface="Georgia" pitchFamily="18" charset="0"/>
              </a:rPr>
              <a:t>Ідея</a:t>
            </a:r>
            <a:r>
              <a:rPr lang="uk-UA" b="1" dirty="0">
                <a:latin typeface="Georgia" pitchFamily="18" charset="0"/>
              </a:rPr>
              <a:t>:</a:t>
            </a:r>
            <a:r>
              <a:rPr lang="uk-UA" dirty="0">
                <a:latin typeface="Georgia" pitchFamily="18" charset="0"/>
              </a:rPr>
              <a:t> уславлення глибокої любові автора до свого рідного краю, де дорога йому кожна комашка й квіткова пелюсточка. </a:t>
            </a:r>
            <a:endParaRPr lang="uk-UA" dirty="0" smtClean="0">
              <a:latin typeface="Georgia" pitchFamily="18" charset="0"/>
            </a:endParaRPr>
          </a:p>
          <a:p>
            <a:r>
              <a:rPr lang="uk-UA" b="1" dirty="0">
                <a:latin typeface="Georgia" pitchFamily="18" charset="0"/>
              </a:rPr>
              <a:t>Х</a:t>
            </a:r>
            <a:r>
              <a:rPr lang="uk-UA" b="1" dirty="0" smtClean="0">
                <a:latin typeface="Georgia" pitchFamily="18" charset="0"/>
              </a:rPr>
              <a:t>удожні засоби:</a:t>
            </a:r>
          </a:p>
          <a:p>
            <a:r>
              <a:rPr lang="uk-UA" i="1" dirty="0" smtClean="0">
                <a:latin typeface="Georgia" pitchFamily="18" charset="0"/>
              </a:rPr>
              <a:t> </a:t>
            </a:r>
            <a:r>
              <a:rPr lang="uk-UA" i="1" dirty="0">
                <a:latin typeface="Georgia" pitchFamily="18" charset="0"/>
              </a:rPr>
              <a:t>Епітети: </a:t>
            </a:r>
            <a:r>
              <a:rPr lang="uk-UA" dirty="0">
                <a:latin typeface="Georgia" pitchFamily="18" charset="0"/>
              </a:rPr>
              <a:t>країна зоряна,країна біблійна й пишна, квітчаста батьківщино,білі села, натхненні вишні; </a:t>
            </a:r>
            <a:endParaRPr lang="uk-UA" dirty="0" smtClean="0">
              <a:latin typeface="Georgia" pitchFamily="18" charset="0"/>
            </a:endParaRPr>
          </a:p>
          <a:p>
            <a:r>
              <a:rPr lang="uk-UA" i="1" dirty="0" smtClean="0">
                <a:latin typeface="Georgia" pitchFamily="18" charset="0"/>
              </a:rPr>
              <a:t>Метафори</a:t>
            </a:r>
            <a:r>
              <a:rPr lang="uk-UA" i="1" dirty="0">
                <a:latin typeface="Georgia" pitchFamily="18" charset="0"/>
              </a:rPr>
              <a:t>: </a:t>
            </a:r>
            <a:r>
              <a:rPr lang="uk-UA" dirty="0">
                <a:latin typeface="Georgia" pitchFamily="18" charset="0"/>
              </a:rPr>
              <a:t>Антонич був хрущем, жив на вишнях; вечори з Євангелії; небо сонцем привалило білі села; вишні поять пісню хмелем ; батьківщина вишні й соловейка; цвітуть вишні кучеряво й п’янко; </a:t>
            </a:r>
            <a:endParaRPr lang="uk-UA" dirty="0" smtClean="0">
              <a:latin typeface="Georgia" pitchFamily="18" charset="0"/>
            </a:endParaRPr>
          </a:p>
          <a:p>
            <a:r>
              <a:rPr lang="uk-UA" i="1" dirty="0" smtClean="0">
                <a:latin typeface="Georgia" pitchFamily="18" charset="0"/>
              </a:rPr>
              <a:t>Риторичні </a:t>
            </a:r>
            <a:r>
              <a:rPr lang="uk-UA" i="1" dirty="0">
                <a:latin typeface="Georgia" pitchFamily="18" charset="0"/>
              </a:rPr>
              <a:t>звертання: </a:t>
            </a:r>
            <a:r>
              <a:rPr lang="uk-UA" dirty="0">
                <a:latin typeface="Georgia" pitchFamily="18" charset="0"/>
              </a:rPr>
              <a:t>моя країно зоряна; квітчаста батьківщино </a:t>
            </a:r>
            <a:r>
              <a:rPr lang="uk-UA" dirty="0" err="1">
                <a:latin typeface="Georgia" pitchFamily="18" charset="0"/>
              </a:rPr>
              <a:t>Сфрагіда</a:t>
            </a:r>
            <a:r>
              <a:rPr lang="uk-UA" dirty="0">
                <a:latin typeface="Georgia" pitchFamily="18" charset="0"/>
              </a:rPr>
              <a:t>: що їх оспівував Шевченко; вишні цвітуть ,як за Шевченка; </a:t>
            </a:r>
            <a:endParaRPr lang="uk-UA" dirty="0" smtClean="0">
              <a:latin typeface="Georgia" pitchFamily="18" charset="0"/>
            </a:endParaRPr>
          </a:p>
          <a:p>
            <a:r>
              <a:rPr lang="uk-UA" i="1" dirty="0" smtClean="0">
                <a:latin typeface="Georgia" pitchFamily="18" charset="0"/>
              </a:rPr>
              <a:t>Метаморфоза</a:t>
            </a:r>
            <a:r>
              <a:rPr lang="uk-UA" i="1" dirty="0">
                <a:latin typeface="Georgia" pitchFamily="18" charset="0"/>
              </a:rPr>
              <a:t>: </a:t>
            </a:r>
            <a:r>
              <a:rPr lang="uk-UA" dirty="0">
                <a:latin typeface="Georgia" pitchFamily="18" charset="0"/>
              </a:rPr>
              <a:t>Антонич був </a:t>
            </a:r>
            <a:r>
              <a:rPr lang="uk-UA" dirty="0" smtClean="0">
                <a:latin typeface="Georgia" pitchFamily="18" charset="0"/>
              </a:rPr>
              <a:t>хрущем.</a:t>
            </a:r>
            <a:endParaRPr lang="en-US" dirty="0">
              <a:latin typeface="Georgia" pitchFamily="18" charset="0"/>
            </a:endParaRPr>
          </a:p>
          <a:p>
            <a:endParaRPr lang="uk-UA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uk-UA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Вшанування пам’яті</a:t>
            </a:r>
            <a:endParaRPr lang="uk-UA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2800" dirty="0" smtClean="0">
                <a:latin typeface="Georgia" pitchFamily="18" charset="0"/>
              </a:rPr>
              <a:t>Пам’ятник поетові у Львові.</a:t>
            </a:r>
          </a:p>
          <a:p>
            <a:r>
              <a:rPr lang="uk-UA" sz="2800" dirty="0" smtClean="0">
                <a:latin typeface="Georgia" pitchFamily="18" charset="0"/>
              </a:rPr>
              <a:t>Надгробок на могилі поета.</a:t>
            </a:r>
            <a:endParaRPr lang="uk-UA" sz="2800" dirty="0">
              <a:latin typeface="Georgia" pitchFamily="18" charset="0"/>
            </a:endParaRPr>
          </a:p>
        </p:txBody>
      </p:sp>
      <p:pic>
        <p:nvPicPr>
          <p:cNvPr id="41986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708920"/>
            <a:ext cx="2880320" cy="3859630"/>
          </a:xfrm>
          <a:prstGeom prst="rect">
            <a:avLst/>
          </a:prstGeom>
          <a:noFill/>
        </p:spPr>
      </p:pic>
      <p:pic>
        <p:nvPicPr>
          <p:cNvPr id="41988" name="Picture 4" descr="https://upload.wikimedia.org/wikipedia/commons/thumb/d/d4/Pamyatnik_b_i_antonych_3.jpg/200px-Pamyatnik_b_i_antonych_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1544486"/>
            <a:ext cx="3345160" cy="53135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1143000"/>
          </a:xfrm>
        </p:spPr>
        <p:txBody>
          <a:bodyPr>
            <a:noAutofit/>
          </a:bodyPr>
          <a:lstStyle/>
          <a:p>
            <a:r>
              <a:rPr lang="uk-UA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Прослухати   повідомлення   та заповнити   таблицю</a:t>
            </a:r>
            <a:endParaRPr lang="uk-UA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95536" y="1700808"/>
          <a:ext cx="8424936" cy="4411932"/>
        </p:xfrm>
        <a:graphic>
          <a:graphicData uri="http://schemas.openxmlformats.org/drawingml/2006/table">
            <a:tbl>
              <a:tblPr/>
              <a:tblGrid>
                <a:gridCol w="2105818"/>
                <a:gridCol w="2105818"/>
                <a:gridCol w="2106650"/>
                <a:gridCol w="2106650"/>
              </a:tblGrid>
              <a:tr h="6480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latin typeface="Times New Roman"/>
                          <a:ea typeface="Calibri"/>
                          <a:cs typeface="Times New Roman"/>
                        </a:rPr>
                        <a:t>Назва угрупування</a:t>
                      </a:r>
                      <a:endParaRPr lang="uk-UA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1" marR="64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latin typeface="Times New Roman"/>
                          <a:ea typeface="Calibri"/>
                          <a:cs typeface="Times New Roman"/>
                        </a:rPr>
                        <a:t>Основні представники</a:t>
                      </a:r>
                      <a:endParaRPr lang="uk-UA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1" marR="64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latin typeface="Times New Roman"/>
                          <a:ea typeface="Calibri"/>
                          <a:cs typeface="Times New Roman"/>
                        </a:rPr>
                        <a:t>Походження назви угрупування</a:t>
                      </a:r>
                      <a:endParaRPr lang="uk-UA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1" marR="64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latin typeface="Times New Roman"/>
                          <a:ea typeface="Calibri"/>
                          <a:cs typeface="Times New Roman"/>
                        </a:rPr>
                        <a:t>Основна тематика творів, переконання</a:t>
                      </a:r>
                      <a:endParaRPr lang="uk-UA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1" marR="64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00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latin typeface="Times New Roman"/>
                          <a:ea typeface="Calibri"/>
                          <a:cs typeface="Times New Roman"/>
                        </a:rPr>
                        <a:t>«</a:t>
                      </a:r>
                      <a:r>
                        <a:rPr lang="uk-UA" sz="2000" dirty="0" err="1">
                          <a:latin typeface="Times New Roman"/>
                          <a:ea typeface="Calibri"/>
                          <a:cs typeface="Times New Roman"/>
                        </a:rPr>
                        <a:t>Митуса</a:t>
                      </a:r>
                      <a:r>
                        <a:rPr lang="uk-UA" sz="2000" dirty="0">
                          <a:latin typeface="Times New Roman"/>
                          <a:ea typeface="Calibri"/>
                          <a:cs typeface="Times New Roman"/>
                        </a:rPr>
                        <a:t>»</a:t>
                      </a:r>
                      <a:endParaRPr lang="uk-UA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1" marR="64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1" marR="64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1" marR="64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1" marR="64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00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latin typeface="Times New Roman"/>
                          <a:ea typeface="Calibri"/>
                          <a:cs typeface="Times New Roman"/>
                        </a:rPr>
                        <a:t>«Логос»</a:t>
                      </a:r>
                      <a:endParaRPr lang="uk-UA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1" marR="64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1" marR="64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1" marR="64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1" marR="64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00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latin typeface="Times New Roman"/>
                          <a:ea typeface="Calibri"/>
                          <a:cs typeface="Times New Roman"/>
                        </a:rPr>
                        <a:t>«Дажбог»</a:t>
                      </a:r>
                      <a:endParaRPr lang="uk-UA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1" marR="64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1" marR="64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1" marR="64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1" marR="64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00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latin typeface="Times New Roman"/>
                          <a:ea typeface="Calibri"/>
                          <a:cs typeface="Times New Roman"/>
                        </a:rPr>
                        <a:t>«Дванадцятка»</a:t>
                      </a:r>
                      <a:endParaRPr lang="uk-UA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1" marR="64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1" marR="64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1" marR="64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1" marR="64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/>
          <a:lstStyle/>
          <a:p>
            <a:r>
              <a:rPr lang="uk-UA" dirty="0" smtClean="0">
                <a:latin typeface="Georgia" pitchFamily="18" charset="0"/>
              </a:rPr>
              <a:t>Пам’ятний знак на батьківщині поета у с. </a:t>
            </a:r>
            <a:r>
              <a:rPr lang="uk-UA" dirty="0" err="1" smtClean="0">
                <a:latin typeface="Georgia" pitchFamily="18" charset="0"/>
              </a:rPr>
              <a:t>Новиця</a:t>
            </a:r>
            <a:r>
              <a:rPr lang="uk-UA" dirty="0" smtClean="0">
                <a:latin typeface="Georgia" pitchFamily="18" charset="0"/>
              </a:rPr>
              <a:t>.</a:t>
            </a:r>
          </a:p>
          <a:p>
            <a:r>
              <a:rPr lang="uk-UA" dirty="0" smtClean="0">
                <a:latin typeface="Georgia" pitchFamily="18" charset="0"/>
              </a:rPr>
              <a:t>Пам’ятна монета                                                номіналом </a:t>
            </a:r>
            <a:r>
              <a:rPr lang="uk-UA" dirty="0">
                <a:latin typeface="Georgia" pitchFamily="18" charset="0"/>
              </a:rPr>
              <a:t> </a:t>
            </a:r>
            <a:r>
              <a:rPr lang="uk-UA" dirty="0" smtClean="0">
                <a:latin typeface="Georgia" pitchFamily="18" charset="0"/>
              </a:rPr>
              <a:t> 2 гривні.</a:t>
            </a:r>
            <a:endParaRPr lang="uk-UA" dirty="0">
              <a:latin typeface="Georgia" pitchFamily="18" charset="0"/>
            </a:endParaRPr>
          </a:p>
        </p:txBody>
      </p:sp>
      <p:pic>
        <p:nvPicPr>
          <p:cNvPr id="53250" name="Picture 2" descr="https://upload.wikimedia.org/wikipedia/commons/thumb/9/92/Tablica_pami%C4%85tkowa_Bohdana_Ihora_Antonycza_w_Nowicy.jpg/200px-Tablica_pami%C4%85tkowa_Bohdana_Ihora_Antonycza_w_Nowic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2708919"/>
            <a:ext cx="3024336" cy="4037489"/>
          </a:xfrm>
          <a:prstGeom prst="rect">
            <a:avLst/>
          </a:prstGeom>
          <a:noFill/>
        </p:spPr>
      </p:pic>
      <p:pic>
        <p:nvPicPr>
          <p:cNvPr id="53252" name="Picture 4" descr="https://bank.gov.ua/control/uk/currentmoney/image;jsessionid=C721CF76BC451468E6E8D795DD0501F4?id=449&amp;g=2&amp;s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4193704"/>
            <a:ext cx="2664296" cy="2664296"/>
          </a:xfrm>
          <a:prstGeom prst="rect">
            <a:avLst/>
          </a:prstGeom>
          <a:noFill/>
        </p:spPr>
      </p:pic>
      <p:pic>
        <p:nvPicPr>
          <p:cNvPr id="53254" name="Picture 6" descr="https://upload.wikimedia.org/wikipedia/commons/thumb/6/65/Pamyatnik_b_i_antonych_tablychka-.jpg/1920px-Pamyatnik_b_i_antonych_tablychka-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0"/>
            <a:ext cx="7894911" cy="19901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Група  “ </a:t>
            </a:r>
            <a:r>
              <a:rPr lang="uk-UA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Митуса</a:t>
            </a:r>
            <a:r>
              <a:rPr lang="uk-UA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”</a:t>
            </a:r>
            <a:endParaRPr lang="uk-UA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340768"/>
            <a:ext cx="8712968" cy="5328592"/>
          </a:xfrm>
        </p:spPr>
        <p:txBody>
          <a:bodyPr>
            <a:noAutofit/>
          </a:bodyPr>
          <a:lstStyle/>
          <a:p>
            <a:r>
              <a:rPr lang="ru-RU" sz="2000" dirty="0">
                <a:latin typeface="Georgia" pitchFamily="18" charset="0"/>
              </a:rPr>
              <a:t>У </a:t>
            </a:r>
            <a:r>
              <a:rPr lang="ru-RU" sz="2000" dirty="0" err="1">
                <a:latin typeface="Georgia" pitchFamily="18" charset="0"/>
              </a:rPr>
              <a:t>Львові</a:t>
            </a:r>
            <a:r>
              <a:rPr lang="ru-RU" sz="2000" dirty="0">
                <a:latin typeface="Georgia" pitchFamily="18" charset="0"/>
              </a:rPr>
              <a:t> </a:t>
            </a:r>
            <a:r>
              <a:rPr lang="ru-RU" sz="2000" dirty="0" err="1">
                <a:latin typeface="Georgia" pitchFamily="18" charset="0"/>
              </a:rPr>
              <a:t>виникла</a:t>
            </a:r>
            <a:r>
              <a:rPr lang="ru-RU" sz="2000" dirty="0">
                <a:latin typeface="Georgia" pitchFamily="18" charset="0"/>
              </a:rPr>
              <a:t> </a:t>
            </a:r>
            <a:r>
              <a:rPr lang="ru-RU" sz="2000" dirty="0" err="1">
                <a:latin typeface="Georgia" pitchFamily="18" charset="0"/>
              </a:rPr>
              <a:t>група</a:t>
            </a:r>
            <a:r>
              <a:rPr lang="ru-RU" sz="2000" dirty="0">
                <a:latin typeface="Georgia" pitchFamily="18" charset="0"/>
              </a:rPr>
              <a:t> «</a:t>
            </a:r>
            <a:r>
              <a:rPr lang="ru-RU" sz="2000" dirty="0" err="1">
                <a:latin typeface="Georgia" pitchFamily="18" charset="0"/>
              </a:rPr>
              <a:t>Митуса</a:t>
            </a:r>
            <a:r>
              <a:rPr lang="ru-RU" sz="2000" dirty="0">
                <a:latin typeface="Georgia" pitchFamily="18" charset="0"/>
              </a:rPr>
              <a:t>», до </a:t>
            </a:r>
            <a:r>
              <a:rPr lang="ru-RU" sz="2000" dirty="0" err="1">
                <a:latin typeface="Georgia" pitchFamily="18" charset="0"/>
              </a:rPr>
              <a:t>якої</a:t>
            </a:r>
            <a:r>
              <a:rPr lang="ru-RU" sz="2000" dirty="0">
                <a:latin typeface="Georgia" pitchFamily="18" charset="0"/>
              </a:rPr>
              <a:t> входили </a:t>
            </a:r>
            <a:r>
              <a:rPr lang="ru-RU" sz="2000" dirty="0" err="1">
                <a:latin typeface="Georgia" pitchFamily="18" charset="0"/>
              </a:rPr>
              <a:t>поети</a:t>
            </a:r>
            <a:r>
              <a:rPr lang="ru-RU" sz="2000" dirty="0">
                <a:latin typeface="Georgia" pitchFamily="18" charset="0"/>
              </a:rPr>
              <a:t> Роман </a:t>
            </a:r>
            <a:r>
              <a:rPr lang="ru-RU" sz="2000" dirty="0" err="1">
                <a:latin typeface="Georgia" pitchFamily="18" charset="0"/>
              </a:rPr>
              <a:t>Купчинський</a:t>
            </a:r>
            <a:r>
              <a:rPr lang="ru-RU" sz="2000" dirty="0">
                <a:latin typeface="Georgia" pitchFamily="18" charset="0"/>
              </a:rPr>
              <a:t>, Олесь </a:t>
            </a:r>
            <a:r>
              <a:rPr lang="ru-RU" sz="2000" dirty="0" err="1">
                <a:latin typeface="Georgia" pitchFamily="18" charset="0"/>
              </a:rPr>
              <a:t>Бабій</a:t>
            </a:r>
            <a:r>
              <a:rPr lang="ru-RU" sz="2000" dirty="0">
                <a:latin typeface="Georgia" pitchFamily="18" charset="0"/>
              </a:rPr>
              <a:t>, Василь </a:t>
            </a:r>
            <a:r>
              <a:rPr lang="ru-RU" sz="2000" dirty="0" err="1">
                <a:latin typeface="Georgia" pitchFamily="18" charset="0"/>
              </a:rPr>
              <a:t>Бобинський</a:t>
            </a:r>
            <a:r>
              <a:rPr lang="ru-RU" sz="2000" dirty="0">
                <a:latin typeface="Georgia" pitchFamily="18" charset="0"/>
              </a:rPr>
              <a:t>, Юра </a:t>
            </a:r>
            <a:r>
              <a:rPr lang="ru-RU" sz="2000" dirty="0" err="1">
                <a:latin typeface="Georgia" pitchFamily="18" charset="0"/>
              </a:rPr>
              <a:t>Шкрумеляк</a:t>
            </a:r>
            <a:r>
              <a:rPr lang="ru-RU" sz="2000" dirty="0">
                <a:latin typeface="Georgia" pitchFamily="18" charset="0"/>
              </a:rPr>
              <a:t>, </a:t>
            </a:r>
            <a:r>
              <a:rPr lang="ru-RU" sz="2000" dirty="0" err="1">
                <a:latin typeface="Georgia" pitchFamily="18" charset="0"/>
              </a:rPr>
              <a:t>Микола</a:t>
            </a:r>
            <a:r>
              <a:rPr lang="ru-RU" sz="2000" dirty="0">
                <a:latin typeface="Georgia" pitchFamily="18" charset="0"/>
              </a:rPr>
              <a:t> </a:t>
            </a:r>
            <a:r>
              <a:rPr lang="ru-RU" sz="2000" dirty="0" err="1">
                <a:latin typeface="Georgia" pitchFamily="18" charset="0"/>
              </a:rPr>
              <a:t>Матвіїв-Мельник</a:t>
            </a:r>
            <a:r>
              <a:rPr lang="ru-RU" sz="2000" dirty="0">
                <a:latin typeface="Georgia" pitchFamily="18" charset="0"/>
              </a:rPr>
              <a:t>, Левко </a:t>
            </a:r>
            <a:r>
              <a:rPr lang="ru-RU" sz="2000" dirty="0" err="1">
                <a:latin typeface="Georgia" pitchFamily="18" charset="0"/>
              </a:rPr>
              <a:t>Лепкий</a:t>
            </a:r>
            <a:r>
              <a:rPr lang="ru-RU" sz="2000" dirty="0">
                <a:latin typeface="Georgia" pitchFamily="18" charset="0"/>
              </a:rPr>
              <a:t>, художник </a:t>
            </a:r>
            <a:r>
              <a:rPr lang="ru-RU" sz="2000" dirty="0" err="1">
                <a:latin typeface="Georgia" pitchFamily="18" charset="0"/>
              </a:rPr>
              <a:t>Павло</a:t>
            </a:r>
            <a:r>
              <a:rPr lang="ru-RU" sz="2000" dirty="0">
                <a:latin typeface="Georgia" pitchFamily="18" charset="0"/>
              </a:rPr>
              <a:t> </a:t>
            </a:r>
            <a:r>
              <a:rPr lang="ru-RU" sz="2000" dirty="0" err="1">
                <a:latin typeface="Georgia" pitchFamily="18" charset="0"/>
              </a:rPr>
              <a:t>Ковжун</a:t>
            </a:r>
            <a:r>
              <a:rPr lang="ru-RU" sz="2000" dirty="0">
                <a:latin typeface="Georgia" pitchFamily="18" charset="0"/>
              </a:rPr>
              <a:t>. </a:t>
            </a:r>
            <a:r>
              <a:rPr lang="ru-RU" sz="2000" dirty="0" err="1">
                <a:latin typeface="Georgia" pitchFamily="18" charset="0"/>
              </a:rPr>
              <a:t>Назва</a:t>
            </a:r>
            <a:r>
              <a:rPr lang="ru-RU" sz="2000" dirty="0">
                <a:latin typeface="Georgia" pitchFamily="18" charset="0"/>
              </a:rPr>
              <a:t> «</a:t>
            </a:r>
            <a:r>
              <a:rPr lang="ru-RU" sz="2000" dirty="0" err="1">
                <a:latin typeface="Georgia" pitchFamily="18" charset="0"/>
              </a:rPr>
              <a:t>Митуса</a:t>
            </a:r>
            <a:r>
              <a:rPr lang="ru-RU" sz="2000" dirty="0">
                <a:latin typeface="Georgia" pitchFamily="18" charset="0"/>
              </a:rPr>
              <a:t>» походить </a:t>
            </a:r>
            <a:r>
              <a:rPr lang="ru-RU" sz="2000" dirty="0" err="1">
                <a:latin typeface="Georgia" pitchFamily="18" charset="0"/>
              </a:rPr>
              <a:t>від</a:t>
            </a:r>
            <a:r>
              <a:rPr lang="ru-RU" sz="2000" dirty="0">
                <a:latin typeface="Georgia" pitchFamily="18" charset="0"/>
              </a:rPr>
              <a:t> </a:t>
            </a:r>
            <a:r>
              <a:rPr lang="ru-RU" sz="2000" dirty="0" err="1">
                <a:latin typeface="Georgia" pitchFamily="18" charset="0"/>
              </a:rPr>
              <a:t>імені</a:t>
            </a:r>
            <a:r>
              <a:rPr lang="ru-RU" sz="2000" dirty="0">
                <a:latin typeface="Georgia" pitchFamily="18" charset="0"/>
              </a:rPr>
              <a:t> </a:t>
            </a:r>
            <a:r>
              <a:rPr lang="ru-RU" sz="2000" dirty="0" err="1">
                <a:latin typeface="Georgia" pitchFamily="18" charset="0"/>
              </a:rPr>
              <a:t>літописного</a:t>
            </a:r>
            <a:r>
              <a:rPr lang="ru-RU" sz="2000" dirty="0">
                <a:latin typeface="Georgia" pitchFamily="18" charset="0"/>
              </a:rPr>
              <a:t> </a:t>
            </a:r>
            <a:r>
              <a:rPr lang="ru-RU" sz="2000" dirty="0" err="1">
                <a:latin typeface="Georgia" pitchFamily="18" charset="0"/>
              </a:rPr>
              <a:t>співця</a:t>
            </a:r>
            <a:r>
              <a:rPr lang="ru-RU" sz="2000" dirty="0">
                <a:latin typeface="Georgia" pitchFamily="18" charset="0"/>
              </a:rPr>
              <a:t>, </a:t>
            </a:r>
            <a:r>
              <a:rPr lang="ru-RU" sz="2000" dirty="0" err="1">
                <a:latin typeface="Georgia" pitchFamily="18" charset="0"/>
              </a:rPr>
              <a:t>який</a:t>
            </a:r>
            <a:r>
              <a:rPr lang="ru-RU" sz="2000" dirty="0">
                <a:latin typeface="Georgia" pitchFamily="18" charset="0"/>
              </a:rPr>
              <a:t> </a:t>
            </a:r>
            <a:r>
              <a:rPr lang="ru-RU" sz="2000" dirty="0" err="1">
                <a:latin typeface="Georgia" pitchFamily="18" charset="0"/>
              </a:rPr>
              <a:t>прийняв</a:t>
            </a:r>
            <a:r>
              <a:rPr lang="ru-RU" sz="2000" dirty="0">
                <a:latin typeface="Georgia" pitchFamily="18" charset="0"/>
              </a:rPr>
              <a:t> смерть за </a:t>
            </a:r>
            <a:r>
              <a:rPr lang="ru-RU" sz="2000" dirty="0" err="1">
                <a:latin typeface="Georgia" pitchFamily="18" charset="0"/>
              </a:rPr>
              <a:t>вироком</a:t>
            </a:r>
            <a:r>
              <a:rPr lang="ru-RU" sz="2000" dirty="0">
                <a:latin typeface="Georgia" pitchFamily="18" charset="0"/>
              </a:rPr>
              <a:t> князя Данила </a:t>
            </a:r>
            <a:r>
              <a:rPr lang="ru-RU" sz="2000" dirty="0" err="1">
                <a:latin typeface="Georgia" pitchFamily="18" charset="0"/>
              </a:rPr>
              <a:t>Галицького</a:t>
            </a:r>
            <a:r>
              <a:rPr lang="ru-RU" sz="2000" dirty="0">
                <a:latin typeface="Georgia" pitchFamily="18" charset="0"/>
              </a:rPr>
              <a:t>, </a:t>
            </a:r>
            <a:r>
              <a:rPr lang="ru-RU" sz="2000" dirty="0" err="1">
                <a:latin typeface="Georgia" pitchFamily="18" charset="0"/>
              </a:rPr>
              <a:t>але</a:t>
            </a:r>
            <a:r>
              <a:rPr lang="ru-RU" sz="2000" dirty="0">
                <a:latin typeface="Georgia" pitchFamily="18" charset="0"/>
              </a:rPr>
              <a:t> </a:t>
            </a:r>
            <a:r>
              <a:rPr lang="ru-RU" sz="2000" dirty="0" err="1">
                <a:latin typeface="Georgia" pitchFamily="18" charset="0"/>
              </a:rPr>
              <a:t>своїх</a:t>
            </a:r>
            <a:r>
              <a:rPr lang="ru-RU" sz="2000" dirty="0">
                <a:latin typeface="Georgia" pitchFamily="18" charset="0"/>
              </a:rPr>
              <a:t> </a:t>
            </a:r>
            <a:r>
              <a:rPr lang="ru-RU" sz="2000" dirty="0" err="1">
                <a:latin typeface="Georgia" pitchFamily="18" charset="0"/>
              </a:rPr>
              <a:t>переконань</a:t>
            </a:r>
            <a:r>
              <a:rPr lang="ru-RU" sz="2000" dirty="0">
                <a:latin typeface="Georgia" pitchFamily="18" charset="0"/>
              </a:rPr>
              <a:t> не </a:t>
            </a:r>
            <a:r>
              <a:rPr lang="ru-RU" sz="2000" dirty="0" err="1">
                <a:latin typeface="Georgia" pitchFamily="18" charset="0"/>
              </a:rPr>
              <a:t>зрікся</a:t>
            </a:r>
            <a:r>
              <a:rPr lang="ru-RU" sz="2000" dirty="0">
                <a:latin typeface="Georgia" pitchFamily="18" charset="0"/>
              </a:rPr>
              <a:t>, </a:t>
            </a:r>
            <a:r>
              <a:rPr lang="ru-RU" sz="2000" dirty="0" err="1">
                <a:latin typeface="Georgia" pitchFamily="18" charset="0"/>
              </a:rPr>
              <a:t>і</a:t>
            </a:r>
            <a:r>
              <a:rPr lang="ru-RU" sz="2000" dirty="0">
                <a:latin typeface="Georgia" pitchFamily="18" charset="0"/>
              </a:rPr>
              <a:t> </a:t>
            </a:r>
            <a:r>
              <a:rPr lang="ru-RU" sz="2000" dirty="0" err="1">
                <a:latin typeface="Georgia" pitchFamily="18" charset="0"/>
              </a:rPr>
              <a:t>його</a:t>
            </a:r>
            <a:r>
              <a:rPr lang="ru-RU" sz="2000" dirty="0">
                <a:latin typeface="Georgia" pitchFamily="18" charset="0"/>
              </a:rPr>
              <a:t> слово </a:t>
            </a:r>
            <a:r>
              <a:rPr lang="ru-RU" sz="2000" dirty="0" err="1">
                <a:latin typeface="Georgia" pitchFamily="18" charset="0"/>
              </a:rPr>
              <a:t>правди</a:t>
            </a:r>
            <a:r>
              <a:rPr lang="ru-RU" sz="2000" dirty="0">
                <a:latin typeface="Georgia" pitchFamily="18" charset="0"/>
              </a:rPr>
              <a:t> </a:t>
            </a:r>
            <a:r>
              <a:rPr lang="ru-RU" sz="2000" dirty="0" err="1">
                <a:latin typeface="Georgia" pitchFamily="18" charset="0"/>
              </a:rPr>
              <a:t>залишилося</a:t>
            </a:r>
            <a:r>
              <a:rPr lang="ru-RU" sz="2000" dirty="0">
                <a:latin typeface="Georgia" pitchFamily="18" charset="0"/>
              </a:rPr>
              <a:t> </a:t>
            </a:r>
            <a:r>
              <a:rPr lang="ru-RU" sz="2000" dirty="0" err="1">
                <a:latin typeface="Georgia" pitchFamily="18" charset="0"/>
              </a:rPr>
              <a:t>жити</a:t>
            </a:r>
            <a:r>
              <a:rPr lang="ru-RU" sz="2000" dirty="0">
                <a:latin typeface="Georgia" pitchFamily="18" charset="0"/>
              </a:rPr>
              <a:t> у </a:t>
            </a:r>
            <a:r>
              <a:rPr lang="ru-RU" sz="2000" dirty="0" err="1">
                <a:latin typeface="Georgia" pitchFamily="18" charset="0"/>
              </a:rPr>
              <a:t>пам’яті</a:t>
            </a:r>
            <a:r>
              <a:rPr lang="ru-RU" sz="2000" dirty="0">
                <a:latin typeface="Georgia" pitchFamily="18" charset="0"/>
              </a:rPr>
              <a:t> народу. Для </a:t>
            </a:r>
            <a:r>
              <a:rPr lang="ru-RU" sz="2000" dirty="0" err="1">
                <a:latin typeface="Georgia" pitchFamily="18" charset="0"/>
              </a:rPr>
              <a:t>митців</a:t>
            </a:r>
            <a:r>
              <a:rPr lang="ru-RU" sz="2000" dirty="0">
                <a:latin typeface="Georgia" pitchFamily="18" charset="0"/>
              </a:rPr>
              <a:t> </a:t>
            </a:r>
            <a:r>
              <a:rPr lang="ru-RU" sz="2000" dirty="0" err="1">
                <a:latin typeface="Georgia" pitchFamily="18" charset="0"/>
              </a:rPr>
              <a:t>співець</a:t>
            </a:r>
            <a:r>
              <a:rPr lang="ru-RU" sz="2000" dirty="0">
                <a:latin typeface="Georgia" pitchFamily="18" charset="0"/>
              </a:rPr>
              <a:t> </a:t>
            </a:r>
            <a:r>
              <a:rPr lang="ru-RU" sz="2000" dirty="0" err="1">
                <a:latin typeface="Georgia" pitchFamily="18" charset="0"/>
              </a:rPr>
              <a:t>Митуса</a:t>
            </a:r>
            <a:r>
              <a:rPr lang="ru-RU" sz="2000" dirty="0">
                <a:latin typeface="Georgia" pitchFamily="18" charset="0"/>
              </a:rPr>
              <a:t> </a:t>
            </a:r>
            <a:r>
              <a:rPr lang="ru-RU" sz="2000" dirty="0" err="1">
                <a:latin typeface="Georgia" pitchFamily="18" charset="0"/>
              </a:rPr>
              <a:t>був</a:t>
            </a:r>
            <a:r>
              <a:rPr lang="ru-RU" sz="2000" dirty="0">
                <a:latin typeface="Georgia" pitchFamily="18" charset="0"/>
              </a:rPr>
              <a:t> символом </a:t>
            </a:r>
            <a:r>
              <a:rPr lang="ru-RU" sz="2000" dirty="0" err="1">
                <a:latin typeface="Georgia" pitchFamily="18" charset="0"/>
              </a:rPr>
              <a:t>незнищенності</a:t>
            </a:r>
            <a:r>
              <a:rPr lang="ru-RU" sz="2000" dirty="0">
                <a:latin typeface="Georgia" pitchFamily="18" charset="0"/>
              </a:rPr>
              <a:t> </a:t>
            </a:r>
            <a:r>
              <a:rPr lang="ru-RU" sz="2000" dirty="0" err="1">
                <a:latin typeface="Georgia" pitchFamily="18" charset="0"/>
              </a:rPr>
              <a:t>поетичного</a:t>
            </a:r>
            <a:r>
              <a:rPr lang="ru-RU" sz="2000" dirty="0">
                <a:latin typeface="Georgia" pitchFamily="18" charset="0"/>
              </a:rPr>
              <a:t> слова, яке вони </a:t>
            </a:r>
            <a:r>
              <a:rPr lang="ru-RU" sz="2000" dirty="0" err="1">
                <a:latin typeface="Georgia" pitchFamily="18" charset="0"/>
              </a:rPr>
              <a:t>присвятили</a:t>
            </a:r>
            <a:r>
              <a:rPr lang="ru-RU" sz="2000" dirty="0">
                <a:latin typeface="Georgia" pitchFamily="18" charset="0"/>
              </a:rPr>
              <a:t> </a:t>
            </a:r>
            <a:r>
              <a:rPr lang="ru-RU" sz="2000" dirty="0" err="1">
                <a:latin typeface="Georgia" pitchFamily="18" charset="0"/>
              </a:rPr>
              <a:t>боротьбі</a:t>
            </a:r>
            <a:r>
              <a:rPr lang="ru-RU" sz="2000" dirty="0">
                <a:latin typeface="Georgia" pitchFamily="18" charset="0"/>
              </a:rPr>
              <a:t> за свободу </a:t>
            </a:r>
            <a:r>
              <a:rPr lang="ru-RU" sz="2000" dirty="0" err="1">
                <a:latin typeface="Georgia" pitchFamily="18" charset="0"/>
              </a:rPr>
              <a:t>і</a:t>
            </a:r>
            <a:r>
              <a:rPr lang="ru-RU" sz="2000" dirty="0">
                <a:latin typeface="Georgia" pitchFamily="18" charset="0"/>
              </a:rPr>
              <a:t> </a:t>
            </a:r>
            <a:r>
              <a:rPr lang="ru-RU" sz="2000" dirty="0" err="1">
                <a:latin typeface="Georgia" pitchFamily="18" charset="0"/>
              </a:rPr>
              <a:t>незалежність</a:t>
            </a:r>
            <a:r>
              <a:rPr lang="ru-RU" sz="2000" dirty="0">
                <a:latin typeface="Georgia" pitchFamily="18" charset="0"/>
              </a:rPr>
              <a:t> </a:t>
            </a:r>
            <a:r>
              <a:rPr lang="ru-RU" sz="2000" dirty="0" err="1">
                <a:latin typeface="Georgia" pitchFamily="18" charset="0"/>
              </a:rPr>
              <a:t>України</a:t>
            </a:r>
            <a:r>
              <a:rPr lang="ru-RU" sz="2000" dirty="0">
                <a:latin typeface="Georgia" pitchFamily="18" charset="0"/>
              </a:rPr>
              <a:t>. </a:t>
            </a:r>
            <a:r>
              <a:rPr lang="ru-RU" sz="2000" dirty="0" err="1">
                <a:latin typeface="Georgia" pitchFamily="18" charset="0"/>
              </a:rPr>
              <a:t>Поети</a:t>
            </a:r>
            <a:r>
              <a:rPr lang="ru-RU" sz="2000" dirty="0">
                <a:latin typeface="Georgia" pitchFamily="18" charset="0"/>
              </a:rPr>
              <a:t> </a:t>
            </a:r>
            <a:r>
              <a:rPr lang="ru-RU" sz="2000" dirty="0" err="1">
                <a:latin typeface="Georgia" pitchFamily="18" charset="0"/>
              </a:rPr>
              <a:t>продовжували</a:t>
            </a:r>
            <a:r>
              <a:rPr lang="ru-RU" sz="2000" dirty="0">
                <a:latin typeface="Georgia" pitchFamily="18" charset="0"/>
              </a:rPr>
              <a:t> </a:t>
            </a:r>
            <a:r>
              <a:rPr lang="ru-RU" sz="2000" dirty="0" err="1">
                <a:latin typeface="Georgia" pitchFamily="18" charset="0"/>
              </a:rPr>
              <a:t>традиції</a:t>
            </a:r>
            <a:r>
              <a:rPr lang="ru-RU" sz="2000" dirty="0">
                <a:latin typeface="Georgia" pitchFamily="18" charset="0"/>
              </a:rPr>
              <a:t> </a:t>
            </a:r>
            <a:r>
              <a:rPr lang="ru-RU" sz="2000" dirty="0" err="1">
                <a:latin typeface="Georgia" pitchFamily="18" charset="0"/>
              </a:rPr>
              <a:t>Молодої</a:t>
            </a:r>
            <a:r>
              <a:rPr lang="ru-RU" sz="2000" dirty="0">
                <a:latin typeface="Georgia" pitchFamily="18" charset="0"/>
              </a:rPr>
              <a:t> </a:t>
            </a:r>
            <a:r>
              <a:rPr lang="ru-RU" sz="2000" dirty="0" err="1">
                <a:latin typeface="Georgia" pitchFamily="18" charset="0"/>
              </a:rPr>
              <a:t>Музи</a:t>
            </a:r>
            <a:r>
              <a:rPr lang="ru-RU" sz="2000" dirty="0">
                <a:latin typeface="Georgia" pitchFamily="18" charset="0"/>
              </a:rPr>
              <a:t>», </a:t>
            </a:r>
            <a:r>
              <a:rPr lang="ru-RU" sz="2000" dirty="0" err="1">
                <a:latin typeface="Georgia" pitchFamily="18" charset="0"/>
              </a:rPr>
              <a:t>орієнтувалися</a:t>
            </a:r>
            <a:r>
              <a:rPr lang="ru-RU" sz="2000" dirty="0">
                <a:latin typeface="Georgia" pitchFamily="18" charset="0"/>
              </a:rPr>
              <a:t> на </a:t>
            </a:r>
            <a:r>
              <a:rPr lang="ru-RU" sz="2000" dirty="0" err="1">
                <a:latin typeface="Georgia" pitchFamily="18" charset="0"/>
              </a:rPr>
              <a:t>естетику</a:t>
            </a:r>
            <a:r>
              <a:rPr lang="ru-RU" sz="2000" dirty="0">
                <a:latin typeface="Georgia" pitchFamily="18" charset="0"/>
              </a:rPr>
              <a:t> </a:t>
            </a:r>
            <a:r>
              <a:rPr lang="ru-RU" sz="2000" dirty="0" err="1">
                <a:latin typeface="Georgia" pitchFamily="18" charset="0"/>
              </a:rPr>
              <a:t>українських</a:t>
            </a:r>
            <a:r>
              <a:rPr lang="ru-RU" sz="2000" dirty="0">
                <a:latin typeface="Georgia" pitchFamily="18" charset="0"/>
              </a:rPr>
              <a:t> </a:t>
            </a:r>
            <a:r>
              <a:rPr lang="ru-RU" sz="2000" dirty="0" err="1">
                <a:latin typeface="Georgia" pitchFamily="18" charset="0"/>
              </a:rPr>
              <a:t>символістів</a:t>
            </a:r>
            <a:r>
              <a:rPr lang="ru-RU" sz="2000" dirty="0">
                <a:latin typeface="Georgia" pitchFamily="18" charset="0"/>
              </a:rPr>
              <a:t> та </a:t>
            </a:r>
            <a:r>
              <a:rPr lang="ru-RU" sz="2000" dirty="0" err="1">
                <a:latin typeface="Georgia" pitchFamily="18" charset="0"/>
              </a:rPr>
              <a:t>європейських</a:t>
            </a:r>
            <a:r>
              <a:rPr lang="ru-RU" sz="2000" dirty="0">
                <a:latin typeface="Georgia" pitchFamily="18" charset="0"/>
              </a:rPr>
              <a:t> </a:t>
            </a:r>
            <a:r>
              <a:rPr lang="ru-RU" sz="2000" dirty="0" err="1">
                <a:latin typeface="Georgia" pitchFamily="18" charset="0"/>
              </a:rPr>
              <a:t>модерністів</a:t>
            </a:r>
            <a:r>
              <a:rPr lang="ru-RU" sz="2000" dirty="0">
                <a:latin typeface="Georgia" pitchFamily="18" charset="0"/>
              </a:rPr>
              <a:t>, </a:t>
            </a:r>
            <a:r>
              <a:rPr lang="ru-RU" sz="2000" dirty="0" err="1">
                <a:latin typeface="Georgia" pitchFamily="18" charset="0"/>
              </a:rPr>
              <a:t>захищали</a:t>
            </a:r>
            <a:r>
              <a:rPr lang="ru-RU" sz="2000" dirty="0">
                <a:latin typeface="Georgia" pitchFamily="18" charset="0"/>
              </a:rPr>
              <a:t> </a:t>
            </a:r>
            <a:r>
              <a:rPr lang="ru-RU" sz="2000" dirty="0" err="1">
                <a:latin typeface="Georgia" pitchFamily="18" charset="0"/>
              </a:rPr>
              <a:t>самодостатність</a:t>
            </a:r>
            <a:r>
              <a:rPr lang="ru-RU" sz="2000" dirty="0">
                <a:latin typeface="Georgia" pitchFamily="18" charset="0"/>
              </a:rPr>
              <a:t> </a:t>
            </a:r>
            <a:r>
              <a:rPr lang="ru-RU" sz="2000" dirty="0" err="1">
                <a:latin typeface="Georgia" pitchFamily="18" charset="0"/>
              </a:rPr>
              <a:t>мистецтва</a:t>
            </a:r>
            <a:r>
              <a:rPr lang="ru-RU" sz="2000" dirty="0">
                <a:latin typeface="Georgia" pitchFamily="18" charset="0"/>
              </a:rPr>
              <a:t> слова. </a:t>
            </a:r>
            <a:r>
              <a:rPr lang="ru-RU" sz="2000" dirty="0" err="1">
                <a:latin typeface="Georgia" pitchFamily="18" charset="0"/>
              </a:rPr>
              <a:t>Видавали</a:t>
            </a:r>
            <a:r>
              <a:rPr lang="ru-RU" sz="2000" dirty="0">
                <a:latin typeface="Georgia" pitchFamily="18" charset="0"/>
              </a:rPr>
              <a:t> </a:t>
            </a:r>
            <a:r>
              <a:rPr lang="ru-RU" sz="2000" dirty="0" err="1">
                <a:latin typeface="Georgia" pitchFamily="18" charset="0"/>
              </a:rPr>
              <a:t>однойменний</a:t>
            </a:r>
            <a:r>
              <a:rPr lang="ru-RU" sz="2000" dirty="0">
                <a:latin typeface="Georgia" pitchFamily="18" charset="0"/>
              </a:rPr>
              <a:t> </a:t>
            </a:r>
            <a:r>
              <a:rPr lang="ru-RU" sz="2000" dirty="0" err="1">
                <a:latin typeface="Georgia" pitchFamily="18" charset="0"/>
              </a:rPr>
              <a:t>літературно-мистецький</a:t>
            </a:r>
            <a:r>
              <a:rPr lang="ru-RU" sz="2000" dirty="0">
                <a:latin typeface="Georgia" pitchFamily="18" charset="0"/>
              </a:rPr>
              <a:t> </a:t>
            </a:r>
            <a:r>
              <a:rPr lang="ru-RU" sz="2000" dirty="0" err="1">
                <a:latin typeface="Georgia" pitchFamily="18" charset="0"/>
              </a:rPr>
              <a:t>місячник</a:t>
            </a:r>
            <a:r>
              <a:rPr lang="ru-RU" sz="2000" dirty="0">
                <a:latin typeface="Georgia" pitchFamily="18" charset="0"/>
              </a:rPr>
              <a:t>, в </a:t>
            </a:r>
            <a:r>
              <a:rPr lang="ru-RU" sz="2000" dirty="0" err="1">
                <a:latin typeface="Georgia" pitchFamily="18" charset="0"/>
              </a:rPr>
              <a:t>якому</a:t>
            </a:r>
            <a:r>
              <a:rPr lang="ru-RU" sz="2000" dirty="0">
                <a:latin typeface="Georgia" pitchFamily="18" charset="0"/>
              </a:rPr>
              <a:t> </a:t>
            </a:r>
            <a:r>
              <a:rPr lang="ru-RU" sz="2000" dirty="0" err="1">
                <a:latin typeface="Georgia" pitchFamily="18" charset="0"/>
              </a:rPr>
              <a:t>оприлюднювали</a:t>
            </a:r>
            <a:r>
              <a:rPr lang="ru-RU" sz="2000" dirty="0">
                <a:latin typeface="Georgia" pitchFamily="18" charset="0"/>
              </a:rPr>
              <a:t> твори </a:t>
            </a:r>
            <a:r>
              <a:rPr lang="ru-RU" sz="2000" dirty="0" err="1">
                <a:latin typeface="Georgia" pitchFamily="18" charset="0"/>
              </a:rPr>
              <a:t>героїчної</a:t>
            </a:r>
            <a:r>
              <a:rPr lang="ru-RU" sz="2000" dirty="0">
                <a:latin typeface="Georgia" pitchFamily="18" charset="0"/>
              </a:rPr>
              <a:t> тематики. У </a:t>
            </a:r>
            <a:r>
              <a:rPr lang="ru-RU" sz="2000" dirty="0" err="1">
                <a:latin typeface="Georgia" pitchFamily="18" charset="0"/>
              </a:rPr>
              <a:t>поетичних</a:t>
            </a:r>
            <a:r>
              <a:rPr lang="ru-RU" sz="2000" dirty="0">
                <a:latin typeface="Georgia" pitchFamily="18" charset="0"/>
              </a:rPr>
              <a:t> </a:t>
            </a:r>
            <a:r>
              <a:rPr lang="ru-RU" sz="2000" dirty="0" err="1">
                <a:latin typeface="Georgia" pitchFamily="18" charset="0"/>
              </a:rPr>
              <a:t>і</a:t>
            </a:r>
            <a:r>
              <a:rPr lang="ru-RU" sz="2000" dirty="0">
                <a:latin typeface="Georgia" pitchFamily="18" charset="0"/>
              </a:rPr>
              <a:t> </a:t>
            </a:r>
            <a:r>
              <a:rPr lang="ru-RU" sz="2000" dirty="0" err="1">
                <a:latin typeface="Georgia" pitchFamily="18" charset="0"/>
              </a:rPr>
              <a:t>прозових</a:t>
            </a:r>
            <a:r>
              <a:rPr lang="ru-RU" sz="2000" dirty="0">
                <a:latin typeface="Georgia" pitchFamily="18" charset="0"/>
              </a:rPr>
              <a:t> </a:t>
            </a:r>
            <a:r>
              <a:rPr lang="ru-RU" sz="2000" dirty="0" err="1">
                <a:latin typeface="Georgia" pitchFamily="18" charset="0"/>
              </a:rPr>
              <a:t>творах</a:t>
            </a:r>
            <a:r>
              <a:rPr lang="ru-RU" sz="2000" dirty="0">
                <a:latin typeface="Georgia" pitchFamily="18" charset="0"/>
              </a:rPr>
              <a:t> </a:t>
            </a:r>
            <a:r>
              <a:rPr lang="ru-RU" sz="2000" dirty="0" err="1">
                <a:latin typeface="Georgia" pitchFamily="18" charset="0"/>
              </a:rPr>
              <a:t>переважала</a:t>
            </a:r>
            <a:r>
              <a:rPr lang="ru-RU" sz="2000" dirty="0">
                <a:latin typeface="Georgia" pitchFamily="18" charset="0"/>
              </a:rPr>
              <a:t> </a:t>
            </a:r>
            <a:r>
              <a:rPr lang="ru-RU" sz="2000" dirty="0" err="1">
                <a:latin typeface="Georgia" pitchFamily="18" charset="0"/>
              </a:rPr>
              <a:t>стрілецька</a:t>
            </a:r>
            <a:r>
              <a:rPr lang="ru-RU" sz="2000" dirty="0">
                <a:latin typeface="Georgia" pitchFamily="18" charset="0"/>
              </a:rPr>
              <a:t> тематика, особливою </a:t>
            </a:r>
            <a:r>
              <a:rPr lang="ru-RU" sz="2000" dirty="0" err="1">
                <a:latin typeface="Georgia" pitchFamily="18" charset="0"/>
              </a:rPr>
              <a:t>популярністю</a:t>
            </a:r>
            <a:r>
              <a:rPr lang="ru-RU" sz="2000" dirty="0">
                <a:latin typeface="Georgia" pitchFamily="18" charset="0"/>
              </a:rPr>
              <a:t> </a:t>
            </a:r>
            <a:r>
              <a:rPr lang="ru-RU" sz="2000" dirty="0" err="1">
                <a:latin typeface="Georgia" pitchFamily="18" charset="0"/>
              </a:rPr>
              <a:t>користувалися</a:t>
            </a:r>
            <a:r>
              <a:rPr lang="ru-RU" sz="2000" dirty="0">
                <a:latin typeface="Georgia" pitchFamily="18" charset="0"/>
              </a:rPr>
              <a:t> </a:t>
            </a:r>
            <a:r>
              <a:rPr lang="ru-RU" sz="2000" dirty="0" err="1">
                <a:latin typeface="Georgia" pitchFamily="18" charset="0"/>
              </a:rPr>
              <a:t>їхні</a:t>
            </a:r>
            <a:r>
              <a:rPr lang="ru-RU" sz="2000" dirty="0">
                <a:latin typeface="Georgia" pitchFamily="18" charset="0"/>
              </a:rPr>
              <a:t> </a:t>
            </a:r>
            <a:r>
              <a:rPr lang="ru-RU" sz="2000" dirty="0" err="1">
                <a:latin typeface="Georgia" pitchFamily="18" charset="0"/>
              </a:rPr>
              <a:t>пісні</a:t>
            </a:r>
            <a:r>
              <a:rPr lang="ru-RU" sz="2000" dirty="0">
                <a:latin typeface="Georgia" pitchFamily="18" charset="0"/>
              </a:rPr>
              <a:t> («Ой видно село» </a:t>
            </a:r>
            <a:r>
              <a:rPr lang="ru-RU" sz="2000" dirty="0" err="1">
                <a:latin typeface="Georgia" pitchFamily="18" charset="0"/>
              </a:rPr>
              <a:t>Левка</a:t>
            </a:r>
            <a:r>
              <a:rPr lang="ru-RU" sz="2000" dirty="0">
                <a:latin typeface="Georgia" pitchFamily="18" charset="0"/>
              </a:rPr>
              <a:t> </a:t>
            </a:r>
            <a:r>
              <a:rPr lang="ru-RU" sz="2000" dirty="0" err="1">
                <a:latin typeface="Georgia" pitchFamily="18" charset="0"/>
              </a:rPr>
              <a:t>Лепкого</a:t>
            </a:r>
            <a:r>
              <a:rPr lang="ru-RU" sz="2000" dirty="0">
                <a:latin typeface="Georgia" pitchFamily="18" charset="0"/>
              </a:rPr>
              <a:t>, За </a:t>
            </a:r>
            <a:r>
              <a:rPr lang="ru-RU" sz="2000" dirty="0" err="1">
                <a:latin typeface="Georgia" pitchFamily="18" charset="0"/>
              </a:rPr>
              <a:t>рідний</a:t>
            </a:r>
            <a:r>
              <a:rPr lang="ru-RU" sz="2000" dirty="0">
                <a:latin typeface="Georgia" pitchFamily="18" charset="0"/>
              </a:rPr>
              <a:t> край» Романа </a:t>
            </a:r>
            <a:r>
              <a:rPr lang="ru-RU" sz="2000" dirty="0" err="1">
                <a:latin typeface="Georgia" pitchFamily="18" charset="0"/>
              </a:rPr>
              <a:t>Купчинського</a:t>
            </a:r>
            <a:r>
              <a:rPr lang="ru-RU" sz="2000" dirty="0">
                <a:latin typeface="Georgia" pitchFamily="18" charset="0"/>
              </a:rPr>
              <a:t> та </a:t>
            </a:r>
            <a:r>
              <a:rPr lang="ru-RU" sz="2000" dirty="0" err="1">
                <a:latin typeface="Georgia" pitchFamily="18" charset="0"/>
              </a:rPr>
              <a:t>інших</a:t>
            </a:r>
            <a:r>
              <a:rPr lang="ru-RU" sz="2000" dirty="0">
                <a:latin typeface="Georgia" pitchFamily="18" charset="0"/>
              </a:rPr>
              <a:t>).</a:t>
            </a:r>
            <a:endParaRPr lang="uk-UA" sz="2000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uk-UA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Група  “ Логос ”</a:t>
            </a:r>
            <a:endParaRPr lang="uk-UA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268760"/>
            <a:ext cx="8712968" cy="5400600"/>
          </a:xfrm>
        </p:spPr>
        <p:txBody>
          <a:bodyPr>
            <a:normAutofit fontScale="77500" lnSpcReduction="20000"/>
          </a:bodyPr>
          <a:lstStyle/>
          <a:p>
            <a:r>
              <a:rPr lang="uk-UA" dirty="0" smtClean="0">
                <a:latin typeface="Georgia" pitchFamily="18" charset="0"/>
              </a:rPr>
              <a:t>Літературна </a:t>
            </a:r>
            <a:r>
              <a:rPr lang="uk-UA" dirty="0">
                <a:latin typeface="Georgia" pitchFamily="18" charset="0"/>
              </a:rPr>
              <a:t>група «Логос» (1927—1931), яка об’єднала українських письменників християнського спрямування, що пропагували гуманістичні ідеали любові до людини. До неї входили: Григорій </a:t>
            </a:r>
            <a:r>
              <a:rPr lang="uk-UA" dirty="0" err="1">
                <a:latin typeface="Georgia" pitchFamily="18" charset="0"/>
              </a:rPr>
              <a:t>Лужницький</a:t>
            </a:r>
            <a:r>
              <a:rPr lang="uk-UA" dirty="0">
                <a:latin typeface="Georgia" pitchFamily="18" charset="0"/>
              </a:rPr>
              <a:t>, Олександр-Микола Мох, Степан </a:t>
            </a:r>
            <a:r>
              <a:rPr lang="uk-UA" dirty="0" err="1">
                <a:latin typeface="Georgia" pitchFamily="18" charset="0"/>
              </a:rPr>
              <a:t>Семчук</a:t>
            </a:r>
            <a:r>
              <a:rPr lang="uk-UA" dirty="0">
                <a:latin typeface="Georgia" pitchFamily="18" charset="0"/>
              </a:rPr>
              <a:t>, Василь Мельник, Осип </a:t>
            </a:r>
            <a:r>
              <a:rPr lang="uk-UA" dirty="0" err="1">
                <a:latin typeface="Georgia" pitchFamily="18" charset="0"/>
              </a:rPr>
              <a:t>Назарук</a:t>
            </a:r>
            <a:r>
              <a:rPr lang="uk-UA" dirty="0">
                <a:latin typeface="Georgia" pitchFamily="18" charset="0"/>
              </a:rPr>
              <a:t>. Назва символізувала безсмертя Господнього слова, його велику духовну енергію, що допомагає людині перебороти труднощі в житті. «</a:t>
            </a:r>
            <a:r>
              <a:rPr lang="uk-UA" dirty="0" err="1">
                <a:latin typeface="Georgia" pitchFamily="18" charset="0"/>
              </a:rPr>
              <a:t>Логівці</a:t>
            </a:r>
            <a:r>
              <a:rPr lang="uk-UA" dirty="0">
                <a:latin typeface="Georgia" pitchFamily="18" charset="0"/>
              </a:rPr>
              <a:t>» проводили культурницьку роботу серед населення, пропагували християнську філософію і мораль, видавали журнали «Поступ» і «Дзвони», друкувалися у видавництві «Добра книжка». </a:t>
            </a:r>
            <a:r>
              <a:rPr lang="uk-UA" dirty="0" smtClean="0">
                <a:latin typeface="Georgia" pitchFamily="18" charset="0"/>
              </a:rPr>
              <a:t>У  </a:t>
            </a:r>
            <a:r>
              <a:rPr lang="uk-UA" dirty="0">
                <a:latin typeface="Georgia" pitchFamily="18" charset="0"/>
              </a:rPr>
              <a:t>їхній творчості переважали національно-патріотичні мотиви і тема єдності особи з Богом. Митці спиралися на засади символізму та імпресіонізму.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uk-UA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Об’єднання “ Дажбог ”</a:t>
            </a:r>
            <a:endParaRPr lang="uk-UA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328592"/>
          </a:xfrm>
        </p:spPr>
        <p:txBody>
          <a:bodyPr>
            <a:normAutofit/>
          </a:bodyPr>
          <a:lstStyle/>
          <a:p>
            <a:r>
              <a:rPr lang="uk-UA" dirty="0" smtClean="0">
                <a:latin typeface="Georgia" pitchFamily="18" charset="0"/>
              </a:rPr>
              <a:t>Об’єднання </a:t>
            </a:r>
            <a:r>
              <a:rPr lang="uk-UA" dirty="0">
                <a:latin typeface="Georgia" pitchFamily="18" charset="0"/>
              </a:rPr>
              <a:t>модерністів «Дажбог» (Богдан </a:t>
            </a:r>
            <a:r>
              <a:rPr lang="uk-UA" dirty="0" smtClean="0">
                <a:latin typeface="Georgia" pitchFamily="18" charset="0"/>
              </a:rPr>
              <a:t>- Ігор </a:t>
            </a:r>
            <a:r>
              <a:rPr lang="uk-UA" dirty="0">
                <a:latin typeface="Georgia" pitchFamily="18" charset="0"/>
              </a:rPr>
              <a:t>Антонич, Богдан Кравців, Євген </a:t>
            </a:r>
            <a:r>
              <a:rPr lang="uk-UA" dirty="0" err="1" smtClean="0">
                <a:latin typeface="Georgia" pitchFamily="18" charset="0"/>
              </a:rPr>
              <a:t>Пеленський</a:t>
            </a:r>
            <a:r>
              <a:rPr lang="uk-UA" dirty="0" smtClean="0">
                <a:latin typeface="Georgia" pitchFamily="18" charset="0"/>
              </a:rPr>
              <a:t> ) </a:t>
            </a:r>
            <a:r>
              <a:rPr lang="uk-UA" dirty="0">
                <a:latin typeface="Georgia" pitchFamily="18" charset="0"/>
              </a:rPr>
              <a:t>та «Горно», до якого належали Василь </a:t>
            </a:r>
            <a:r>
              <a:rPr lang="uk-UA" dirty="0" err="1">
                <a:latin typeface="Georgia" pitchFamily="18" charset="0"/>
              </a:rPr>
              <a:t>Бобинський</a:t>
            </a:r>
            <a:r>
              <a:rPr lang="uk-UA" dirty="0">
                <a:latin typeface="Georgia" pitchFamily="18" charset="0"/>
              </a:rPr>
              <a:t>, Степан </a:t>
            </a:r>
            <a:r>
              <a:rPr lang="uk-UA" dirty="0" err="1">
                <a:latin typeface="Georgia" pitchFamily="18" charset="0"/>
              </a:rPr>
              <a:t>Тудор</a:t>
            </a:r>
            <a:r>
              <a:rPr lang="uk-UA" dirty="0">
                <a:latin typeface="Georgia" pitchFamily="18" charset="0"/>
              </a:rPr>
              <a:t>, Мирослава Сопілка, Ярослав </a:t>
            </a:r>
            <a:r>
              <a:rPr lang="uk-UA" dirty="0" err="1">
                <a:latin typeface="Georgia" pitchFamily="18" charset="0"/>
              </a:rPr>
              <a:t>Кондра</a:t>
            </a:r>
            <a:r>
              <a:rPr lang="uk-UA" dirty="0">
                <a:latin typeface="Georgia" pitchFamily="18" charset="0"/>
              </a:rPr>
              <a:t>, Олександр Гаврилюк, які розробляли соціальну проблематику, застосовуючи модерністську поетику.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363272" cy="922114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Угруповання “ </a:t>
            </a:r>
            <a:r>
              <a:rPr lang="uk-UA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Дванадцятка</a:t>
            </a:r>
            <a:r>
              <a:rPr lang="uk-UA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”</a:t>
            </a:r>
            <a:endParaRPr lang="uk-UA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268760"/>
            <a:ext cx="8712968" cy="5400600"/>
          </a:xfrm>
        </p:spPr>
        <p:txBody>
          <a:bodyPr>
            <a:normAutofit fontScale="70000" lnSpcReduction="20000"/>
          </a:bodyPr>
          <a:lstStyle/>
          <a:p>
            <a:r>
              <a:rPr lang="uk-UA" dirty="0">
                <a:latin typeface="Georgia" pitchFamily="18" charset="0"/>
              </a:rPr>
              <a:t>Львівські наймолодші митці в 1930 році утворили богемне угруповання «</a:t>
            </a:r>
            <a:r>
              <a:rPr lang="uk-UA" dirty="0" err="1">
                <a:latin typeface="Georgia" pitchFamily="18" charset="0"/>
              </a:rPr>
              <a:t>Дванадцятка</a:t>
            </a:r>
            <a:r>
              <a:rPr lang="uk-UA" dirty="0">
                <a:latin typeface="Georgia" pitchFamily="18" charset="0"/>
              </a:rPr>
              <a:t>». Під цією ж назвою вийшла книга їхніх творів. Богдан </a:t>
            </a:r>
            <a:r>
              <a:rPr lang="uk-UA" dirty="0" err="1">
                <a:latin typeface="Georgia" pitchFamily="18" charset="0"/>
              </a:rPr>
              <a:t>Нижанківський</a:t>
            </a:r>
            <a:r>
              <a:rPr lang="uk-UA" dirty="0">
                <a:latin typeface="Georgia" pitchFamily="18" charset="0"/>
              </a:rPr>
              <a:t>, Зенон Тарнавський, брати Анатоль та Ярослав </a:t>
            </a:r>
            <a:r>
              <a:rPr lang="uk-UA" dirty="0" err="1">
                <a:latin typeface="Georgia" pitchFamily="18" charset="0"/>
              </a:rPr>
              <a:t>Курдидики</a:t>
            </a:r>
            <a:r>
              <a:rPr lang="uk-UA" dirty="0">
                <a:latin typeface="Georgia" pitchFamily="18" charset="0"/>
              </a:rPr>
              <a:t>, Василь </a:t>
            </a:r>
            <a:r>
              <a:rPr lang="uk-UA" dirty="0" err="1">
                <a:latin typeface="Georgia" pitchFamily="18" charset="0"/>
              </a:rPr>
              <a:t>Гірний</a:t>
            </a:r>
            <a:r>
              <a:rPr lang="uk-UA" dirty="0">
                <a:latin typeface="Georgia" pitchFamily="18" charset="0"/>
              </a:rPr>
              <a:t>, Іван </a:t>
            </a:r>
            <a:r>
              <a:rPr lang="uk-UA" dirty="0" err="1">
                <a:latin typeface="Georgia" pitchFamily="18" charset="0"/>
              </a:rPr>
              <a:t>Чернява</a:t>
            </a:r>
            <a:r>
              <a:rPr lang="uk-UA" dirty="0">
                <a:latin typeface="Georgia" pitchFamily="18" charset="0"/>
              </a:rPr>
              <a:t>, Василь Ткачук, Володимир Ковальчук, Роман Антонович, Карло </a:t>
            </a:r>
            <a:r>
              <a:rPr lang="uk-UA" dirty="0" err="1">
                <a:latin typeface="Georgia" pitchFamily="18" charset="0"/>
              </a:rPr>
              <a:t>Мулькевич</a:t>
            </a:r>
            <a:r>
              <a:rPr lang="uk-UA" dirty="0">
                <a:latin typeface="Georgia" pitchFamily="18" charset="0"/>
              </a:rPr>
              <a:t>, Ганнуся </a:t>
            </a:r>
            <a:r>
              <a:rPr lang="uk-UA" dirty="0" err="1">
                <a:latin typeface="Georgia" pitchFamily="18" charset="0"/>
              </a:rPr>
              <a:t>Павенцька</a:t>
            </a:r>
            <a:r>
              <a:rPr lang="uk-UA" dirty="0">
                <a:latin typeface="Georgia" pitchFamily="18" charset="0"/>
              </a:rPr>
              <a:t> і Богдан </a:t>
            </a:r>
            <a:r>
              <a:rPr lang="uk-UA" dirty="0" err="1">
                <a:latin typeface="Georgia" pitchFamily="18" charset="0"/>
              </a:rPr>
              <a:t>Цісик</a:t>
            </a:r>
            <a:r>
              <a:rPr lang="uk-UA" dirty="0">
                <a:latin typeface="Georgia" pitchFamily="18" charset="0"/>
              </a:rPr>
              <a:t> прагнули розширити тематичний діапазон літератури, зосередили свою увагу на урбаністичній проблематиці, відтворили й опоетизували стихію вулиць, провулків, кав’ярень, магазинів Львова з його неповторною атмосферою. Образ Львова став головним персонажем їх новел та віршів. Справжнім художнім досягненням була сюрреалістична повість «Я вернусь до мого міста» Богдана </a:t>
            </a:r>
            <a:r>
              <a:rPr lang="uk-UA" dirty="0" err="1">
                <a:latin typeface="Georgia" pitchFamily="18" charset="0"/>
              </a:rPr>
              <a:t>Нижанківського</a:t>
            </a:r>
            <a:r>
              <a:rPr lang="uk-UA" dirty="0">
                <a:latin typeface="Georgia" pitchFamily="18" charset="0"/>
              </a:rPr>
              <a:t> та його збірки новел «Вулиця», «Актор говорить», «Свято на оселі». У новелах він відтворив міські настрої героїв, їхні важкі умови життя, мрії і розчарування («Дні Степана </a:t>
            </a:r>
            <a:r>
              <a:rPr lang="uk-UA" dirty="0" err="1">
                <a:latin typeface="Georgia" pitchFamily="18" charset="0"/>
              </a:rPr>
              <a:t>Гайди</a:t>
            </a:r>
            <a:r>
              <a:rPr lang="uk-UA" dirty="0">
                <a:latin typeface="Georgia" pitchFamily="18" charset="0"/>
              </a:rPr>
              <a:t>», «Собача справа»). Прозаїк протестував проти </a:t>
            </a:r>
            <a:r>
              <a:rPr lang="uk-UA" dirty="0" err="1">
                <a:latin typeface="Georgia" pitchFamily="18" charset="0"/>
              </a:rPr>
              <a:t>знелюднення</a:t>
            </a:r>
            <a:r>
              <a:rPr lang="uk-UA" dirty="0">
                <a:latin typeface="Georgia" pitchFamily="18" charset="0"/>
              </a:rPr>
              <a:t> особи в антигуманному світі.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192688"/>
          </a:xfrm>
        </p:spPr>
        <p:txBody>
          <a:bodyPr>
            <a:normAutofit fontScale="85000" lnSpcReduction="10000"/>
          </a:bodyPr>
          <a:lstStyle/>
          <a:p>
            <a:r>
              <a:rPr lang="uk-UA" dirty="0">
                <a:latin typeface="Georgia" pitchFamily="18" charset="0"/>
              </a:rPr>
              <a:t>Особливо інтенсивно розвивалася лірика, яку представляли Богдан-Ігор Антонич, Василь </a:t>
            </a:r>
            <a:r>
              <a:rPr lang="uk-UA" dirty="0" err="1">
                <a:latin typeface="Georgia" pitchFamily="18" charset="0"/>
              </a:rPr>
              <a:t>Бобинський</a:t>
            </a:r>
            <a:r>
              <a:rPr lang="uk-UA" dirty="0">
                <a:latin typeface="Georgia" pitchFamily="18" charset="0"/>
              </a:rPr>
              <a:t>, Володимир Гаврилюк, Святослав </a:t>
            </a:r>
            <a:r>
              <a:rPr lang="uk-UA" dirty="0" err="1">
                <a:latin typeface="Georgia" pitchFamily="18" charset="0"/>
              </a:rPr>
              <a:t>Гординський</a:t>
            </a:r>
            <a:r>
              <a:rPr lang="uk-UA" dirty="0">
                <a:latin typeface="Georgia" pitchFamily="18" charset="0"/>
              </a:rPr>
              <a:t>, Роман </a:t>
            </a:r>
            <a:r>
              <a:rPr lang="uk-UA" dirty="0" err="1">
                <a:latin typeface="Georgia" pitchFamily="18" charset="0"/>
              </a:rPr>
              <a:t>Купчинський</a:t>
            </a:r>
            <a:r>
              <a:rPr lang="uk-UA" dirty="0">
                <a:latin typeface="Georgia" pitchFamily="18" charset="0"/>
              </a:rPr>
              <a:t>, Ярослав </a:t>
            </a:r>
            <a:r>
              <a:rPr lang="uk-UA" dirty="0" err="1">
                <a:latin typeface="Georgia" pitchFamily="18" charset="0"/>
              </a:rPr>
              <a:t>Цурковський</a:t>
            </a:r>
            <a:r>
              <a:rPr lang="uk-UA" dirty="0">
                <a:latin typeface="Georgia" pitchFamily="18" charset="0"/>
              </a:rPr>
              <a:t>, Богдан Кравців, Юрій Косач та інші. Особливе захоплення у читачів викликали новаторські поезії Богдана-Ігоря Антонича, які відзначалися незвичайною образністю, гуманістичним пафосом. В основі лірики поета була міфологічна концепція світу, тобто міф про вічне повторення, оновлення, єдність світу і людини: «Звірята, люди і рослини — у всіх одна праматір, природа вічна, невичерпна і невтомна». З виходом перших збірок «Привітання життя», «Три </a:t>
            </a:r>
            <a:r>
              <a:rPr lang="uk-UA" dirty="0" err="1">
                <a:latin typeface="Georgia" pitchFamily="18" charset="0"/>
              </a:rPr>
              <a:t>перстені</a:t>
            </a:r>
            <a:r>
              <a:rPr lang="uk-UA" dirty="0">
                <a:latin typeface="Georgia" pitchFamily="18" charset="0"/>
              </a:rPr>
              <a:t>» Антонич став кумиром молодого покоління.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1083</Words>
  <Application>Microsoft Office PowerPoint</Application>
  <PresentationFormat>Экран (4:3)</PresentationFormat>
  <Paragraphs>121</Paragraphs>
  <Slides>40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Тема Office</vt:lpstr>
      <vt:lpstr>Література в Західній Україні до 1939 року </vt:lpstr>
      <vt:lpstr>Соціальні умови розвитку</vt:lpstr>
      <vt:lpstr>Розвиток   літератури</vt:lpstr>
      <vt:lpstr>Прослухати   повідомлення   та заповнити   таблицю</vt:lpstr>
      <vt:lpstr>Група  “ Митуса ”</vt:lpstr>
      <vt:lpstr>Група  “ Логос ”</vt:lpstr>
      <vt:lpstr>Об’єднання “ Дажбог ”</vt:lpstr>
      <vt:lpstr>Угруповання “ Дванадцятка ”</vt:lpstr>
      <vt:lpstr>Слайд 9</vt:lpstr>
      <vt:lpstr>Богдан – Ігор  Антонич</vt:lpstr>
      <vt:lpstr>Слайд 11</vt:lpstr>
      <vt:lpstr>Дитинство  поета</vt:lpstr>
      <vt:lpstr>Зміна  прізвища</vt:lpstr>
      <vt:lpstr>Слайд 14</vt:lpstr>
      <vt:lpstr>Освіта</vt:lpstr>
      <vt:lpstr>Освіта</vt:lpstr>
      <vt:lpstr>Слайд 17</vt:lpstr>
      <vt:lpstr>Слайд 18</vt:lpstr>
      <vt:lpstr>Зовнішній  вигляд</vt:lpstr>
      <vt:lpstr>Муза   поета</vt:lpstr>
      <vt:lpstr>Слайд 21</vt:lpstr>
      <vt:lpstr>Багатогранна   діяльність</vt:lpstr>
      <vt:lpstr>Багатогранна   діяльність</vt:lpstr>
      <vt:lpstr>Смерть   поета</vt:lpstr>
      <vt:lpstr>Слайд 25</vt:lpstr>
      <vt:lpstr>Творчість  поета</vt:lpstr>
      <vt:lpstr>Слайд 27</vt:lpstr>
      <vt:lpstr>Збірка “ Три  перстені ”</vt:lpstr>
      <vt:lpstr>“ Різдво ”</vt:lpstr>
      <vt:lpstr>“ Різдво ”</vt:lpstr>
      <vt:lpstr>Слайд 31</vt:lpstr>
      <vt:lpstr>“ Зелена  Євангелія ”</vt:lpstr>
      <vt:lpstr>Слайд 33</vt:lpstr>
      <vt:lpstr>Слайд 34</vt:lpstr>
      <vt:lpstr>“ Автопортрет ”</vt:lpstr>
      <vt:lpstr>Слайд 36</vt:lpstr>
      <vt:lpstr>“ Вишні ”</vt:lpstr>
      <vt:lpstr>Слайд 38</vt:lpstr>
      <vt:lpstr>Вшанування пам’яті</vt:lpstr>
      <vt:lpstr>Слайд 40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Література в Західній Україні до 1939 року</dc:title>
  <dc:creator>User</dc:creator>
  <cp:lastModifiedBy>User</cp:lastModifiedBy>
  <cp:revision>12</cp:revision>
  <dcterms:created xsi:type="dcterms:W3CDTF">2017-11-22T16:40:21Z</dcterms:created>
  <dcterms:modified xsi:type="dcterms:W3CDTF">2017-11-22T18:20:55Z</dcterms:modified>
</cp:coreProperties>
</file>