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5" r:id="rId2"/>
    <p:sldId id="256" r:id="rId3"/>
    <p:sldId id="259" r:id="rId4"/>
    <p:sldId id="260" r:id="rId5"/>
    <p:sldId id="264" r:id="rId6"/>
    <p:sldId id="265" r:id="rId7"/>
    <p:sldId id="261" r:id="rId8"/>
    <p:sldId id="267" r:id="rId9"/>
    <p:sldId id="268" r:id="rId10"/>
    <p:sldId id="262" r:id="rId11"/>
    <p:sldId id="269" r:id="rId12"/>
    <p:sldId id="270" r:id="rId13"/>
    <p:sldId id="263" r:id="rId14"/>
    <p:sldId id="271" r:id="rId15"/>
    <p:sldId id="272" r:id="rId16"/>
    <p:sldId id="273" r:id="rId17"/>
    <p:sldId id="276" r:id="rId18"/>
    <p:sldId id="275" r:id="rId19"/>
    <p:sldId id="274" r:id="rId20"/>
    <p:sldId id="278" r:id="rId21"/>
    <p:sldId id="279" r:id="rId22"/>
    <p:sldId id="281" r:id="rId23"/>
    <p:sldId id="283" r:id="rId24"/>
    <p:sldId id="284" r:id="rId25"/>
    <p:sldId id="286" r:id="rId26"/>
    <p:sldId id="296" r:id="rId27"/>
    <p:sldId id="288" r:id="rId28"/>
    <p:sldId id="297" r:id="rId29"/>
    <p:sldId id="289" r:id="rId30"/>
    <p:sldId id="298" r:id="rId31"/>
    <p:sldId id="290" r:id="rId32"/>
    <p:sldId id="299" r:id="rId33"/>
    <p:sldId id="291" r:id="rId34"/>
    <p:sldId id="300" r:id="rId35"/>
    <p:sldId id="292" r:id="rId36"/>
    <p:sldId id="301" r:id="rId37"/>
    <p:sldId id="293" r:id="rId38"/>
    <p:sldId id="302" r:id="rId39"/>
    <p:sldId id="294" r:id="rId40"/>
    <p:sldId id="303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8F28F-C7C3-41E1-A581-7580525C60CC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F695E-7A5F-4FF0-AC55-99E8E8878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1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 err="1"/>
              <a:t>Розвиток</a:t>
            </a:r>
            <a:r>
              <a:rPr lang="ru-RU" dirty="0"/>
              <a:t>  </a:t>
            </a:r>
            <a:r>
              <a:rPr lang="ru-RU" b="1" i="1" dirty="0" err="1"/>
              <a:t>уявлення</a:t>
            </a:r>
            <a:r>
              <a:rPr lang="ru-RU" b="1" i="1" dirty="0"/>
              <a:t>: «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відбувається</a:t>
            </a:r>
            <a:r>
              <a:rPr lang="ru-RU" b="1" i="1" dirty="0"/>
              <a:t> в </a:t>
            </a:r>
            <a:r>
              <a:rPr lang="ru-RU" b="1" i="1" dirty="0" err="1"/>
              <a:t>природі</a:t>
            </a:r>
            <a:r>
              <a:rPr lang="ru-RU" b="1" i="1" dirty="0"/>
              <a:t> в </a:t>
            </a:r>
            <a:r>
              <a:rPr lang="ru-RU" b="1" i="1" dirty="0" err="1"/>
              <a:t>різні</a:t>
            </a:r>
            <a:r>
              <a:rPr lang="ru-RU" b="1" i="1" dirty="0"/>
              <a:t> пори року</a:t>
            </a:r>
            <a:r>
              <a:rPr lang="ru-RU" b="1" i="1" dirty="0" smtClean="0"/>
              <a:t>», </a:t>
            </a:r>
            <a:r>
              <a:rPr lang="ru-RU" b="1" i="1" dirty="0"/>
              <a:t> 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встановлювати</a:t>
            </a:r>
            <a:r>
              <a:rPr lang="ru-RU" dirty="0" smtClean="0"/>
              <a:t> </a:t>
            </a:r>
            <a:r>
              <a:rPr lang="ru-RU" dirty="0" err="1"/>
              <a:t>зв’язок</a:t>
            </a:r>
            <a:r>
              <a:rPr lang="ru-RU" dirty="0"/>
              <a:t> 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змінами</a:t>
            </a:r>
            <a:r>
              <a:rPr lang="ru-RU" dirty="0"/>
              <a:t> погоди і </a:t>
            </a:r>
            <a:r>
              <a:rPr lang="ru-RU" dirty="0" err="1"/>
              <a:t>змінами</a:t>
            </a:r>
            <a:r>
              <a:rPr lang="ru-RU" dirty="0"/>
              <a:t> в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тварин</a:t>
            </a:r>
            <a:r>
              <a:rPr lang="ru-RU" dirty="0"/>
              <a:t> і </a:t>
            </a:r>
            <a:r>
              <a:rPr lang="ru-RU" dirty="0" err="1"/>
              <a:t>діяльності</a:t>
            </a:r>
            <a:r>
              <a:rPr lang="ru-RU" dirty="0"/>
              <a:t> людей в </a:t>
            </a:r>
            <a:r>
              <a:rPr lang="ru-RU" dirty="0" err="1"/>
              <a:t>різні</a:t>
            </a:r>
            <a:r>
              <a:rPr lang="ru-RU" dirty="0"/>
              <a:t> пори року. </a:t>
            </a:r>
          </a:p>
          <a:p>
            <a:r>
              <a:rPr lang="ru-RU" b="1" i="1" dirty="0" err="1" smtClean="0"/>
              <a:t>Розвиток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вміння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спостерігати</a:t>
            </a:r>
            <a:r>
              <a:rPr lang="ru-RU" b="1" i="1" dirty="0" smtClean="0"/>
              <a:t> </a:t>
            </a:r>
            <a:r>
              <a:rPr lang="ru-RU" b="1" i="1" dirty="0"/>
              <a:t>та</a:t>
            </a:r>
            <a:r>
              <a:rPr lang="ru-RU" dirty="0"/>
              <a:t> </a:t>
            </a:r>
            <a:r>
              <a:rPr lang="ru-RU" b="1" i="1" dirty="0" err="1" smtClean="0"/>
              <a:t>розповідати</a:t>
            </a:r>
            <a:r>
              <a:rPr lang="ru-RU" b="1" i="1" dirty="0" smtClean="0"/>
              <a:t> </a:t>
            </a:r>
            <a:r>
              <a:rPr lang="ru-RU" b="1" i="1" dirty="0"/>
              <a:t>про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в </a:t>
            </a:r>
            <a:r>
              <a:rPr lang="ru-RU" dirty="0" err="1"/>
              <a:t>різні</a:t>
            </a:r>
            <a:r>
              <a:rPr lang="ru-RU" dirty="0"/>
              <a:t> пори року  та за </a:t>
            </a:r>
            <a:r>
              <a:rPr lang="ru-RU" dirty="0" err="1"/>
              <a:t>зміни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тварин</a:t>
            </a:r>
            <a:r>
              <a:rPr lang="ru-RU" dirty="0"/>
              <a:t> та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smtClean="0"/>
              <a:t>людей.</a:t>
            </a:r>
          </a:p>
          <a:p>
            <a:r>
              <a:rPr lang="uk-UA" b="1" dirty="0" smtClean="0"/>
              <a:t>Розвиток пам'яті, уяви та уваги, логічного мислення</a:t>
            </a:r>
            <a:r>
              <a:rPr lang="uk-UA" dirty="0" smtClean="0"/>
              <a:t>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318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4594522"/>
          </a:xfrm>
        </p:spPr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</a:rPr>
              <a:t>Осінні місяці:</a:t>
            </a:r>
            <a:br>
              <a:rPr lang="uk-UA" dirty="0" smtClean="0">
                <a:solidFill>
                  <a:schemeClr val="accent6"/>
                </a:solidFill>
              </a:rPr>
            </a:br>
            <a:r>
              <a:rPr lang="uk-UA" dirty="0" smtClean="0">
                <a:solidFill>
                  <a:schemeClr val="accent6"/>
                </a:solidFill>
              </a:rPr>
              <a:t>вересень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" y="116632"/>
            <a:ext cx="336190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5951"/>
            <a:ext cx="2486397" cy="337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00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3226370"/>
          </a:xfrm>
        </p:spPr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</a:rPr>
              <a:t>Осінні місяці:</a:t>
            </a:r>
            <a:br>
              <a:rPr lang="uk-UA" dirty="0" smtClean="0">
                <a:solidFill>
                  <a:schemeClr val="accent6"/>
                </a:solidFill>
              </a:rPr>
            </a:br>
            <a:r>
              <a:rPr lang="uk-UA" dirty="0" smtClean="0">
                <a:solidFill>
                  <a:schemeClr val="accent6"/>
                </a:solidFill>
              </a:rPr>
              <a:t>жовтень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" y="116632"/>
            <a:ext cx="336190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89920"/>
            <a:ext cx="6028928" cy="376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0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3010346"/>
          </a:xfrm>
        </p:spPr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</a:rPr>
              <a:t>Осінні місяці:</a:t>
            </a:r>
            <a:br>
              <a:rPr lang="uk-UA" dirty="0" smtClean="0">
                <a:solidFill>
                  <a:schemeClr val="accent6"/>
                </a:solidFill>
              </a:rPr>
            </a:br>
            <a:r>
              <a:rPr lang="uk-UA" dirty="0" smtClean="0">
                <a:solidFill>
                  <a:schemeClr val="accent6"/>
                </a:solidFill>
              </a:rPr>
              <a:t>листопад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" y="116632"/>
            <a:ext cx="336190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521693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0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221825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Зимові місяці:</a:t>
            </a:r>
            <a:br>
              <a:rPr lang="uk-UA" dirty="0" smtClean="0">
                <a:solidFill>
                  <a:schemeClr val="tx2"/>
                </a:solidFill>
              </a:rPr>
            </a:br>
            <a:r>
              <a:rPr lang="uk-UA" dirty="0" smtClean="0">
                <a:solidFill>
                  <a:schemeClr val="tx2"/>
                </a:solidFill>
              </a:rPr>
              <a:t>грудень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211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3789040"/>
            <a:ext cx="5023073" cy="294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2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692696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Зимові місяці:</a:t>
            </a:r>
            <a:br>
              <a:rPr lang="uk-UA" dirty="0" smtClean="0">
                <a:solidFill>
                  <a:schemeClr val="tx2"/>
                </a:solidFill>
              </a:rPr>
            </a:br>
            <a:r>
              <a:rPr lang="uk-UA" dirty="0" smtClean="0">
                <a:solidFill>
                  <a:schemeClr val="tx2"/>
                </a:solidFill>
              </a:rPr>
              <a:t>січень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211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4034259" cy="296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0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365841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Зимові місяці:</a:t>
            </a:r>
            <a:br>
              <a:rPr lang="uk-UA" dirty="0" smtClean="0">
                <a:solidFill>
                  <a:schemeClr val="tx2"/>
                </a:solidFill>
              </a:rPr>
            </a:br>
            <a:r>
              <a:rPr lang="uk-UA" dirty="0" smtClean="0">
                <a:solidFill>
                  <a:schemeClr val="tx2"/>
                </a:solidFill>
              </a:rPr>
              <a:t>лютий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211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601649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0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21462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Весна.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err="1" smtClean="0">
                <a:solidFill>
                  <a:srgbClr val="00B050"/>
                </a:solidFill>
              </a:rPr>
              <a:t>Що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відбувається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>
                <a:solidFill>
                  <a:srgbClr val="00B050"/>
                </a:solidFill>
              </a:rPr>
              <a:t>в </a:t>
            </a:r>
            <a:r>
              <a:rPr lang="ru-RU" dirty="0" err="1">
                <a:solidFill>
                  <a:srgbClr val="00B050"/>
                </a:solidFill>
              </a:rPr>
              <a:t>житті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рослин</a:t>
            </a:r>
            <a:r>
              <a:rPr lang="ru-RU" dirty="0">
                <a:solidFill>
                  <a:srgbClr val="00B050"/>
                </a:solidFill>
              </a:rPr>
              <a:t>, </a:t>
            </a:r>
            <a:r>
              <a:rPr lang="ru-RU" dirty="0" err="1" smtClean="0">
                <a:solidFill>
                  <a:srgbClr val="00B050"/>
                </a:solidFill>
              </a:rPr>
              <a:t>тварин</a:t>
            </a:r>
            <a:r>
              <a:rPr lang="ru-RU" dirty="0" smtClean="0">
                <a:solidFill>
                  <a:srgbClr val="00B050"/>
                </a:solidFill>
              </a:rPr>
              <a:t>?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9"/>
          <a:stretch/>
        </p:blipFill>
        <p:spPr bwMode="auto">
          <a:xfrm>
            <a:off x="19910" y="0"/>
            <a:ext cx="312700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38" y="4509120"/>
            <a:ext cx="2748362" cy="20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9120"/>
            <a:ext cx="3119782" cy="207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05" y="2463677"/>
            <a:ext cx="3263229" cy="183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395538"/>
            <a:ext cx="2209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470454"/>
            <a:ext cx="4978896" cy="253461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Літо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ru-RU" dirty="0" err="1">
                <a:solidFill>
                  <a:srgbClr val="00B050"/>
                </a:solidFill>
              </a:rPr>
              <a:t>Що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відбувається</a:t>
            </a:r>
            <a:r>
              <a:rPr lang="ru-RU" dirty="0">
                <a:solidFill>
                  <a:srgbClr val="00B050"/>
                </a:solidFill>
              </a:rPr>
              <a:t> в </a:t>
            </a:r>
            <a:r>
              <a:rPr lang="ru-RU" dirty="0" err="1">
                <a:solidFill>
                  <a:srgbClr val="00B050"/>
                </a:solidFill>
              </a:rPr>
              <a:t>житті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рослин</a:t>
            </a:r>
            <a:r>
              <a:rPr lang="ru-RU" dirty="0">
                <a:solidFill>
                  <a:srgbClr val="00B050"/>
                </a:solidFill>
              </a:rPr>
              <a:t>, </a:t>
            </a:r>
            <a:r>
              <a:rPr lang="ru-RU" dirty="0" err="1">
                <a:solidFill>
                  <a:srgbClr val="00B050"/>
                </a:solidFill>
              </a:rPr>
              <a:t>тварин</a:t>
            </a:r>
            <a:r>
              <a:rPr lang="ru-RU" dirty="0">
                <a:solidFill>
                  <a:srgbClr val="00B05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r="47283"/>
          <a:stretch/>
        </p:blipFill>
        <p:spPr bwMode="auto">
          <a:xfrm>
            <a:off x="0" y="-29935"/>
            <a:ext cx="3644721" cy="68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94" y="14270"/>
            <a:ext cx="2694806" cy="16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44907"/>
            <a:ext cx="3342540" cy="17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59736"/>
            <a:ext cx="47625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0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301034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6"/>
                </a:solidFill>
              </a:rPr>
              <a:t>Осінь</a:t>
            </a:r>
            <a:r>
              <a:rPr lang="uk-UA" dirty="0">
                <a:solidFill>
                  <a:schemeClr val="accent6"/>
                </a:solidFill>
              </a:rPr>
              <a:t/>
            </a:r>
            <a:br>
              <a:rPr lang="uk-UA" dirty="0">
                <a:solidFill>
                  <a:schemeClr val="accent6"/>
                </a:solidFill>
              </a:rPr>
            </a:br>
            <a:r>
              <a:rPr lang="ru-RU" dirty="0" err="1">
                <a:solidFill>
                  <a:schemeClr val="accent6"/>
                </a:solidFill>
              </a:rPr>
              <a:t>Що</a:t>
            </a:r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dirty="0" err="1">
                <a:solidFill>
                  <a:schemeClr val="accent6"/>
                </a:solidFill>
              </a:rPr>
              <a:t>відбувається</a:t>
            </a:r>
            <a:r>
              <a:rPr lang="ru-RU" dirty="0">
                <a:solidFill>
                  <a:schemeClr val="accent6"/>
                </a:solidFill>
              </a:rPr>
              <a:t> в </a:t>
            </a:r>
            <a:r>
              <a:rPr lang="ru-RU" dirty="0" err="1">
                <a:solidFill>
                  <a:schemeClr val="accent6"/>
                </a:solidFill>
              </a:rPr>
              <a:t>житті</a:t>
            </a:r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dirty="0" err="1">
                <a:solidFill>
                  <a:schemeClr val="accent6"/>
                </a:solidFill>
              </a:rPr>
              <a:t>рослин</a:t>
            </a:r>
            <a:r>
              <a:rPr lang="ru-RU" dirty="0">
                <a:solidFill>
                  <a:schemeClr val="accent6"/>
                </a:solidFill>
              </a:rPr>
              <a:t>, </a:t>
            </a:r>
            <a:r>
              <a:rPr lang="ru-RU" dirty="0" err="1">
                <a:solidFill>
                  <a:schemeClr val="accent6"/>
                </a:solidFill>
              </a:rPr>
              <a:t>тварин</a:t>
            </a:r>
            <a:r>
              <a:rPr lang="ru-RU" dirty="0">
                <a:solidFill>
                  <a:schemeClr val="accent6"/>
                </a:solidFill>
              </a:rPr>
              <a:t>?</a:t>
            </a:r>
            <a:br>
              <a:rPr lang="ru-RU" dirty="0">
                <a:solidFill>
                  <a:schemeClr val="accent6"/>
                </a:solidFill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" y="116632"/>
            <a:ext cx="336190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137" y="4149080"/>
            <a:ext cx="351140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41" y="4329347"/>
            <a:ext cx="3495995" cy="236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7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692696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Зима</a:t>
            </a:r>
            <a:r>
              <a:rPr lang="uk-UA" dirty="0">
                <a:solidFill>
                  <a:srgbClr val="0070C0"/>
                </a:solidFill>
              </a:rPr>
              <a:t/>
            </a:r>
            <a:br>
              <a:rPr lang="uk-UA" dirty="0">
                <a:solidFill>
                  <a:srgbClr val="0070C0"/>
                </a:solidFill>
              </a:rPr>
            </a:br>
            <a:r>
              <a:rPr lang="ru-RU" dirty="0" err="1">
                <a:solidFill>
                  <a:srgbClr val="0070C0"/>
                </a:solidFill>
              </a:rPr>
              <a:t>Що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відбувається</a:t>
            </a:r>
            <a:r>
              <a:rPr lang="ru-RU" dirty="0">
                <a:solidFill>
                  <a:srgbClr val="0070C0"/>
                </a:solidFill>
              </a:rPr>
              <a:t> в </a:t>
            </a:r>
            <a:r>
              <a:rPr lang="ru-RU" dirty="0" err="1">
                <a:solidFill>
                  <a:srgbClr val="0070C0"/>
                </a:solidFill>
              </a:rPr>
              <a:t>житті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рослин</a:t>
            </a:r>
            <a:r>
              <a:rPr lang="ru-RU" dirty="0">
                <a:solidFill>
                  <a:srgbClr val="0070C0"/>
                </a:solidFill>
              </a:rPr>
              <a:t>, </a:t>
            </a:r>
            <a:r>
              <a:rPr lang="ru-RU" dirty="0" err="1">
                <a:solidFill>
                  <a:srgbClr val="0070C0"/>
                </a:solidFill>
              </a:rPr>
              <a:t>тварин</a:t>
            </a:r>
            <a:r>
              <a:rPr lang="ru-RU" dirty="0" smtClean="0">
                <a:solidFill>
                  <a:srgbClr val="0070C0"/>
                </a:solidFill>
              </a:rPr>
              <a:t>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211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40968"/>
            <a:ext cx="21907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17242"/>
            <a:ext cx="3756898" cy="2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6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268760"/>
            <a:ext cx="7272808" cy="4320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1" y="1268760"/>
            <a:ext cx="887930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332656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Які пори року ти знаєш?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308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2146250"/>
          </a:xfrm>
        </p:spPr>
        <p:txBody>
          <a:bodyPr>
            <a:normAutofit/>
          </a:bodyPr>
          <a:lstStyle/>
          <a:p>
            <a:r>
              <a:rPr lang="ru-RU" dirty="0" smtClean="0"/>
              <a:t>Весна.</a:t>
            </a:r>
            <a:br>
              <a:rPr lang="ru-RU" dirty="0" smtClean="0"/>
            </a:b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 smtClean="0"/>
              <a:t>житті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?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9"/>
          <a:stretch/>
        </p:blipFill>
        <p:spPr bwMode="auto">
          <a:xfrm>
            <a:off x="19910" y="0"/>
            <a:ext cx="312700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686"/>
            <a:ext cx="3494569" cy="427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9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470454"/>
            <a:ext cx="4978896" cy="253461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Літо.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ru-RU" dirty="0" err="1">
                <a:solidFill>
                  <a:srgbClr val="00B050"/>
                </a:solidFill>
              </a:rPr>
              <a:t>Що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відбувається</a:t>
            </a:r>
            <a:r>
              <a:rPr lang="ru-RU" dirty="0">
                <a:solidFill>
                  <a:srgbClr val="00B050"/>
                </a:solidFill>
              </a:rPr>
              <a:t> в </a:t>
            </a:r>
            <a:r>
              <a:rPr lang="ru-RU" dirty="0" err="1" smtClean="0">
                <a:solidFill>
                  <a:srgbClr val="00B050"/>
                </a:solidFill>
              </a:rPr>
              <a:t>житті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людини</a:t>
            </a:r>
            <a:r>
              <a:rPr lang="ru-RU" dirty="0" smtClean="0">
                <a:solidFill>
                  <a:srgbClr val="00B050"/>
                </a:solidFill>
              </a:rPr>
              <a:t>?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r="47283"/>
          <a:stretch/>
        </p:blipFill>
        <p:spPr bwMode="auto">
          <a:xfrm>
            <a:off x="0" y="-29935"/>
            <a:ext cx="3644721" cy="68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44907"/>
            <a:ext cx="3342540" cy="17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21832"/>
            <a:ext cx="4214267" cy="282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43" y="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8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3010346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/>
                </a:solidFill>
              </a:rPr>
              <a:t>Осінь.</a:t>
            </a:r>
            <a:r>
              <a:rPr lang="uk-UA" dirty="0">
                <a:solidFill>
                  <a:schemeClr val="accent6"/>
                </a:solidFill>
              </a:rPr>
              <a:t/>
            </a:r>
            <a:br>
              <a:rPr lang="uk-UA" dirty="0">
                <a:solidFill>
                  <a:schemeClr val="accent6"/>
                </a:solidFill>
              </a:rPr>
            </a:br>
            <a:r>
              <a:rPr lang="ru-RU" dirty="0" err="1">
                <a:solidFill>
                  <a:schemeClr val="accent6"/>
                </a:solidFill>
              </a:rPr>
              <a:t>Що</a:t>
            </a:r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dirty="0" err="1">
                <a:solidFill>
                  <a:schemeClr val="accent6"/>
                </a:solidFill>
              </a:rPr>
              <a:t>відбувається</a:t>
            </a:r>
            <a:r>
              <a:rPr lang="ru-RU" dirty="0">
                <a:solidFill>
                  <a:schemeClr val="accent6"/>
                </a:solidFill>
              </a:rPr>
              <a:t> в </a:t>
            </a:r>
            <a:r>
              <a:rPr lang="ru-RU" dirty="0" err="1" smtClean="0">
                <a:solidFill>
                  <a:schemeClr val="accent6"/>
                </a:solidFill>
              </a:rPr>
              <a:t>житті</a:t>
            </a:r>
            <a:r>
              <a:rPr lang="ru-RU" dirty="0" smtClean="0">
                <a:solidFill>
                  <a:schemeClr val="accent6"/>
                </a:solidFill>
              </a:rPr>
              <a:t> </a:t>
            </a:r>
            <a:r>
              <a:rPr lang="ru-RU" dirty="0" err="1" smtClean="0">
                <a:solidFill>
                  <a:schemeClr val="accent6"/>
                </a:solidFill>
              </a:rPr>
              <a:t>людини</a:t>
            </a:r>
            <a:r>
              <a:rPr lang="ru-RU" dirty="0" smtClean="0">
                <a:solidFill>
                  <a:schemeClr val="accent6"/>
                </a:solidFill>
              </a:rPr>
              <a:t>?</a:t>
            </a:r>
            <a:r>
              <a:rPr lang="ru-RU" dirty="0">
                <a:solidFill>
                  <a:schemeClr val="accent6"/>
                </a:solidFill>
              </a:rPr>
              <a:t/>
            </a:r>
            <a:br>
              <a:rPr lang="ru-RU" dirty="0">
                <a:solidFill>
                  <a:schemeClr val="accent6"/>
                </a:solidFill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" y="116632"/>
            <a:ext cx="336190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80" y="458112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2808312" cy="186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21" y="2492896"/>
            <a:ext cx="2857500" cy="186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0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692696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Зима.</a:t>
            </a:r>
            <a:r>
              <a:rPr lang="uk-UA" dirty="0">
                <a:solidFill>
                  <a:srgbClr val="002060"/>
                </a:solidFill>
              </a:rPr>
              <a:t/>
            </a:r>
            <a:br>
              <a:rPr lang="uk-UA" dirty="0">
                <a:solidFill>
                  <a:srgbClr val="002060"/>
                </a:solidFill>
              </a:rPr>
            </a:br>
            <a:r>
              <a:rPr lang="ru-RU" dirty="0" err="1">
                <a:solidFill>
                  <a:srgbClr val="002060"/>
                </a:solidFill>
              </a:rPr>
              <a:t>Що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відбувається</a:t>
            </a:r>
            <a:r>
              <a:rPr lang="ru-RU" dirty="0">
                <a:solidFill>
                  <a:srgbClr val="002060"/>
                </a:solidFill>
              </a:rPr>
              <a:t> в </a:t>
            </a:r>
            <a:r>
              <a:rPr lang="ru-RU" dirty="0" err="1">
                <a:solidFill>
                  <a:srgbClr val="002060"/>
                </a:solidFill>
              </a:rPr>
              <a:t>житті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людини</a:t>
            </a:r>
            <a:r>
              <a:rPr lang="ru-RU" dirty="0" smtClean="0">
                <a:solidFill>
                  <a:srgbClr val="002060"/>
                </a:solidFill>
              </a:rPr>
              <a:t>?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211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0"/>
          <a:stretch/>
        </p:blipFill>
        <p:spPr bwMode="auto">
          <a:xfrm>
            <a:off x="6759707" y="1628800"/>
            <a:ext cx="237998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10" y="3429000"/>
            <a:ext cx="6611985" cy="31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10" y="1772816"/>
            <a:ext cx="2173783" cy="14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4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810360" cy="209233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Назви пори року, яким відповідає  одяг. 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Чому так вважаєш, поясни?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2924944"/>
            <a:ext cx="2016224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38333"/>
          <a:stretch/>
        </p:blipFill>
        <p:spPr bwMode="auto">
          <a:xfrm>
            <a:off x="222821" y="2548777"/>
            <a:ext cx="2890684" cy="42386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/>
          <a:stretch/>
        </p:blipFill>
        <p:spPr bwMode="auto">
          <a:xfrm>
            <a:off x="5796136" y="4072172"/>
            <a:ext cx="3128887" cy="255555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65"/>
          <a:stretch/>
        </p:blipFill>
        <p:spPr bwMode="auto">
          <a:xfrm>
            <a:off x="6439883" y="188640"/>
            <a:ext cx="2713703" cy="295591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05" y="2463430"/>
            <a:ext cx="3000375" cy="311085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6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Загадка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600200"/>
            <a:ext cx="547260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Холодна, </a:t>
            </a:r>
            <a:r>
              <a:rPr lang="ru-RU" dirty="0" err="1">
                <a:solidFill>
                  <a:srgbClr val="FF0000"/>
                </a:solidFill>
              </a:rPr>
              <a:t>біла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Ліс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оголила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Скувала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річку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Струмок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спинила</a:t>
            </a:r>
            <a:r>
              <a:rPr lang="ru-RU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987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Зима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41" y="1600200"/>
            <a:ext cx="18251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272808" cy="471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2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Загадка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28800"/>
            <a:ext cx="742716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</a:rPr>
              <a:t>Біле</a:t>
            </a:r>
            <a:r>
              <a:rPr lang="ru-RU" dirty="0">
                <a:solidFill>
                  <a:srgbClr val="FF0000"/>
                </a:solidFill>
              </a:rPr>
              <a:t>, а не </a:t>
            </a:r>
            <a:r>
              <a:rPr lang="ru-RU" dirty="0" err="1">
                <a:solidFill>
                  <a:srgbClr val="FF0000"/>
                </a:solidFill>
              </a:rPr>
              <a:t>цукор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М’яке</a:t>
            </a:r>
            <a:r>
              <a:rPr lang="ru-RU" dirty="0">
                <a:solidFill>
                  <a:srgbClr val="FF0000"/>
                </a:solidFill>
              </a:rPr>
              <a:t>, а не вата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Без </a:t>
            </a:r>
            <a:r>
              <a:rPr lang="ru-RU" dirty="0" err="1">
                <a:solidFill>
                  <a:srgbClr val="FF0000"/>
                </a:solidFill>
              </a:rPr>
              <a:t>ніг</a:t>
            </a:r>
            <a:r>
              <a:rPr lang="ru-RU" dirty="0">
                <a:solidFill>
                  <a:srgbClr val="FF0000"/>
                </a:solidFill>
              </a:rPr>
              <a:t>, а </a:t>
            </a:r>
            <a:r>
              <a:rPr lang="ru-RU" dirty="0" err="1">
                <a:solidFill>
                  <a:srgbClr val="FF0000"/>
                </a:solidFill>
              </a:rPr>
              <a:t>йде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69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Сніг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Загадка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1600200"/>
            <a:ext cx="613102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Де вона проходить </a:t>
            </a:r>
            <a:r>
              <a:rPr lang="ru-RU" dirty="0" smtClean="0">
                <a:solidFill>
                  <a:srgbClr val="FF0000"/>
                </a:solidFill>
              </a:rPr>
              <a:t>–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Там </a:t>
            </a:r>
            <a:r>
              <a:rPr lang="ru-RU" dirty="0" err="1">
                <a:solidFill>
                  <a:srgbClr val="FF0000"/>
                </a:solidFill>
              </a:rPr>
              <a:t>травиця</a:t>
            </a:r>
            <a:r>
              <a:rPr lang="ru-RU" dirty="0">
                <a:solidFill>
                  <a:srgbClr val="FF0000"/>
                </a:solidFill>
              </a:rPr>
              <a:t> сходить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Квіти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розцвітають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Солов’ї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співають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268760"/>
            <a:ext cx="7272808" cy="4320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1" y="1268760"/>
            <a:ext cx="887930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351" y="332656"/>
            <a:ext cx="893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Весна                Літо                     Осінь                 Зима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Весна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38431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0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Загадка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Все у </a:t>
            </a:r>
            <a:r>
              <a:rPr lang="ru-RU" dirty="0" err="1">
                <a:solidFill>
                  <a:srgbClr val="FF0000"/>
                </a:solidFill>
              </a:rPr>
              <a:t>зелені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довкола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Пасовища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ліс</a:t>
            </a:r>
            <a:r>
              <a:rPr lang="ru-RU" dirty="0">
                <a:solidFill>
                  <a:srgbClr val="FF0000"/>
                </a:solidFill>
              </a:rPr>
              <a:t> і поле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Мчать </a:t>
            </a:r>
            <a:r>
              <a:rPr lang="ru-RU" dirty="0" err="1">
                <a:solidFill>
                  <a:srgbClr val="FF0000"/>
                </a:solidFill>
              </a:rPr>
              <a:t>струмочки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>
                <a:solidFill>
                  <a:srgbClr val="FF0000"/>
                </a:solidFill>
              </a:rPr>
              <a:t>ріки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Ліплять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гнізда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ластівки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І </a:t>
            </a:r>
            <a:r>
              <a:rPr lang="ru-RU" dirty="0">
                <a:solidFill>
                  <a:srgbClr val="FF0000"/>
                </a:solidFill>
              </a:rPr>
              <a:t>в сороки новина, </a:t>
            </a:r>
            <a:r>
              <a:rPr lang="ru-RU" dirty="0" smtClean="0">
                <a:solidFill>
                  <a:srgbClr val="FF0000"/>
                </a:solidFill>
              </a:rPr>
              <a:t>–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Облетіла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всіх</a:t>
            </a:r>
            <a:r>
              <a:rPr lang="ru-RU" dirty="0">
                <a:solidFill>
                  <a:srgbClr val="FF0000"/>
                </a:solidFill>
              </a:rPr>
              <a:t> вона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Сповіщаючи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Весна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38431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6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Загадка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600200"/>
            <a:ext cx="627504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Три </a:t>
            </a:r>
            <a:r>
              <a:rPr lang="ru-RU" dirty="0" err="1">
                <a:solidFill>
                  <a:srgbClr val="FF0000"/>
                </a:solidFill>
              </a:rPr>
              <a:t>брати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ідуть</a:t>
            </a:r>
            <a:r>
              <a:rPr lang="ru-RU" dirty="0">
                <a:solidFill>
                  <a:srgbClr val="FF0000"/>
                </a:solidFill>
              </a:rPr>
              <a:t> по </a:t>
            </a:r>
            <a:r>
              <a:rPr lang="ru-RU" dirty="0" err="1">
                <a:solidFill>
                  <a:srgbClr val="FF0000"/>
                </a:solidFill>
              </a:rPr>
              <a:t>світу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–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Від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зими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назустріч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літу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Перший </a:t>
            </a:r>
            <a:r>
              <a:rPr lang="ru-RU" dirty="0" err="1">
                <a:solidFill>
                  <a:srgbClr val="FF0000"/>
                </a:solidFill>
              </a:rPr>
              <a:t>пройде</a:t>
            </a:r>
            <a:r>
              <a:rPr lang="ru-RU" dirty="0">
                <a:solidFill>
                  <a:srgbClr val="FF0000"/>
                </a:solidFill>
              </a:rPr>
              <a:t> – </a:t>
            </a:r>
            <a:r>
              <a:rPr lang="ru-RU" dirty="0" err="1">
                <a:solidFill>
                  <a:srgbClr val="FF0000"/>
                </a:solidFill>
              </a:rPr>
              <a:t>тане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лід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Другий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пройде</a:t>
            </a:r>
            <a:r>
              <a:rPr lang="ru-RU" dirty="0">
                <a:solidFill>
                  <a:srgbClr val="FF0000"/>
                </a:solidFill>
              </a:rPr>
              <a:t> – </a:t>
            </a:r>
            <a:r>
              <a:rPr lang="ru-RU" dirty="0" err="1">
                <a:solidFill>
                  <a:srgbClr val="FF0000"/>
                </a:solidFill>
              </a:rPr>
              <a:t>всюди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квіт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Третій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пройде</a:t>
            </a:r>
            <a:r>
              <a:rPr lang="ru-RU" dirty="0">
                <a:solidFill>
                  <a:srgbClr val="FF0000"/>
                </a:solidFill>
              </a:rPr>
              <a:t> – </a:t>
            </a:r>
            <a:r>
              <a:rPr lang="ru-RU" dirty="0" err="1" smtClean="0">
                <a:solidFill>
                  <a:srgbClr val="FF0000"/>
                </a:solidFill>
              </a:rPr>
              <a:t>укрива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Землю </a:t>
            </a:r>
            <a:r>
              <a:rPr lang="ru-RU" dirty="0" err="1">
                <a:solidFill>
                  <a:srgbClr val="FF0000"/>
                </a:solidFill>
              </a:rPr>
              <a:t>шовкова</a:t>
            </a:r>
            <a:r>
              <a:rPr lang="ru-RU" dirty="0">
                <a:solidFill>
                  <a:srgbClr val="FF0000"/>
                </a:solidFill>
              </a:rPr>
              <a:t> трава</a:t>
            </a:r>
            <a:r>
              <a:rPr lang="ru-RU" dirty="0" smtClean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Нерозлучні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три </a:t>
            </a:r>
            <a:r>
              <a:rPr lang="ru-RU" dirty="0" err="1">
                <a:solidFill>
                  <a:srgbClr val="FF0000"/>
                </a:solidFill>
              </a:rPr>
              <a:t>брати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Не </a:t>
            </a:r>
            <a:r>
              <a:rPr lang="ru-RU" dirty="0" err="1">
                <a:solidFill>
                  <a:srgbClr val="FF0000"/>
                </a:solidFill>
              </a:rPr>
              <a:t>стрічався</a:t>
            </a:r>
            <a:r>
              <a:rPr lang="ru-RU" dirty="0">
                <a:solidFill>
                  <a:srgbClr val="FF0000"/>
                </a:solidFill>
              </a:rPr>
              <a:t> з ними </a:t>
            </a:r>
            <a:r>
              <a:rPr lang="ru-RU" dirty="0" err="1">
                <a:solidFill>
                  <a:srgbClr val="FF0000"/>
                </a:solidFill>
              </a:rPr>
              <a:t>ти</a:t>
            </a:r>
            <a:r>
              <a:rPr lang="ru-RU" dirty="0" smtClean="0">
                <a:solidFill>
                  <a:srgbClr val="FF0000"/>
                </a:solidFill>
              </a:rPr>
              <a:t>?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0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Місяці весни: 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березень, квітень, травень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3614"/>
            <a:ext cx="3653106" cy="27363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27" y="3861048"/>
            <a:ext cx="4111932" cy="27363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57" y="1412776"/>
            <a:ext cx="4413870" cy="317168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2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Загадка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600200"/>
            <a:ext cx="670708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В </a:t>
            </a:r>
            <a:r>
              <a:rPr lang="ru-RU" dirty="0" err="1">
                <a:solidFill>
                  <a:srgbClr val="FF0000"/>
                </a:solidFill>
              </a:rPr>
              <a:t>небі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ластівка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летить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З </a:t>
            </a:r>
            <a:r>
              <a:rPr lang="ru-RU" dirty="0" err="1">
                <a:solidFill>
                  <a:srgbClr val="FF0000"/>
                </a:solidFill>
              </a:rPr>
              <a:t>вітром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листя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шелестить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Воду </a:t>
            </a:r>
            <a:r>
              <a:rPr lang="ru-RU" dirty="0" err="1">
                <a:solidFill>
                  <a:srgbClr val="FF0000"/>
                </a:solidFill>
              </a:rPr>
              <a:t>п’є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лелека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Сонце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палить. </a:t>
            </a:r>
            <a:r>
              <a:rPr lang="ru-RU" dirty="0" err="1">
                <a:solidFill>
                  <a:srgbClr val="FF0000"/>
                </a:solidFill>
              </a:rPr>
              <a:t>Спека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Дозріває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жито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Яка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пора, </a:t>
            </a:r>
            <a:r>
              <a:rPr lang="ru-RU" dirty="0" err="1">
                <a:solidFill>
                  <a:srgbClr val="FF0000"/>
                </a:solidFill>
              </a:rPr>
              <a:t>діти</a:t>
            </a:r>
            <a:r>
              <a:rPr lang="ru-RU" dirty="0" smtClean="0">
                <a:solidFill>
                  <a:srgbClr val="FF0000"/>
                </a:solidFill>
              </a:rPr>
              <a:t>?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Літо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408712" cy="42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Загадка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600200"/>
            <a:ext cx="634704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</a:rPr>
              <a:t>Сонце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пече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Липа </a:t>
            </a:r>
            <a:r>
              <a:rPr lang="ru-RU" dirty="0" err="1">
                <a:solidFill>
                  <a:srgbClr val="FF0000"/>
                </a:solidFill>
              </a:rPr>
              <a:t>цвіте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Вишня </a:t>
            </a:r>
            <a:r>
              <a:rPr lang="ru-RU" dirty="0" err="1">
                <a:solidFill>
                  <a:srgbClr val="FF0000"/>
                </a:solidFill>
              </a:rPr>
              <a:t>поспіває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Коли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буває</a:t>
            </a:r>
            <a:r>
              <a:rPr lang="ru-RU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46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Літо: липень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58719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03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Загадка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</a:rPr>
              <a:t>Прийшла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дівчина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хати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Узялась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хазяйнувати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Вправно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скриню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відімкнула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 </a:t>
            </a:r>
            <a:r>
              <a:rPr lang="ru-RU" dirty="0" err="1">
                <a:solidFill>
                  <a:srgbClr val="FF0000"/>
                </a:solidFill>
              </a:rPr>
              <a:t>жовту</a:t>
            </a:r>
            <a:r>
              <a:rPr lang="ru-RU" dirty="0">
                <a:solidFill>
                  <a:srgbClr val="FF0000"/>
                </a:solidFill>
              </a:rPr>
              <a:t> свитку </a:t>
            </a:r>
            <a:r>
              <a:rPr lang="ru-RU" dirty="0" err="1">
                <a:solidFill>
                  <a:srgbClr val="FF0000"/>
                </a:solidFill>
              </a:rPr>
              <a:t>ліс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вдягнула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466653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Весняні місяці:</a:t>
            </a:r>
            <a:r>
              <a:rPr lang="uk-UA" dirty="0">
                <a:solidFill>
                  <a:srgbClr val="00B050"/>
                </a:solidFill>
              </a:rPr>
              <a:t/>
            </a:r>
            <a:br>
              <a:rPr lang="uk-UA" dirty="0">
                <a:solidFill>
                  <a:srgbClr val="00B050"/>
                </a:solidFill>
              </a:rPr>
            </a:br>
            <a:r>
              <a:rPr lang="uk-UA" dirty="0" smtClean="0">
                <a:solidFill>
                  <a:srgbClr val="00B050"/>
                </a:solidFill>
              </a:rPr>
              <a:t>березень </a:t>
            </a:r>
            <a:br>
              <a:rPr lang="uk-UA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9"/>
          <a:stretch/>
        </p:blipFill>
        <p:spPr bwMode="auto">
          <a:xfrm>
            <a:off x="19910" y="0"/>
            <a:ext cx="312700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1"/>
            <a:ext cx="5400600" cy="356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2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Осінь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3" y="1600200"/>
            <a:ext cx="80442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9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Загадка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00200"/>
            <a:ext cx="605901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Сонечко не </a:t>
            </a:r>
            <a:r>
              <a:rPr lang="ru-RU" dirty="0" err="1" smtClean="0">
                <a:solidFill>
                  <a:srgbClr val="FF0000"/>
                </a:solidFill>
              </a:rPr>
              <a:t>хоче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Землю </a:t>
            </a:r>
            <a:r>
              <a:rPr lang="ru-RU" dirty="0" err="1">
                <a:solidFill>
                  <a:srgbClr val="FF0000"/>
                </a:solidFill>
              </a:rPr>
              <a:t>зігрівати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Листячко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пожовкло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Стало </a:t>
            </a:r>
            <a:r>
              <a:rPr lang="ru-RU" dirty="0" err="1">
                <a:solidFill>
                  <a:srgbClr val="FF0000"/>
                </a:solidFill>
              </a:rPr>
              <a:t>опадати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Часто </a:t>
            </a:r>
            <a:r>
              <a:rPr lang="ru-RU" dirty="0" err="1">
                <a:solidFill>
                  <a:srgbClr val="FF0000"/>
                </a:solidFill>
              </a:rPr>
              <a:t>дощик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ллється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Птахи </a:t>
            </a:r>
            <a:r>
              <a:rPr lang="ru-RU" dirty="0" err="1" smtClean="0">
                <a:solidFill>
                  <a:srgbClr val="FF0000"/>
                </a:solidFill>
              </a:rPr>
              <a:t>відлітають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На </a:t>
            </a:r>
            <a:r>
              <a:rPr lang="ru-RU" dirty="0" err="1">
                <a:solidFill>
                  <a:srgbClr val="FF0000"/>
                </a:solidFill>
              </a:rPr>
              <a:t>городі</a:t>
            </a:r>
            <a:r>
              <a:rPr lang="ru-RU" dirty="0">
                <a:solidFill>
                  <a:srgbClr val="FF0000"/>
                </a:solidFill>
              </a:rPr>
              <a:t> та у </a:t>
            </a:r>
            <a:r>
              <a:rPr lang="ru-RU" dirty="0" err="1" smtClean="0">
                <a:solidFill>
                  <a:srgbClr val="FF0000"/>
                </a:solidFill>
              </a:rPr>
              <a:t>полі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Врожаї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збирають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Відгадайте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діти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Коли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буває</a:t>
            </a:r>
            <a:r>
              <a:rPr lang="ru-RU" dirty="0" smtClean="0">
                <a:solidFill>
                  <a:srgbClr val="FF0000"/>
                </a:solidFill>
              </a:rPr>
              <a:t>?           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2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466653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Весняні місяці:</a:t>
            </a:r>
            <a:r>
              <a:rPr lang="uk-UA" dirty="0">
                <a:solidFill>
                  <a:srgbClr val="00B050"/>
                </a:solidFill>
              </a:rPr>
              <a:t/>
            </a:r>
            <a:br>
              <a:rPr lang="uk-UA" dirty="0">
                <a:solidFill>
                  <a:srgbClr val="00B050"/>
                </a:solidFill>
              </a:rPr>
            </a:br>
            <a:r>
              <a:rPr lang="uk-UA" dirty="0" smtClean="0">
                <a:solidFill>
                  <a:srgbClr val="00B050"/>
                </a:solidFill>
              </a:rPr>
              <a:t> квітень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9"/>
          <a:stretch/>
        </p:blipFill>
        <p:spPr bwMode="auto">
          <a:xfrm>
            <a:off x="19910" y="0"/>
            <a:ext cx="312700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94" y="3526638"/>
            <a:ext cx="5822502" cy="263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0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466653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Весняні місяці:</a:t>
            </a:r>
            <a:r>
              <a:rPr lang="uk-UA" dirty="0">
                <a:solidFill>
                  <a:srgbClr val="00B050"/>
                </a:solidFill>
              </a:rPr>
              <a:t/>
            </a:r>
            <a:br>
              <a:rPr lang="uk-UA" dirty="0">
                <a:solidFill>
                  <a:srgbClr val="00B050"/>
                </a:solidFill>
              </a:rPr>
            </a:br>
            <a:r>
              <a:rPr lang="uk-UA" dirty="0" smtClean="0">
                <a:solidFill>
                  <a:srgbClr val="00B050"/>
                </a:solidFill>
              </a:rPr>
              <a:t>травень</a:t>
            </a:r>
            <a:br>
              <a:rPr lang="uk-UA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9"/>
          <a:stretch/>
        </p:blipFill>
        <p:spPr bwMode="auto">
          <a:xfrm>
            <a:off x="19910" y="0"/>
            <a:ext cx="312700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3212976"/>
            <a:ext cx="5502537" cy="35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0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958784"/>
            <a:ext cx="4978896" cy="4126400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Літні місяці: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dirty="0" smtClean="0">
                <a:solidFill>
                  <a:srgbClr val="00B050"/>
                </a:solidFill>
              </a:rPr>
              <a:t>червень</a:t>
            </a:r>
            <a:br>
              <a:rPr lang="uk-UA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r="47283"/>
          <a:stretch/>
        </p:blipFill>
        <p:spPr bwMode="auto">
          <a:xfrm>
            <a:off x="0" y="-29935"/>
            <a:ext cx="3644721" cy="68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Кожен день - свято. Червень — Унас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77" y="3356992"/>
            <a:ext cx="4563591" cy="30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77" y="116631"/>
            <a:ext cx="4264521" cy="168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1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060849"/>
            <a:ext cx="4978896" cy="259228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Літні місяці: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dirty="0" smtClean="0">
                <a:solidFill>
                  <a:srgbClr val="00B050"/>
                </a:solidFill>
              </a:rPr>
              <a:t>липень</a:t>
            </a:r>
            <a:br>
              <a:rPr lang="uk-UA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r="47283"/>
          <a:stretch/>
        </p:blipFill>
        <p:spPr bwMode="auto">
          <a:xfrm>
            <a:off x="0" y="-29935"/>
            <a:ext cx="3644721" cy="68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400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33" y="3628142"/>
            <a:ext cx="4176464" cy="31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8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4810546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Літні місяці: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dirty="0" smtClean="0">
                <a:solidFill>
                  <a:srgbClr val="00B050"/>
                </a:solidFill>
              </a:rPr>
              <a:t>серпень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r="47283"/>
          <a:stretch/>
        </p:blipFill>
        <p:spPr bwMode="auto">
          <a:xfrm>
            <a:off x="0" y="-29935"/>
            <a:ext cx="3644721" cy="68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24847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74" y="3573016"/>
            <a:ext cx="4769120" cy="270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8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302</Words>
  <Application>Microsoft Office PowerPoint</Application>
  <PresentationFormat>Экран (4:3)</PresentationFormat>
  <Paragraphs>94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Calibri</vt:lpstr>
      <vt:lpstr>Тема Office</vt:lpstr>
      <vt:lpstr>Мета</vt:lpstr>
      <vt:lpstr>Презентация PowerPoint</vt:lpstr>
      <vt:lpstr>Презентация PowerPoint</vt:lpstr>
      <vt:lpstr>Весняні місяці: березень  </vt:lpstr>
      <vt:lpstr>Весняні місяці:  квітень  </vt:lpstr>
      <vt:lpstr>Весняні місяці: травень </vt:lpstr>
      <vt:lpstr>Літні місяці: червень </vt:lpstr>
      <vt:lpstr>Літні місяці: липень </vt:lpstr>
      <vt:lpstr>Літні місяці: серпень</vt:lpstr>
      <vt:lpstr>Осінні місяці: вересень</vt:lpstr>
      <vt:lpstr>Осінні місяці: жовтень</vt:lpstr>
      <vt:lpstr>Осінні місяці: листопад</vt:lpstr>
      <vt:lpstr>Зимові місяці: грудень</vt:lpstr>
      <vt:lpstr>Зимові місяці: січень</vt:lpstr>
      <vt:lpstr>Зимові місяці: лютий</vt:lpstr>
      <vt:lpstr>Весна. Що відбувається в житті рослин, тварин?</vt:lpstr>
      <vt:lpstr>Літо Що відбувається в житті рослин, тварин?</vt:lpstr>
      <vt:lpstr>Осінь Що відбувається в житті рослин, тварин? </vt:lpstr>
      <vt:lpstr>Зима Що відбувається в житті рослин, тварин?</vt:lpstr>
      <vt:lpstr>Весна. Що відбувається в житті людини?</vt:lpstr>
      <vt:lpstr>Літо. Що відбувається в житті людини?</vt:lpstr>
      <vt:lpstr>Осінь. Що відбувається в житті людини? </vt:lpstr>
      <vt:lpstr>Зима. Що відбувається в житті людини?</vt:lpstr>
      <vt:lpstr>Назви пори року, яким відповідає  одяг.  Чому так вважаєш, поясни?</vt:lpstr>
      <vt:lpstr>Загадка</vt:lpstr>
      <vt:lpstr>Зима</vt:lpstr>
      <vt:lpstr>Загадка</vt:lpstr>
      <vt:lpstr>Сніг</vt:lpstr>
      <vt:lpstr>Загадка</vt:lpstr>
      <vt:lpstr>Весна</vt:lpstr>
      <vt:lpstr>Загадка</vt:lpstr>
      <vt:lpstr>Весна</vt:lpstr>
      <vt:lpstr>Загадка</vt:lpstr>
      <vt:lpstr>Місяці весни:  березень, квітень, травень</vt:lpstr>
      <vt:lpstr>Загадка</vt:lpstr>
      <vt:lpstr>Літо</vt:lpstr>
      <vt:lpstr>Загадка</vt:lpstr>
      <vt:lpstr>Літо: липень</vt:lpstr>
      <vt:lpstr>Загадка</vt:lpstr>
      <vt:lpstr>Осінь</vt:lpstr>
      <vt:lpstr>Загадка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Вивчаэмо</dc:title>
  <dc:creator>Lara</dc:creator>
  <cp:lastModifiedBy>Света</cp:lastModifiedBy>
  <cp:revision>15</cp:revision>
  <dcterms:created xsi:type="dcterms:W3CDTF">2021-04-18T14:59:22Z</dcterms:created>
  <dcterms:modified xsi:type="dcterms:W3CDTF">2024-05-05T16:52:53Z</dcterms:modified>
</cp:coreProperties>
</file>