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7772400" cx="100584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Noto Sans"/>
      <p:regular r:id="rId21"/>
      <p:bold r:id="rId22"/>
      <p:italic r:id="rId23"/>
      <p:boldItalic r:id="rId24"/>
    </p:embeddedFont>
    <p:embeddedFont>
      <p:font typeface="Merriweather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NotoSans-bold.fntdata"/><Relationship Id="rId21" Type="http://schemas.openxmlformats.org/officeDocument/2006/relationships/font" Target="fonts/NotoSans-regular.fntdata"/><Relationship Id="rId24" Type="http://schemas.openxmlformats.org/officeDocument/2006/relationships/font" Target="fonts/NotoSans-boldItalic.fntdata"/><Relationship Id="rId23" Type="http://schemas.openxmlformats.org/officeDocument/2006/relationships/font" Target="fonts/Noto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erriweather-bold.fntdata"/><Relationship Id="rId25" Type="http://schemas.openxmlformats.org/officeDocument/2006/relationships/font" Target="fonts/Merriweather-regular.fntdata"/><Relationship Id="rId28" Type="http://schemas.openxmlformats.org/officeDocument/2006/relationships/font" Target="fonts/Merriweather-boldItalic.fntdata"/><Relationship Id="rId27" Type="http://schemas.openxmlformats.org/officeDocument/2006/relationships/font" Target="fonts/Merriweather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-regular.fntdata"/><Relationship Id="rId16" Type="http://schemas.openxmlformats.org/officeDocument/2006/relationships/slide" Target="slides/slide10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f6bd7a3d2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27f6bd7a3d2_0_159:notes"/>
          <p:cNvSpPr/>
          <p:nvPr>
            <p:ph idx="2" type="sldImg"/>
          </p:nvPr>
        </p:nvSpPr>
        <p:spPr>
          <a:xfrm>
            <a:off x="1765208" y="685800"/>
            <a:ext cx="3328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f6bd7a3d2_0_403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27f6bd7a3d2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7f6bd7a3d2_0_166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27f6bd7a3d2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7f6bd7a3d2_0_341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27f6bd7a3d2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f6bd7a3d2_0_351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27f6bd7a3d2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7f6bd7a3d2_0_358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27f6bd7a3d2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f6bd7a3d2_0_370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27f6bd7a3d2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7f6bd7a3d2_0_377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27f6bd7a3d2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7f6bd7a3d2_0_386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27f6bd7a3d2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7f6bd7a3d2_0_394:notes"/>
          <p:cNvSpPr/>
          <p:nvPr>
            <p:ph idx="2" type="sldImg"/>
          </p:nvPr>
        </p:nvSpPr>
        <p:spPr>
          <a:xfrm>
            <a:off x="1210546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g27f6bd7a3d2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0"/>
            <a:ext cx="4140900" cy="777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1"/>
          <p:cNvSpPr txBox="1"/>
          <p:nvPr>
            <p:ph type="title"/>
          </p:nvPr>
        </p:nvSpPr>
        <p:spPr>
          <a:xfrm>
            <a:off x="342897" y="756953"/>
            <a:ext cx="34404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42870" y="3612538"/>
            <a:ext cx="34404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>
                <a:solidFill>
                  <a:schemeClr val="accent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6602044"/>
            <a:ext cx="10058400" cy="1170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342870" y="6832338"/>
            <a:ext cx="87774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bg>
      <p:bgPr>
        <a:blipFill rotWithShape="1">
          <a:blip r:embed="rId2">
            <a:alphaModFix/>
          </a:blip>
          <a:tile algn="tl" flip="none" tx="0" sx="60000" ty="0" sy="60000"/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769172" y="2548127"/>
            <a:ext cx="8520000" cy="43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75" lIns="101575" spcFirstLastPara="1" rIns="101575" wrap="square" tIns="50775">
            <a:normAutofit/>
          </a:bodyPr>
          <a:lstStyle>
            <a:lvl1pPr indent="-3556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396416" y="6982968"/>
            <a:ext cx="23469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3436620" y="6982968"/>
            <a:ext cx="31851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7303190" y="6982968"/>
            <a:ext cx="23469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101575" spcFirstLastPara="1" rIns="101575" wrap="square" tIns="507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5" name="Google Shape;65;p13"/>
          <p:cNvSpPr txBox="1"/>
          <p:nvPr>
            <p:ph type="title"/>
          </p:nvPr>
        </p:nvSpPr>
        <p:spPr>
          <a:xfrm>
            <a:off x="757339" y="646177"/>
            <a:ext cx="8531700" cy="11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75" lIns="101575" spcFirstLastPara="1" rIns="101575" wrap="square" tIns="507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6" name="Google Shape;66;p13"/>
          <p:cNvGrpSpPr/>
          <p:nvPr/>
        </p:nvGrpSpPr>
        <p:grpSpPr>
          <a:xfrm>
            <a:off x="1289862" y="1577800"/>
            <a:ext cx="7457001" cy="1026090"/>
            <a:chOff x="1172602" y="1381459"/>
            <a:chExt cx="6779092" cy="905400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4147073" y="1381459"/>
              <a:ext cx="877200" cy="90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0775" lIns="101575" spcFirstLastPara="1" rIns="101575" wrap="square" tIns="507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b="0" i="0" lang="ru" sz="6000" u="none" cap="none" strike="noStrike">
                  <a:solidFill>
                    <a:srgbClr val="DBA253"/>
                  </a:solidFill>
                  <a:latin typeface="Noto Sans"/>
                  <a:ea typeface="Noto Sans"/>
                  <a:cs typeface="Noto Sans"/>
                  <a:sym typeface="Noto Sans"/>
                </a:rPr>
                <a:t>🙢</a:t>
              </a:r>
              <a:endParaRPr b="0" i="0" sz="6000" u="none" cap="none" strike="noStrike">
                <a:solidFill>
                  <a:srgbClr val="DBA253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cxnSp>
          <p:nvCxnSpPr>
            <p:cNvPr id="68" name="Google Shape;68;p13"/>
            <p:cNvCxnSpPr/>
            <p:nvPr/>
          </p:nvCxnSpPr>
          <p:spPr>
            <a:xfrm rot="10800000">
              <a:off x="1172602" y="1925708"/>
              <a:ext cx="3119700" cy="1500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 rot="10800000">
              <a:off x="4831994" y="1922738"/>
              <a:ext cx="3119700" cy="1500"/>
            </a:xfrm>
            <a:prstGeom prst="straightConnector1">
              <a:avLst/>
            </a:prstGeom>
            <a:noFill/>
            <a:ln cap="flat" cmpd="sng" w="12700">
              <a:solidFill>
                <a:srgbClr val="DBA2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1224557" y="1813560"/>
            <a:ext cx="29280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b="0"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341177" y="777239"/>
            <a:ext cx="5148600" cy="57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275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2900"/>
              <a:buChar char="●"/>
              <a:defRPr sz="2000"/>
            </a:lvl1pPr>
            <a:lvl2pPr indent="-394335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610"/>
              <a:buChar char="○"/>
              <a:defRPr sz="1800"/>
            </a:lvl2pPr>
            <a:lvl3pPr indent="-375919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320"/>
              <a:buChar char="■"/>
              <a:defRPr sz="1600"/>
            </a:lvl3pPr>
            <a:lvl4pPr indent="-357505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30"/>
              <a:buChar char="●"/>
              <a:defRPr sz="1400"/>
            </a:lvl4pPr>
            <a:lvl5pPr indent="-357504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30"/>
              <a:buChar char="○"/>
              <a:defRPr sz="1400"/>
            </a:lvl5pPr>
            <a:lvl6pPr indent="-357504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30"/>
              <a:buChar char="■"/>
              <a:defRPr sz="1400"/>
            </a:lvl6pPr>
            <a:lvl7pPr indent="-357504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30"/>
              <a:buChar char="●"/>
              <a:defRPr sz="1400"/>
            </a:lvl7pPr>
            <a:lvl8pPr indent="-357504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30"/>
              <a:buChar char="○"/>
              <a:defRPr sz="1400"/>
            </a:lvl8pPr>
            <a:lvl9pPr indent="-357504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2030"/>
              <a:buChar char="■"/>
              <a:defRPr sz="1400"/>
            </a:lvl9pPr>
          </a:lstStyle>
          <a:p/>
        </p:txBody>
      </p:sp>
      <p:sp>
        <p:nvSpPr>
          <p:cNvPr id="73" name="Google Shape;73;p14"/>
          <p:cNvSpPr txBox="1"/>
          <p:nvPr>
            <p:ph idx="2" type="body"/>
          </p:nvPr>
        </p:nvSpPr>
        <p:spPr>
          <a:xfrm>
            <a:off x="1224557" y="3368040"/>
            <a:ext cx="2928000" cy="20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0" algn="ctr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indent="-2286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indent="-2286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indent="-2286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indent="-2286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indent="-2286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indent="-2286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indent="-2286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indent="-2286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/>
        </p:txBody>
      </p:sp>
      <p:sp>
        <p:nvSpPr>
          <p:cNvPr id="74" name="Google Shape;74;p14"/>
          <p:cNvSpPr txBox="1"/>
          <p:nvPr>
            <p:ph idx="10" type="dt"/>
          </p:nvPr>
        </p:nvSpPr>
        <p:spPr>
          <a:xfrm>
            <a:off x="8029441" y="6667712"/>
            <a:ext cx="9429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4"/>
          <p:cNvSpPr txBox="1"/>
          <p:nvPr>
            <p:ph idx="11" type="ftr"/>
          </p:nvPr>
        </p:nvSpPr>
        <p:spPr>
          <a:xfrm>
            <a:off x="2122130" y="6667712"/>
            <a:ext cx="58446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9035281" y="6667712"/>
            <a:ext cx="45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ctrTitle"/>
          </p:nvPr>
        </p:nvSpPr>
        <p:spPr>
          <a:xfrm>
            <a:off x="1257300" y="1272011"/>
            <a:ext cx="7543800" cy="270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1257300" y="4082310"/>
            <a:ext cx="7543800" cy="18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86" name="Google Shape;86;p16"/>
          <p:cNvSpPr txBox="1"/>
          <p:nvPr>
            <p:ph idx="10" type="dt"/>
          </p:nvPr>
        </p:nvSpPr>
        <p:spPr>
          <a:xfrm>
            <a:off x="69151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3331845" y="7203863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710374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691515" y="413808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0" type="dt"/>
          </p:nvPr>
        </p:nvSpPr>
        <p:spPr>
          <a:xfrm>
            <a:off x="69151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1" type="ftr"/>
          </p:nvPr>
        </p:nvSpPr>
        <p:spPr>
          <a:xfrm>
            <a:off x="3331845" y="7203863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710374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686276" y="1937703"/>
            <a:ext cx="86754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686276" y="5201391"/>
            <a:ext cx="8675400" cy="1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10" type="dt"/>
          </p:nvPr>
        </p:nvSpPr>
        <p:spPr>
          <a:xfrm>
            <a:off x="69151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1" type="ftr"/>
          </p:nvPr>
        </p:nvSpPr>
        <p:spPr>
          <a:xfrm>
            <a:off x="3331845" y="7203863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710374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691515" y="413808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69151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2" type="body"/>
          </p:nvPr>
        </p:nvSpPr>
        <p:spPr>
          <a:xfrm>
            <a:off x="509206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0" type="dt"/>
          </p:nvPr>
        </p:nvSpPr>
        <p:spPr>
          <a:xfrm>
            <a:off x="69151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1" type="ftr"/>
          </p:nvPr>
        </p:nvSpPr>
        <p:spPr>
          <a:xfrm>
            <a:off x="3331845" y="7203863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710374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692825" y="413808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692825" y="1905318"/>
            <a:ext cx="42552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20"/>
          <p:cNvSpPr txBox="1"/>
          <p:nvPr>
            <p:ph idx="2" type="body"/>
          </p:nvPr>
        </p:nvSpPr>
        <p:spPr>
          <a:xfrm>
            <a:off x="692825" y="2839085"/>
            <a:ext cx="4255200" cy="41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3" type="body"/>
          </p:nvPr>
        </p:nvSpPr>
        <p:spPr>
          <a:xfrm>
            <a:off x="5092065" y="1905318"/>
            <a:ext cx="42762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3" name="Google Shape;113;p20"/>
          <p:cNvSpPr txBox="1"/>
          <p:nvPr>
            <p:ph idx="4" type="body"/>
          </p:nvPr>
        </p:nvSpPr>
        <p:spPr>
          <a:xfrm>
            <a:off x="5092065" y="2839085"/>
            <a:ext cx="4276200" cy="41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0" type="dt"/>
          </p:nvPr>
        </p:nvSpPr>
        <p:spPr>
          <a:xfrm>
            <a:off x="69151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1" type="ftr"/>
          </p:nvPr>
        </p:nvSpPr>
        <p:spPr>
          <a:xfrm>
            <a:off x="3331845" y="7203863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710374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691515" y="413808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10" type="dt"/>
          </p:nvPr>
        </p:nvSpPr>
        <p:spPr>
          <a:xfrm>
            <a:off x="69151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11" type="ftr"/>
          </p:nvPr>
        </p:nvSpPr>
        <p:spPr>
          <a:xfrm>
            <a:off x="3331845" y="7203863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710374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42843" y="1206773"/>
            <a:ext cx="6872700" cy="53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3" name="Google Shape;13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idx="10" type="dt"/>
          </p:nvPr>
        </p:nvSpPr>
        <p:spPr>
          <a:xfrm>
            <a:off x="69151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1" type="ftr"/>
          </p:nvPr>
        </p:nvSpPr>
        <p:spPr>
          <a:xfrm>
            <a:off x="3331845" y="7203863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710374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692825" y="518160"/>
            <a:ext cx="3243900" cy="18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4276130" y="1119082"/>
            <a:ext cx="5092200" cy="55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9" name="Google Shape;129;p23"/>
          <p:cNvSpPr txBox="1"/>
          <p:nvPr>
            <p:ph idx="2" type="body"/>
          </p:nvPr>
        </p:nvSpPr>
        <p:spPr>
          <a:xfrm>
            <a:off x="692825" y="2331720"/>
            <a:ext cx="3243900" cy="43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0" name="Google Shape;130;p23"/>
          <p:cNvSpPr txBox="1"/>
          <p:nvPr>
            <p:ph idx="10" type="dt"/>
          </p:nvPr>
        </p:nvSpPr>
        <p:spPr>
          <a:xfrm>
            <a:off x="69151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1" type="ftr"/>
          </p:nvPr>
        </p:nvSpPr>
        <p:spPr>
          <a:xfrm>
            <a:off x="3331845" y="7203863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2" type="sldNum"/>
          </p:nvPr>
        </p:nvSpPr>
        <p:spPr>
          <a:xfrm>
            <a:off x="710374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692825" y="518160"/>
            <a:ext cx="3243900" cy="18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4"/>
          <p:cNvSpPr/>
          <p:nvPr>
            <p:ph idx="2" type="pic"/>
          </p:nvPr>
        </p:nvSpPr>
        <p:spPr>
          <a:xfrm>
            <a:off x="4276130" y="1119082"/>
            <a:ext cx="5092200" cy="55233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692825" y="2331720"/>
            <a:ext cx="3243900" cy="43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24"/>
          <p:cNvSpPr txBox="1"/>
          <p:nvPr>
            <p:ph idx="10" type="dt"/>
          </p:nvPr>
        </p:nvSpPr>
        <p:spPr>
          <a:xfrm>
            <a:off x="69151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3331845" y="7203863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710374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691515" y="413808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5"/>
          <p:cNvSpPr txBox="1"/>
          <p:nvPr>
            <p:ph idx="1" type="body"/>
          </p:nvPr>
        </p:nvSpPr>
        <p:spPr>
          <a:xfrm rot="5400000">
            <a:off x="2563485" y="197042"/>
            <a:ext cx="4931400" cy="86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0" type="dt"/>
          </p:nvPr>
        </p:nvSpPr>
        <p:spPr>
          <a:xfrm>
            <a:off x="69151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5"/>
          <p:cNvSpPr txBox="1"/>
          <p:nvPr>
            <p:ph idx="11" type="ftr"/>
          </p:nvPr>
        </p:nvSpPr>
        <p:spPr>
          <a:xfrm>
            <a:off x="3331845" y="7203863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2" type="sldNum"/>
          </p:nvPr>
        </p:nvSpPr>
        <p:spPr>
          <a:xfrm>
            <a:off x="710374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/>
          <p:nvPr>
            <p:ph type="title"/>
          </p:nvPr>
        </p:nvSpPr>
        <p:spPr>
          <a:xfrm rot="5400000">
            <a:off x="4989135" y="2622858"/>
            <a:ext cx="6586800" cy="21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 rot="5400000">
            <a:off x="588563" y="516858"/>
            <a:ext cx="6586800" cy="6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26"/>
          <p:cNvSpPr txBox="1"/>
          <p:nvPr>
            <p:ph idx="10" type="dt"/>
          </p:nvPr>
        </p:nvSpPr>
        <p:spPr>
          <a:xfrm>
            <a:off x="69151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6"/>
          <p:cNvSpPr txBox="1"/>
          <p:nvPr>
            <p:ph idx="11" type="ftr"/>
          </p:nvPr>
        </p:nvSpPr>
        <p:spPr>
          <a:xfrm>
            <a:off x="3331845" y="7203863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6"/>
          <p:cNvSpPr txBox="1"/>
          <p:nvPr>
            <p:ph idx="12" type="sldNum"/>
          </p:nvPr>
        </p:nvSpPr>
        <p:spPr>
          <a:xfrm>
            <a:off x="710374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0" y="0"/>
            <a:ext cx="5029200" cy="777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"/>
          <p:cNvSpPr txBox="1"/>
          <p:nvPr>
            <p:ph type="title"/>
          </p:nvPr>
        </p:nvSpPr>
        <p:spPr>
          <a:xfrm>
            <a:off x="342430" y="756953"/>
            <a:ext cx="4074900" cy="30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335280" y="3969273"/>
            <a:ext cx="40749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2" type="body"/>
          </p:nvPr>
        </p:nvSpPr>
        <p:spPr>
          <a:xfrm>
            <a:off x="5366927" y="756953"/>
            <a:ext cx="4349400" cy="6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0" y="0"/>
            <a:ext cx="10058400" cy="192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342897" y="756953"/>
            <a:ext cx="93726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0" y="72683"/>
            <a:ext cx="10058675" cy="6645969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6" name="Google Shape;26;p6"/>
          <p:cNvSpPr/>
          <p:nvPr/>
        </p:nvSpPr>
        <p:spPr>
          <a:xfrm>
            <a:off x="0" y="0"/>
            <a:ext cx="10058675" cy="6645969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7" name="Google Shape;27;p6"/>
          <p:cNvSpPr txBox="1"/>
          <p:nvPr>
            <p:ph type="title"/>
          </p:nvPr>
        </p:nvSpPr>
        <p:spPr>
          <a:xfrm>
            <a:off x="342870" y="815584"/>
            <a:ext cx="9372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0" y="0"/>
            <a:ext cx="4745400" cy="777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7"/>
          <p:cNvSpPr/>
          <p:nvPr/>
        </p:nvSpPr>
        <p:spPr>
          <a:xfrm>
            <a:off x="0" y="66678"/>
            <a:ext cx="4744988" cy="6647896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2" name="Google Shape;32;p7"/>
          <p:cNvSpPr/>
          <p:nvPr/>
        </p:nvSpPr>
        <p:spPr>
          <a:xfrm>
            <a:off x="-137" y="0"/>
            <a:ext cx="4748590" cy="6642191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33" name="Google Shape;33;p7"/>
          <p:cNvSpPr txBox="1"/>
          <p:nvPr>
            <p:ph type="title"/>
          </p:nvPr>
        </p:nvSpPr>
        <p:spPr>
          <a:xfrm>
            <a:off x="342897" y="756953"/>
            <a:ext cx="4077000" cy="3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5109143" y="756953"/>
            <a:ext cx="4583100" cy="61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hasCustomPrompt="1" type="title"/>
          </p:nvPr>
        </p:nvSpPr>
        <p:spPr>
          <a:xfrm>
            <a:off x="342925" y="1255998"/>
            <a:ext cx="5868300" cy="18810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400"/>
              <a:buNone/>
              <a:defRPr sz="1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400"/>
              <a:buNone/>
              <a:defRPr sz="12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400"/>
              <a:buNone/>
              <a:defRPr sz="12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400"/>
              <a:buNone/>
              <a:defRPr sz="12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400"/>
              <a:buNone/>
              <a:defRPr sz="12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400"/>
              <a:buNone/>
              <a:defRPr sz="12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400"/>
              <a:buNone/>
              <a:defRPr sz="12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400"/>
              <a:buNone/>
              <a:defRPr sz="12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400"/>
              <a:buNone/>
              <a:defRPr sz="124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342870" y="3205709"/>
            <a:ext cx="5868300" cy="14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>
                <a:solidFill>
                  <a:schemeClr val="accent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-137" y="0"/>
            <a:ext cx="10058675" cy="6645969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2" name="Google Shape;42;p9"/>
          <p:cNvSpPr txBox="1"/>
          <p:nvPr>
            <p:ph type="ctrTitle"/>
          </p:nvPr>
        </p:nvSpPr>
        <p:spPr>
          <a:xfrm>
            <a:off x="342870" y="815584"/>
            <a:ext cx="9372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342870" y="2838713"/>
            <a:ext cx="4666800" cy="11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0" y="0"/>
            <a:ext cx="10058400" cy="192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342897" y="756953"/>
            <a:ext cx="93726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42870" y="2275280"/>
            <a:ext cx="43998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5315640" y="2275280"/>
            <a:ext cx="43998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erriweather"/>
              <a:buNone/>
              <a:defRPr b="0" i="0" sz="35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erriweather"/>
              <a:buNone/>
              <a:defRPr b="0" i="0" sz="35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erriweather"/>
              <a:buNone/>
              <a:defRPr b="0" i="0" sz="35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erriweather"/>
              <a:buNone/>
              <a:defRPr b="0" i="0" sz="35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erriweather"/>
              <a:buNone/>
              <a:defRPr b="0" i="0" sz="35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erriweather"/>
              <a:buNone/>
              <a:defRPr b="0" i="0" sz="35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erriweather"/>
              <a:buNone/>
              <a:defRPr b="0" i="0" sz="35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erriweather"/>
              <a:buNone/>
              <a:defRPr b="0" i="0" sz="35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Merriweather"/>
              <a:buNone/>
              <a:defRPr b="0" i="0" sz="35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D984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691515" y="413808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0" type="dt"/>
          </p:nvPr>
        </p:nvSpPr>
        <p:spPr>
          <a:xfrm>
            <a:off x="69151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11" type="ftr"/>
          </p:nvPr>
        </p:nvSpPr>
        <p:spPr>
          <a:xfrm>
            <a:off x="3331845" y="7203863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7103745" y="7203863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369C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/>
        </p:nvSpPr>
        <p:spPr>
          <a:xfrm>
            <a:off x="0" y="683353"/>
            <a:ext cx="10058400" cy="3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3100">
                <a:solidFill>
                  <a:schemeClr val="lt1"/>
                </a:solidFill>
              </a:rPr>
              <a:t>Посилення проявів "культу особи" Йосифа Сталіна в УРСР. Особливості державної пропаганди. Ідеологічні інтерпретації перемоги над нацизмом. "Ждановщина" в Україні. Кампанія боротьби проти "українських буржуазних націоналістів" і "безрідних космополітів"</a:t>
            </a:r>
            <a:endParaRPr b="1" sz="3100">
              <a:solidFill>
                <a:schemeClr val="lt1"/>
              </a:solidFill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2734792" y="139733"/>
            <a:ext cx="4588800" cy="5436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7"/>
          <p:cNvSpPr txBox="1"/>
          <p:nvPr/>
        </p:nvSpPr>
        <p:spPr>
          <a:xfrm>
            <a:off x="2734793" y="226866"/>
            <a:ext cx="458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" sz="1800" u="none" cap="none" strike="noStrike">
                <a:solidFill>
                  <a:srgbClr val="040404"/>
                </a:solidFill>
                <a:latin typeface="Arial"/>
                <a:ea typeface="Arial"/>
                <a:cs typeface="Arial"/>
                <a:sym typeface="Arial"/>
              </a:rPr>
              <a:t>Історія України</a:t>
            </a:r>
            <a:endParaRPr b="1" i="0" sz="1800" u="none" cap="none" strike="noStrike">
              <a:solidFill>
                <a:srgbClr val="04040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863" y="4060625"/>
            <a:ext cx="5754678" cy="37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A9C5F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/>
          <p:nvPr>
            <p:ph type="title"/>
          </p:nvPr>
        </p:nvSpPr>
        <p:spPr>
          <a:xfrm>
            <a:off x="0" y="0"/>
            <a:ext cx="50292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chemeClr val="dk1"/>
                </a:solidFill>
              </a:rPr>
              <a:t>Діяльність Академії наук. Наукові дослідження</a:t>
            </a:r>
            <a:endParaRPr sz="2300">
              <a:solidFill>
                <a:schemeClr val="dk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-"/>
            </a:pPr>
            <a:r>
              <a:rPr lang="ru" sz="2300">
                <a:solidFill>
                  <a:schemeClr val="lt1"/>
                </a:solidFill>
              </a:rPr>
              <a:t>Травень 1946 р. — пленум ЦК КП(б)У, який вимагав від партійних організацій республіки поліпшити зміст природничо-наукової пропаганди, сприяти «боротьбі проти залишків темряви, забобонів, безкультурності та неуцтва».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-"/>
            </a:pPr>
            <a:r>
              <a:rPr lang="ru" sz="2300">
                <a:solidFill>
                  <a:schemeClr val="lt1"/>
                </a:solidFill>
              </a:rPr>
              <a:t>1948-1950 рр. — закриття у східних областях України понад 500 церков, яке пояснювалося «порушенням релігійного законодавства» і «байдужістю населення до релігії»</a:t>
            </a:r>
            <a:endParaRPr sz="2300">
              <a:solidFill>
                <a:schemeClr val="lt1"/>
              </a:solidFill>
            </a:endParaRPr>
          </a:p>
        </p:txBody>
      </p:sp>
      <p:pic>
        <p:nvPicPr>
          <p:cNvPr id="215" name="Google Shape;2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126875"/>
            <a:ext cx="5029200" cy="7518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A9C5F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0" y="0"/>
            <a:ext cx="50292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Система влади на зламі 1940-50-х рр.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ru" sz="2000">
                <a:solidFill>
                  <a:schemeClr val="lt1"/>
                </a:solidFill>
              </a:rPr>
              <a:t>Відновлення режиму одноосібної влади Й. Сталіна, культ особи якого досяг апогею.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ru" sz="2000">
                <a:solidFill>
                  <a:schemeClr val="lt1"/>
                </a:solidFill>
              </a:rPr>
              <a:t>Відсутність в Україні будь-якої самостійної політики.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ru" sz="2000">
                <a:solidFill>
                  <a:schemeClr val="lt1"/>
                </a:solidFill>
              </a:rPr>
              <a:t>Заміна національних кадрів у радянському та партійному апараті вихідцями з Росії та інших республік СРСР.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ru" sz="2000">
                <a:solidFill>
                  <a:schemeClr val="lt1"/>
                </a:solidFill>
              </a:rPr>
              <a:t>Відсутність демократії та свобод громадян.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ru" sz="2000">
                <a:solidFill>
                  <a:schemeClr val="lt1"/>
                </a:solidFill>
              </a:rPr>
              <a:t>Зловживання владою.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ru" sz="2000">
                <a:solidFill>
                  <a:schemeClr val="lt1"/>
                </a:solidFill>
              </a:rPr>
              <a:t>Відновлення репресій (пік репресій в Україні припав на 1947 р.; коли ЦК КП(б)У очолював найближчий соратник Й. Сталіна Л. Каганович).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ru" sz="2000">
                <a:solidFill>
                  <a:schemeClr val="lt1"/>
                </a:solidFill>
              </a:rPr>
              <a:t>Підпорядкування політичному центру діяльності перших секретарів ЦК КП(б)У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1544475"/>
            <a:ext cx="5029200" cy="4683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A9C5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0" y="0"/>
            <a:ext cx="50292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>
                <a:solidFill>
                  <a:schemeClr val="dk1"/>
                </a:solidFill>
              </a:rPr>
              <a:t>Перші Секретарі ЦК КП(б)У.</a:t>
            </a:r>
            <a:endParaRPr sz="3500">
              <a:solidFill>
                <a:schemeClr val="dk1"/>
              </a:solidFill>
            </a:endParaRPr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-"/>
            </a:pPr>
            <a:r>
              <a:rPr lang="ru" sz="3500">
                <a:solidFill>
                  <a:schemeClr val="lt1"/>
                </a:solidFill>
              </a:rPr>
              <a:t>Хрущов (1943-1946 рр. та 1948-1949 рр.);</a:t>
            </a:r>
            <a:endParaRPr sz="3500">
              <a:solidFill>
                <a:schemeClr val="lt1"/>
              </a:solidFill>
            </a:endParaRPr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-"/>
            </a:pPr>
            <a:r>
              <a:rPr lang="ru" sz="3500">
                <a:solidFill>
                  <a:schemeClr val="lt1"/>
                </a:solidFill>
              </a:rPr>
              <a:t>Л. Каганович (1947 р.);</a:t>
            </a:r>
            <a:endParaRPr sz="3500">
              <a:solidFill>
                <a:schemeClr val="lt1"/>
              </a:solidFill>
            </a:endParaRPr>
          </a:p>
          <a:p>
            <a:pPr indent="-450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Char char="-"/>
            </a:pPr>
            <a:r>
              <a:rPr lang="ru" sz="3500">
                <a:solidFill>
                  <a:schemeClr val="lt1"/>
                </a:solidFill>
              </a:rPr>
              <a:t>А. Мельников (1950-1953 рр.)</a:t>
            </a:r>
            <a:endParaRPr sz="3500">
              <a:solidFill>
                <a:schemeClr val="lt1"/>
              </a:solidFill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2875" y="9363"/>
            <a:ext cx="2005400" cy="260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1435" y="2584560"/>
            <a:ext cx="1828288" cy="260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1425" y="5197208"/>
            <a:ext cx="1828298" cy="2565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A9C5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0" y="0"/>
            <a:ext cx="50292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</a:rPr>
              <a:t>«Ждановщина» </a:t>
            </a:r>
            <a:r>
              <a:rPr lang="ru" sz="2500">
                <a:solidFill>
                  <a:schemeClr val="lt1"/>
                </a:solidFill>
              </a:rPr>
              <a:t>— це ідеологічна кампанія в СРСР, розгорнута у 1946- 1949 рр. у галузі науки, літератури, культури та мистецтва, в ході якої була піддана нищівній критиці діяльність інститутів історії України та історії української літератури, творчих спілок, редакцій газет і журналів, видатних діячів української культури — письменників, композиторів, режисерів тощо (назва походить від прізвища секретаря ЦК ВКП(б) з питань ідеології А. Жданова)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384188"/>
            <a:ext cx="5029200" cy="7004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A9C5F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0" y="0"/>
            <a:ext cx="50292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500">
                <a:solidFill>
                  <a:schemeClr val="dk1"/>
                </a:solidFill>
              </a:rPr>
              <a:t>Космополітизм </a:t>
            </a:r>
            <a:r>
              <a:rPr lang="ru" sz="3500">
                <a:solidFill>
                  <a:schemeClr val="lt1"/>
                </a:solidFill>
              </a:rPr>
              <a:t>— ідеологія світового громадянства, яка надає пріоритетне значення загальнолюдським цінностям і другорядне — національним проблемам</a:t>
            </a:r>
            <a:endParaRPr sz="3500">
              <a:solidFill>
                <a:schemeClr val="lt1"/>
              </a:solidFill>
            </a:endParaRPr>
          </a:p>
        </p:txBody>
      </p:sp>
      <p:pic>
        <p:nvPicPr>
          <p:cNvPr id="185" name="Google Shape;1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2210450"/>
            <a:ext cx="5029200" cy="3351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A9C5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/>
          <p:nvPr>
            <p:ph type="title"/>
          </p:nvPr>
        </p:nvSpPr>
        <p:spPr>
          <a:xfrm>
            <a:off x="0" y="0"/>
            <a:ext cx="50292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Викриття «помилок та </a:t>
            </a:r>
            <a:r>
              <a:rPr lang="ru" sz="2000">
                <a:solidFill>
                  <a:schemeClr val="dk1"/>
                </a:solidFill>
              </a:rPr>
              <a:t>перекручень</a:t>
            </a:r>
            <a:r>
              <a:rPr lang="ru" sz="2000">
                <a:solidFill>
                  <a:schemeClr val="dk1"/>
                </a:solidFill>
              </a:rPr>
              <a:t>» у працях українських істориків</a:t>
            </a:r>
            <a:r>
              <a:rPr lang="ru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ru" sz="2000">
                <a:solidFill>
                  <a:schemeClr val="lt1"/>
                </a:solidFill>
              </a:rPr>
              <a:t>29 серпня 1947 р. — постанова ЦК КП(б)У «Про політичні помилки і незадовільну роботу Інституту історії України Академії наук УРСР».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-"/>
            </a:pPr>
            <a:r>
              <a:rPr lang="ru" sz="2000">
                <a:solidFill>
                  <a:schemeClr val="lt1"/>
                </a:solidFill>
              </a:rPr>
              <a:t>Звинувачення С. Білоусова, К. Гуслистого, М. Петровського, М. Супруненка, Л. Славіна, Ф. Ястребова та інших у відході від більшовицького принципу партійності, в антинауковості, відродженні основних ідей історичних концепцій В. Антоновича, М. Грушевського, висвітленні історії України ізольовано від історії інших народів СРСР, відмові від акцентування уваги на боротьбі класів тощо</a:t>
            </a:r>
            <a:endParaRPr sz="2000">
              <a:solidFill>
                <a:schemeClr val="lt1"/>
              </a:solidFill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2113638"/>
            <a:ext cx="5077175" cy="354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A9C5F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0" y="0"/>
            <a:ext cx="50292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20 жовтня 1948 р. </a:t>
            </a:r>
            <a:r>
              <a:rPr lang="ru" sz="2000">
                <a:solidFill>
                  <a:schemeClr val="lt1"/>
                </a:solidFill>
              </a:rPr>
              <a:t>— відбулось прийняття Радою Міністрів СРСР і ЦК ВКП(б) постанови «Про план полезахисних лісонасаджень, запровадження травопільних сівозмін, будівництва ставків і водойм для забезпечення високих і сталих </a:t>
            </a:r>
            <a:r>
              <a:rPr lang="ru" sz="2000">
                <a:solidFill>
                  <a:schemeClr val="lt1"/>
                </a:solidFill>
              </a:rPr>
              <a:t>врожаїв</a:t>
            </a:r>
            <a:r>
              <a:rPr lang="ru" sz="2000">
                <a:solidFill>
                  <a:schemeClr val="lt1"/>
                </a:solidFill>
              </a:rPr>
              <a:t> у степових і лісостепових районах європейської частини СРСР», яка подавалася пропагандистами як «Сталінський план перетворення природи» і згідно з якою передбачалось:</a:t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ru" sz="2000">
                <a:solidFill>
                  <a:schemeClr val="dk1"/>
                </a:solidFill>
              </a:rPr>
              <a:t>здійснювати поле- й лісозахисні заходи;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ru" sz="2000">
                <a:solidFill>
                  <a:schemeClr val="dk1"/>
                </a:solidFill>
              </a:rPr>
              <a:t>розвивати зрошувальну систему;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ru" sz="2000">
                <a:solidFill>
                  <a:schemeClr val="dk1"/>
                </a:solidFill>
              </a:rPr>
              <a:t>споруджувати ставки, водоймища.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2065213"/>
            <a:ext cx="5029200" cy="3641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A9C5F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0" y="0"/>
            <a:ext cx="50292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dk1"/>
                </a:solidFill>
              </a:rPr>
              <a:t>Стан освіти в повоєнній Україні. Відновлення мережі освітніх закладів. </a:t>
            </a:r>
            <a:r>
              <a:rPr lang="ru" sz="2600">
                <a:solidFill>
                  <a:schemeClr val="dk1"/>
                </a:solidFill>
              </a:rPr>
              <a:t>Впровадження</a:t>
            </a:r>
            <a:r>
              <a:rPr lang="ru" sz="2600">
                <a:solidFill>
                  <a:schemeClr val="dk1"/>
                </a:solidFill>
              </a:rPr>
              <a:t> семирічного навчання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lt1"/>
                </a:solidFill>
              </a:rPr>
              <a:t>Від 1948 до 1954 рр. число українських шкіл зменшилося з 26 до 25 тис., а російських, навпаки, збільшилося з 2720 до 4051, або у 1,5 рази. До того ж російськомовні школи були значно численнішими. У 1953 р. в українських школах навчалося 1,4 млн дітей, а в російських і змішаних — 3,9 млн дітей</a:t>
            </a:r>
            <a:endParaRPr sz="2600">
              <a:solidFill>
                <a:schemeClr val="lt1"/>
              </a:solidFill>
            </a:endParaRPr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1983613"/>
            <a:ext cx="5029199" cy="3805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A9C5F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0" y="0"/>
            <a:ext cx="50292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chemeClr val="dk1"/>
                </a:solidFill>
              </a:rPr>
              <a:t>«Лисенківщина»</a:t>
            </a:r>
            <a:r>
              <a:rPr lang="ru" sz="3200">
                <a:solidFill>
                  <a:schemeClr val="lt1"/>
                </a:solidFill>
              </a:rPr>
              <a:t> — </a:t>
            </a:r>
            <a:r>
              <a:rPr lang="ru" sz="3200">
                <a:solidFill>
                  <a:schemeClr val="lt1"/>
                </a:solidFill>
              </a:rPr>
              <a:t>специфічний період у сільськогосподарській і біологічній науці й практиці, пов’язаний із проявом культу особи президента ВАСГНІЛ, академіка АН УРСР Т. Лисенка, у результаті якого були знищені перспективні наукові дослідження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209" name="Google Shape;2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9200" y="475775"/>
            <a:ext cx="5029200" cy="6820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